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62" r:id="rId8"/>
    <p:sldId id="272" r:id="rId9"/>
    <p:sldId id="270" r:id="rId10"/>
    <p:sldId id="275" r:id="rId11"/>
    <p:sldId id="276" r:id="rId12"/>
    <p:sldId id="277" r:id="rId13"/>
    <p:sldId id="280" r:id="rId14"/>
    <p:sldId id="281" r:id="rId15"/>
    <p:sldId id="282" r:id="rId16"/>
    <p:sldId id="284" r:id="rId17"/>
    <p:sldId id="279" r:id="rId18"/>
    <p:sldId id="28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25BC9D8-F515-4FBF-8CF8-23CD32968E1D}" type="presOf" srcId="{0DD8915E-DC14-41D6-9BB5-F49E1C265163}" destId="{E4B4F7C4-5024-45F0-9FD7-C5068A1AE6C4}" srcOrd="0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blog/machine-learning-in-practice-deploy-an-ml-model-on-google-cloud-platform/" TargetMode="External"/><Relationship Id="rId2" Type="http://schemas.openxmlformats.org/officeDocument/2006/relationships/hyperlink" Target="https://course19.fast.ai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lculator.aws/#/addService" TargetMode="External"/><Relationship Id="rId5" Type="http://schemas.openxmlformats.org/officeDocument/2006/relationships/hyperlink" Target="https://aws.amazon.com/blogs/machine-learning/bring-your-own-model-with-amazon-sagemaker-script-mode/" TargetMode="External"/><Relationship Id="rId4" Type="http://schemas.openxmlformats.org/officeDocument/2006/relationships/hyperlink" Target="https://medium.com/geekculture/84af8989d06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8609" y="3381905"/>
            <a:ext cx="4307324" cy="1506070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361" y="5216089"/>
            <a:ext cx="4941770" cy="3966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50"/>
              <a:t>Siddharth Agarwal</a:t>
            </a:r>
          </a:p>
          <a:p>
            <a:r>
              <a:rPr lang="en-US" sz="1550"/>
              <a:t>Shreyansh</a:t>
            </a:r>
          </a:p>
          <a:p>
            <a:r>
              <a:rPr lang="en-US" sz="1550"/>
              <a:t>Garvit Gupta</a:t>
            </a:r>
          </a:p>
          <a:p>
            <a:r>
              <a:rPr lang="en-US" sz="1550" err="1"/>
              <a:t>Priet</a:t>
            </a:r>
            <a:r>
              <a:rPr lang="en-US" sz="1550"/>
              <a:t> Ukani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9E3-2F67-348E-DE4C-59578C3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4" y="2519392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script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F0DBA-DAE1-AE9B-58E1-9012F54286D6}"/>
              </a:ext>
            </a:extLst>
          </p:cNvPr>
          <p:cNvSpPr txBox="1"/>
          <p:nvPr/>
        </p:nvSpPr>
        <p:spPr>
          <a:xfrm>
            <a:off x="840231" y="2776491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4109273F-A710-AA87-0DD9-B812D495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22010"/>
            <a:ext cx="6389346" cy="52232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C3BE8-3011-596D-8F73-8BA0844B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84ECE-5B56-75CF-4AB7-FBA03F03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622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365125"/>
            <a:ext cx="10515600" cy="1325563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AMAZON SAGEMAKER SCRIPT MODE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1533" y="1761066"/>
            <a:ext cx="9652000" cy="4500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Script mode enables you to write custom training and inference code while still utilizing common ML framework containers maintained by AWS. Script mode is easy to use and flexible.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Pros: We can customize libraries we want to use, we can customize code to train-retrain model &amp; we can also customize inference code by giving our own scripts. (quite similar to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+ S3 + ECR).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Cons: Since </a:t>
            </a: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is involved so all the previous cons are applicable here too.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242424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alternatives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185333" y="1921934"/>
            <a:ext cx="9711267" cy="4338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Other alternatives are Amazon EC2, Google App Engine, Vertex AI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Google App Engine (GAE) is a platform for building and hosting scalable web applications and mobile backends. It's a fully managed, serverless platform that allows developers to build applications in any programming language.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Vertex AI is analogous to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in 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Amazon Elastic Compute Cloud (Amazon EC2) is a web service that provides secure, scalable computing capacity in the Amazon Web Services (AWS) Cloud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3CFE-3910-045A-EAEF-E8081D16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</p:spPr>
        <p:txBody>
          <a:bodyPr/>
          <a:lstStyle/>
          <a:p>
            <a:r>
              <a:rPr lang="en-US"/>
              <a:t>Costing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1A26-9D5C-1691-5C28-4282D16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D2DD-0395-655B-3813-5B5F413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05BB3-41E3-337D-C5FD-4C164567DF00}"/>
              </a:ext>
            </a:extLst>
          </p:cNvPr>
          <p:cNvSpPr txBox="1"/>
          <p:nvPr/>
        </p:nvSpPr>
        <p:spPr>
          <a:xfrm>
            <a:off x="695738" y="971826"/>
            <a:ext cx="49143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Lambda (Without Free Tier)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47B75C-5D18-962E-E3D1-B1E175B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96" y="1420144"/>
            <a:ext cx="5098037" cy="1987145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C6A7E1-0010-2152-82D3-4F8E26DF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5" y="4359796"/>
            <a:ext cx="5504438" cy="921704"/>
          </a:xfrm>
          <a:prstGeom prst="rect">
            <a:avLst/>
          </a:prstGeom>
        </p:spPr>
      </p:pic>
      <p:pic>
        <p:nvPicPr>
          <p:cNvPr id="21" name="Picture 20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726242C3-0D43-F68B-337D-A6AF7F2D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38" y="5399130"/>
            <a:ext cx="5324062" cy="10132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90E7D2-5BCD-34BC-3C2A-AFD5D30FC323}"/>
              </a:ext>
            </a:extLst>
          </p:cNvPr>
          <p:cNvSpPr txBox="1"/>
          <p:nvPr/>
        </p:nvSpPr>
        <p:spPr>
          <a:xfrm>
            <a:off x="784086" y="3810000"/>
            <a:ext cx="2749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AWS SageMaker</a:t>
            </a:r>
          </a:p>
        </p:txBody>
      </p:sp>
    </p:spTree>
    <p:extLst>
      <p:ext uri="{BB962C8B-B14F-4D97-AF65-F5344CB8AC3E}">
        <p14:creationId xmlns:p14="http://schemas.microsoft.com/office/powerpoint/2010/main" val="175767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970"/>
            <a:ext cx="10515600" cy="1325563"/>
          </a:xfrm>
        </p:spPr>
        <p:txBody>
          <a:bodyPr/>
          <a:lstStyle/>
          <a:p>
            <a:r>
              <a:rPr lang="en-US" sz="3200" dirty="0"/>
              <a:t>TIMELINE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6012B9F3-D630-47E4-8410-A0A58FB40A6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6435538"/>
              </p:ext>
            </p:extLst>
          </p:nvPr>
        </p:nvGraphicFramePr>
        <p:xfrm>
          <a:off x="1635125" y="1515533"/>
          <a:ext cx="8921749" cy="47197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5535">
                  <a:extLst>
                    <a:ext uri="{9D8B030D-6E8A-4147-A177-3AD203B41FA5}">
                      <a16:colId xmlns:a16="http://schemas.microsoft.com/office/drawing/2014/main" val="2230675598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2356014449"/>
                    </a:ext>
                  </a:extLst>
                </a:gridCol>
                <a:gridCol w="2185535">
                  <a:extLst>
                    <a:ext uri="{9D8B030D-6E8A-4147-A177-3AD203B41FA5}">
                      <a16:colId xmlns:a16="http://schemas.microsoft.com/office/drawing/2014/main" val="3486631208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349857689"/>
                    </a:ext>
                  </a:extLst>
                </a:gridCol>
              </a:tblGrid>
              <a:tr h="233062">
                <a:tc>
                  <a:txBody>
                    <a:bodyPr/>
                    <a:lstStyle/>
                    <a:p>
                      <a:r>
                        <a:rPr lang="en-IN" sz="1050" b="1" dirty="0"/>
                        <a:t>Milestone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/>
                        <a:t>Due Date</a:t>
                      </a:r>
                      <a:endParaRPr lang="en-IN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 dirty="0"/>
                        <a:t>Release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50" b="1" dirty="0"/>
                        <a:t>Deliverable?</a:t>
                      </a:r>
                      <a:endParaRPr lang="en-IN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745468"/>
                  </a:ext>
                </a:extLst>
              </a:tr>
              <a:tr h="5477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Draft temporary document for architecture &amp;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690324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Finalizing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95701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Making the high level design for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20627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Deciding on tools to use based on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573629"/>
                  </a:ext>
                </a:extLst>
              </a:tr>
              <a:tr h="2514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Distribution of implementation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23/2/24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6674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a primitive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43279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the primitive app for bugs or faults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28337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 the final version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20/3/24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35091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Reiterations &amp; modifications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665602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GB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extensive testing and fixing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645396"/>
                  </a:ext>
                </a:extLst>
              </a:tr>
              <a:tr h="394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and Final release of the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35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81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9FE-ACB6-EDDE-568E-3AB33F2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 to refer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2EC53-A89B-73D2-E53F-160751B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264F-24A8-AEBE-A86A-E056D46C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1EB4C-401C-6B09-0CEC-35FF96DFAA8D}"/>
              </a:ext>
            </a:extLst>
          </p:cNvPr>
          <p:cNvSpPr txBox="1"/>
          <p:nvPr/>
        </p:nvSpPr>
        <p:spPr>
          <a:xfrm>
            <a:off x="1380434" y="1844260"/>
            <a:ext cx="893417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https://course19.fast.ai/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https://developer.nvidia.com/blog/machine-learning-in-practice-deploy-an-ml-model-on-google-cloud-platform/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https://medium.com/geekculture/84af8989d065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https://aws.amazon.com/blogs/machine-learning/bring-your-own-model-with-amazon-sagemaker-script-mode/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https://calculator.aws/#/addService</a:t>
            </a:r>
            <a:r>
              <a:rPr lang="en-US" dirty="0">
                <a:ea typeface="+mn-lt"/>
                <a:cs typeface="+mn-lt"/>
              </a:rPr>
              <a:t> (For Cost Estimation)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0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388" y="1953298"/>
            <a:ext cx="3837223" cy="1590995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  <a:br>
              <a:rPr lang="en-US" sz="4800" dirty="0"/>
            </a:b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882B-30E8-22CA-A308-9B7BF5B31AE1}"/>
              </a:ext>
            </a:extLst>
          </p:cNvPr>
          <p:cNvSpPr txBox="1"/>
          <p:nvPr/>
        </p:nvSpPr>
        <p:spPr>
          <a:xfrm>
            <a:off x="6095999" y="3544293"/>
            <a:ext cx="37592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cap="all" dirty="0">
                <a:solidFill>
                  <a:srgbClr val="FFFFFF"/>
                </a:solidFill>
                <a:ea typeface="+mn-lt"/>
                <a:cs typeface="+mn-lt"/>
              </a:rPr>
              <a:t>- Priet, </a:t>
            </a:r>
            <a:r>
              <a:rPr lang="en-US" sz="1400" cap="all" dirty="0" err="1">
                <a:solidFill>
                  <a:srgbClr val="FFFFFF"/>
                </a:solidFill>
                <a:ea typeface="+mn-lt"/>
                <a:cs typeface="+mn-lt"/>
              </a:rPr>
              <a:t>Garvit</a:t>
            </a:r>
            <a:r>
              <a:rPr lang="en-US" sz="1400" cap="all" dirty="0">
                <a:solidFill>
                  <a:srgbClr val="FFFFFF"/>
                </a:solidFill>
                <a:ea typeface="+mn-lt"/>
                <a:cs typeface="+mn-lt"/>
              </a:rPr>
              <a:t>, Siddharth, </a:t>
            </a:r>
            <a:r>
              <a:rPr lang="en-US" sz="1400" cap="all" dirty="0" err="1">
                <a:solidFill>
                  <a:srgbClr val="FFFFFF"/>
                </a:solidFill>
                <a:ea typeface="+mn-lt"/>
                <a:cs typeface="+mn-lt"/>
              </a:rPr>
              <a:t>shreyansh</a:t>
            </a:r>
            <a:endParaRPr lang="en-US" sz="1400" cap="all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Cloud Models</a:t>
            </a:r>
          </a:p>
          <a:p>
            <a:r>
              <a:rPr lang="en-US" sz="3200"/>
              <a:t>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plan to figure out a cost effective, easy to use cloud service provider for deploying the ML model and provide an approximate timeline of the project.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Cloud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Amazon LAMBDA + S3 + EFS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0800121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1" name="Picture 20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19D7E59E-446A-2D28-27EC-05D003A82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31691"/>
            <a:ext cx="10515600" cy="4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0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Amazon LAMBDA + S3 + EFS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3080-53D3-4E09-9DF8-19DAD7F7F7C7}"/>
              </a:ext>
            </a:extLst>
          </p:cNvPr>
          <p:cNvSpPr txBox="1"/>
          <p:nvPr/>
        </p:nvSpPr>
        <p:spPr>
          <a:xfrm>
            <a:off x="1401233" y="2014597"/>
            <a:ext cx="938953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Simple and cost-effective. Charges will be applicable as per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Due to the complexity of deploying a pre-trained model on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and its high cost, we would prefer to deploy on lambda + S3 now, and when monitoring and more scaling is required, we can add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to our architecture.</a:t>
            </a:r>
          </a:p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Pros: Simple &amp; best suitable for our current situation, cost-efficient (as per inference) &amp; easy to handle. (We can switch to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whenever required)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Cons: Less automatic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functionalities available, also less scalable than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. Manual handling of the retraining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7F99-6889-4D70-3E3D-50F752C5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Google Cloud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2B87D-CF35-681C-864B-C77F3658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D8EEC-005A-C68A-6956-A4C56711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F3CF2-7282-B020-B7C8-7EE558ECCDF4}"/>
              </a:ext>
            </a:extLst>
          </p:cNvPr>
          <p:cNvSpPr txBox="1"/>
          <p:nvPr/>
        </p:nvSpPr>
        <p:spPr>
          <a:xfrm>
            <a:off x="1363132" y="1690687"/>
            <a:ext cx="9753601" cy="3784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Step 1- Training the model on your local machine.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Step 2- Creating a new Google Cloud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Step 3- Storing the pre-trained model in a Google Cloud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Step 4- Writing the Google Cloud Function for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Quite similar to lambda function architecture.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Pros: simple and easy to use like lambda with S3 &amp; cost efficient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Cons: Will need manual implementation to retrain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Others Cloud Services by Google: EC2, Google App engine, Vertex AI etc.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54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689-B409-C4B3-5B86-310DE919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Sagemaker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92CBB-1846-185E-284A-83B5D2F2AA4D}"/>
              </a:ext>
            </a:extLst>
          </p:cNvPr>
          <p:cNvSpPr txBox="1"/>
          <p:nvPr/>
        </p:nvSpPr>
        <p:spPr>
          <a:xfrm>
            <a:off x="876692" y="2973743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Sagemaker</a:t>
            </a:r>
            <a:r>
              <a:rPr lang="en-US" sz="2000" dirty="0"/>
              <a:t> with other services of </a:t>
            </a:r>
            <a:r>
              <a:rPr lang="en-US" sz="2000"/>
              <a:t>AWS </a:t>
            </a:r>
            <a:r>
              <a:rPr lang="en-US" sz="2000" dirty="0"/>
              <a:t>like S3 Buckets, AWS ECR, AWS lambda &amp; </a:t>
            </a:r>
            <a:r>
              <a:rPr lang="en-US" sz="2000" dirty="0" err="1"/>
              <a:t>api</a:t>
            </a:r>
            <a:r>
              <a:rPr lang="en-US" sz="2000" dirty="0"/>
              <a:t> Gateway.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4B5CA170-D0A4-98EF-1F3B-F7C54EA3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500878"/>
            <a:ext cx="6389346" cy="38655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A769-664F-5A89-92B3-6F48D10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3FE9B-786C-570C-A46E-6286912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23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E86-6BFE-1F2B-D12D-08CE421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AMAZON SAGEMAKER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2A01-C4B7-13CC-D913-DDBDACD6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ARCHITECTURE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16EA6-6F38-3AF3-DF10-D395A1AE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6733B-9BA6-0EA2-0C7A-F16996B99F67}"/>
              </a:ext>
            </a:extLst>
          </p:cNvPr>
          <p:cNvSpPr txBox="1"/>
          <p:nvPr/>
        </p:nvSpPr>
        <p:spPr>
          <a:xfrm>
            <a:off x="1264673" y="1591732"/>
            <a:ext cx="9835127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Amazon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is a fully managed machine learning service. It helps data scientists and developers to prepare, build, train, and deploy high-quality machine learning (ML) models quickly.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It provides an integrated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Jupyter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authoring notebook instance to easily access your data sources for exploration and analysis.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Pros: automatic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MLOps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functionalities, Make monitoring &amp; analysis of ML models easy (but we don’t have to delve into model monitoring right now, we have to focus on how to provide users access of the service model).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Cons: Higher cost than Lambda function architecture &amp; a little bit complicated while deploying pretrained model on 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endpoint instead of building and training model on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sagemaker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and then deploying it on the endpoint.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600" dirty="0">
              <a:solidFill>
                <a:srgbClr val="2424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69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B67E5E76DFA047917598CC27552B8F" ma:contentTypeVersion="16" ma:contentTypeDescription="Create a new document." ma:contentTypeScope="" ma:versionID="aa466905a10a6c15b843fda4c077e531">
  <xsd:schema xmlns:xsd="http://www.w3.org/2001/XMLSchema" xmlns:xs="http://www.w3.org/2001/XMLSchema" xmlns:p="http://schemas.microsoft.com/office/2006/metadata/properties" xmlns:ns3="886d4d38-8e38-4612-b838-4a4a7f53a24c" xmlns:ns4="aaccab56-0341-49fa-8608-ca5ad54e6053" targetNamespace="http://schemas.microsoft.com/office/2006/metadata/properties" ma:root="true" ma:fieldsID="bd1043cefb30637d7fe2ba83e4d677cb" ns3:_="" ns4:_="">
    <xsd:import namespace="886d4d38-8e38-4612-b838-4a4a7f53a24c"/>
    <xsd:import namespace="aaccab56-0341-49fa-8608-ca5ad54e60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d4d38-8e38-4612-b838-4a4a7f53a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ccab56-0341-49fa-8608-ca5ad54e605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6d4d38-8e38-4612-b838-4a4a7f53a24c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FCC36-90FC-4B60-BEDF-AD0452A61481}">
  <ds:schemaRefs>
    <ds:schemaRef ds:uri="886d4d38-8e38-4612-b838-4a4a7f53a24c"/>
    <ds:schemaRef ds:uri="aaccab56-0341-49fa-8608-ca5ad54e60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886d4d38-8e38-4612-b838-4a4a7f53a24c"/>
    <ds:schemaRef ds:uri="aaccab56-0341-49fa-8608-ca5ad54e60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{8C9D159E-D730-4118-B445-1DA83E1062F5}tf67328976_win32</Template>
  <TotalTime>4494</TotalTime>
  <Words>828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Architecture design</vt:lpstr>
      <vt:lpstr>AGENDA</vt:lpstr>
      <vt:lpstr>INTRODUCTION</vt:lpstr>
      <vt:lpstr>Cloud Models</vt:lpstr>
      <vt:lpstr>Amazon LAMBDA + S3 + EFS</vt:lpstr>
      <vt:lpstr>Amazon LAMBDA + S3 + EFS</vt:lpstr>
      <vt:lpstr>Google Cloud function</vt:lpstr>
      <vt:lpstr>AMAZON Sagemaker</vt:lpstr>
      <vt:lpstr>AMAZON SAGEMAKER</vt:lpstr>
      <vt:lpstr>Amazon Sagemaker script mode</vt:lpstr>
      <vt:lpstr>AMAZON SAGEMAKER SCRIPT MODE </vt:lpstr>
      <vt:lpstr>Other alternatives</vt:lpstr>
      <vt:lpstr>Costing</vt:lpstr>
      <vt:lpstr>TIMELINE</vt:lpstr>
      <vt:lpstr>Links to refer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Ukani Priet Vijaykumar</dc:creator>
  <cp:lastModifiedBy>Ukani Priet Vijaykumar</cp:lastModifiedBy>
  <cp:revision>2</cp:revision>
  <dcterms:created xsi:type="dcterms:W3CDTF">2024-02-02T07:31:17Z</dcterms:created>
  <dcterms:modified xsi:type="dcterms:W3CDTF">2024-02-05T10:25:35Z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0x01010086B67E5E76DFA047917598CC27552B8F</vt:lpwstr>
  </property>
  <property fmtid="{D5CDD505-2E9C-101B-9397-08002B2CF9AE}" pid="3" name="MediaServiceImageTags">
    <vt:lpwstr/>
  </property>
</Properties>
</file>