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86" r:id="rId7"/>
    <p:sldId id="287" r:id="rId8"/>
    <p:sldId id="300" r:id="rId9"/>
    <p:sldId id="288" r:id="rId10"/>
    <p:sldId id="301" r:id="rId11"/>
    <p:sldId id="293" r:id="rId12"/>
    <p:sldId id="294" r:id="rId13"/>
    <p:sldId id="296" r:id="rId14"/>
    <p:sldId id="295" r:id="rId15"/>
    <p:sldId id="298" r:id="rId16"/>
    <p:sldId id="289" r:id="rId17"/>
    <p:sldId id="290" r:id="rId18"/>
    <p:sldId id="291" r:id="rId19"/>
    <p:sldId id="297" r:id="rId20"/>
    <p:sldId id="299"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6227E9-44DA-FB8C-6337-C686A25337B8}" v="1" dt="2024-03-23T14:36:42.386"/>
    <p1510:client id="{F757EF19-740B-85A5-58CD-66C3DDC32246}" v="6" dt="2024-03-23T14:50:10.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3/23/2024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transition>
    <p:fade/>
  </p:transition>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transition>
    <p:fade/>
  </p:transition>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drive/folders/1WW4pSUjSHKiVXWAj_X_Qvzq54nJPUOTf?usp=sharing"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drive/folders/1WW4pSUjSHKiVXWAj_X_Qvzq54nJPUOTf?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lucid.app/lucidchart/50d8f73b-3f7d-4645-a7fc-6a69eb6abbaf/edit?viewport_loc=-842%2C1246%2C3300%2C1550%2C0_0&amp;invitationId=inv_c9dc3c8e-e947-4504-a80d-54fc4faa9ed3" TargetMode="External"/><Relationship Id="rId2" Type="http://schemas.openxmlformats.org/officeDocument/2006/relationships/hyperlink" Target="https://lucid.app/lucidchart/90ac76ef-0244-4028-8e79-1c372b01b657/edit?view_items=XJEiu0sG-Cbn&amp;invitationId=inv_1455bfbb-ca3c-401b-ab15-16ff211dbc09"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897001" y="3192207"/>
            <a:ext cx="4095105" cy="3200400"/>
          </a:xfrm>
        </p:spPr>
        <p:txBody>
          <a:bodyPr anchor="ctr"/>
          <a:lstStyle/>
          <a:p>
            <a:r>
              <a:rPr lang="en-US" sz="4000"/>
              <a:t>DASS TEAM 16</a:t>
            </a:r>
          </a:p>
        </p:txBody>
      </p:sp>
      <p:sp>
        <p:nvSpPr>
          <p:cNvPr id="3" name="TextBox 2">
            <a:extLst>
              <a:ext uri="{FF2B5EF4-FFF2-40B4-BE49-F238E27FC236}">
                <a16:creationId xmlns:a16="http://schemas.microsoft.com/office/drawing/2014/main" id="{72321921-3F8A-2968-4840-471AE0D594BF}"/>
              </a:ext>
            </a:extLst>
          </p:cNvPr>
          <p:cNvSpPr txBox="1"/>
          <p:nvPr/>
        </p:nvSpPr>
        <p:spPr>
          <a:xfrm>
            <a:off x="6900334" y="5196416"/>
            <a:ext cx="44132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a:latin typeface="Tenorite"/>
                <a:ea typeface="+mn-lt"/>
                <a:cs typeface="+mn-lt"/>
              </a:rPr>
              <a:t>TELUGU SENTENCE AUTO-COMPLETION</a:t>
            </a:r>
            <a:endParaRPr lang="en-US" sz="2800">
              <a:latin typeface="Tenorite"/>
            </a:endParaRPr>
          </a:p>
        </p:txBody>
      </p:sp>
    </p:spTree>
    <p:extLst>
      <p:ext uri="{BB962C8B-B14F-4D97-AF65-F5344CB8AC3E}">
        <p14:creationId xmlns:p14="http://schemas.microsoft.com/office/powerpoint/2010/main" val="25860588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321920"/>
            <a:ext cx="7288212" cy="4075472"/>
          </a:xfrm>
        </p:spPr>
        <p:txBody>
          <a:bodyPr vert="horz" lIns="91440" tIns="45720" rIns="91440" bIns="45720" rtlCol="0" anchor="t">
            <a:normAutofit/>
          </a:bodyPr>
          <a:lstStyle/>
          <a:p>
            <a:pPr marL="285750" indent="-285750">
              <a:buFont typeface="Arial,Sans-Serif"/>
              <a:buChar char="•"/>
            </a:pPr>
            <a:r>
              <a:rPr lang="en-US" b="0">
                <a:latin typeface="Tenorite"/>
                <a:cs typeface="Arial"/>
              </a:rPr>
              <a:t>We integrated extension and backend server to send the fetched user input to backend model for prediction generation and to receive the generated prediction from backend model.</a:t>
            </a:r>
          </a:p>
          <a:p>
            <a:pPr marL="285750" indent="-285750">
              <a:buFont typeface="Arial,Sans-Serif"/>
              <a:buChar char="•"/>
            </a:pPr>
            <a:r>
              <a:rPr lang="en-US" b="0">
                <a:latin typeface="Tenorite"/>
                <a:cs typeface="Arial"/>
              </a:rPr>
              <a:t>Here we replaced the mock input in previous step by the actual fetched input from user.</a:t>
            </a:r>
          </a:p>
          <a:p>
            <a:pPr marL="285750" indent="-285750">
              <a:buFont typeface="Arial,Sans-Serif"/>
              <a:buChar char="•"/>
            </a:pPr>
            <a:r>
              <a:rPr lang="en-US" b="0">
                <a:latin typeface="Tenorite"/>
                <a:cs typeface="Arial"/>
              </a:rPr>
              <a:t>Here also mainly JavaScript and Flask was used.</a:t>
            </a:r>
          </a:p>
          <a:p>
            <a:pPr marL="285750" indent="-285750">
              <a:buFont typeface="Arial,Sans-Serif"/>
              <a:buChar char="•"/>
            </a:pPr>
            <a:endParaRPr lang="en-US" b="0">
              <a:latin typeface="Tenorite"/>
              <a:cs typeface="Arial"/>
            </a:endParaRPr>
          </a:p>
          <a:p>
            <a:pPr marL="285750" indent="-285750">
              <a:buFont typeface="Arial,Sans-Serif"/>
              <a:buChar char="•"/>
            </a:pPr>
            <a:endParaRPr lang="en-US" b="0">
              <a:latin typeface="Tenorite"/>
              <a:cs typeface="Arial"/>
            </a:endParaRPr>
          </a:p>
          <a:p>
            <a:pPr marL="285750" indent="-285750">
              <a:buFont typeface="Arial,Sans-Serif"/>
              <a:buChar char="•"/>
            </a:pPr>
            <a:endParaRPr lang="en-US" b="0">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10</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200073"/>
            <a:ext cx="96185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t>Integrating Actual input to prediction generation</a:t>
            </a:r>
            <a:endParaRPr lang="en-US"/>
          </a:p>
        </p:txBody>
      </p:sp>
    </p:spTree>
    <p:extLst>
      <p:ext uri="{BB962C8B-B14F-4D97-AF65-F5344CB8AC3E}">
        <p14:creationId xmlns:p14="http://schemas.microsoft.com/office/powerpoint/2010/main" val="3048203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321920"/>
            <a:ext cx="7288212" cy="4075472"/>
          </a:xfrm>
        </p:spPr>
        <p:txBody>
          <a:bodyPr vert="horz" lIns="91440" tIns="45720" rIns="91440" bIns="45720" rtlCol="0" anchor="t">
            <a:normAutofit/>
          </a:bodyPr>
          <a:lstStyle/>
          <a:p>
            <a:pPr marL="285750" indent="-285750">
              <a:buFont typeface="Arial,Sans-Serif"/>
              <a:buChar char="•"/>
            </a:pPr>
            <a:r>
              <a:rPr lang="en-US" b="0">
                <a:latin typeface="Arial"/>
                <a:cs typeface="Arial"/>
              </a:rPr>
              <a:t>Our next step was to work on display of output to user.</a:t>
            </a:r>
          </a:p>
          <a:p>
            <a:pPr marL="285750" indent="-285750">
              <a:buFont typeface="Arial,Sans-Serif"/>
              <a:buChar char="•"/>
            </a:pPr>
            <a:r>
              <a:rPr lang="en-US" b="0">
                <a:latin typeface="Arial"/>
                <a:cs typeface="Arial"/>
              </a:rPr>
              <a:t>We mocked prediction generation by hardcoding some strings like 'prediction1', 'prediction2' and 'prediction3'.</a:t>
            </a:r>
          </a:p>
          <a:p>
            <a:pPr marL="285750" indent="-285750">
              <a:buFont typeface="Arial,Sans-Serif"/>
              <a:buChar char="•"/>
            </a:pPr>
            <a:r>
              <a:rPr lang="en-US" b="0">
                <a:latin typeface="Arial"/>
                <a:cs typeface="Arial"/>
              </a:rPr>
              <a:t>We then developed a floating display box, which auto-appears whenever  predictions are received, to display the predictions.</a:t>
            </a:r>
          </a:p>
          <a:p>
            <a:pPr marL="285750" indent="-285750">
              <a:buFont typeface="Arial,Sans-Serif"/>
              <a:buChar char="•"/>
            </a:pPr>
            <a:r>
              <a:rPr lang="en-US" b="0">
                <a:latin typeface="Arial"/>
                <a:cs typeface="Arial"/>
              </a:rPr>
              <a:t>We also developed the functionality that enables user to select any prediction being shown to append that to the text being written in input field.</a:t>
            </a:r>
          </a:p>
          <a:p>
            <a:pPr marL="285750" indent="-285750">
              <a:buFont typeface="Arial,Sans-Serif"/>
              <a:buChar char="•"/>
            </a:pPr>
            <a:r>
              <a:rPr lang="en-US" b="0">
                <a:latin typeface="Arial"/>
                <a:cs typeface="Arial"/>
              </a:rPr>
              <a:t>By this we were able to display the mock predictions to the user on live website by using technologies </a:t>
            </a:r>
            <a:r>
              <a:rPr lang="en-US" b="0" err="1">
                <a:latin typeface="Arial"/>
                <a:cs typeface="Arial"/>
              </a:rPr>
              <a:t>Javascript</a:t>
            </a:r>
            <a:r>
              <a:rPr lang="en-US" b="0">
                <a:latin typeface="Arial"/>
                <a:cs typeface="Arial"/>
              </a:rPr>
              <a:t>, HTML and CSS.</a:t>
            </a: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endParaRPr lang="en-US">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11</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200073"/>
            <a:ext cx="96185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ea typeface="+mn-lt"/>
                <a:cs typeface="+mn-lt"/>
              </a:rPr>
              <a:t>FRONTEND CHROME EXTENSION </a:t>
            </a:r>
          </a:p>
          <a:p>
            <a:r>
              <a:rPr lang="en-US" sz="2400" cap="all"/>
              <a:t>(Showing mock RESPONSES FROM BACKEND TO </a:t>
            </a:r>
            <a:r>
              <a:rPr lang="en-US" sz="2400" cap="all" err="1"/>
              <a:t>FRONTEnD</a:t>
            </a:r>
            <a:r>
              <a:rPr lang="en-US" sz="2400" cap="all"/>
              <a:t>)</a:t>
            </a:r>
            <a:endParaRPr lang="en-US"/>
          </a:p>
        </p:txBody>
      </p:sp>
    </p:spTree>
    <p:extLst>
      <p:ext uri="{BB962C8B-B14F-4D97-AF65-F5344CB8AC3E}">
        <p14:creationId xmlns:p14="http://schemas.microsoft.com/office/powerpoint/2010/main" val="3574048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321920"/>
            <a:ext cx="7288212" cy="4075472"/>
          </a:xfrm>
        </p:spPr>
        <p:txBody>
          <a:bodyPr vert="horz" lIns="91440" tIns="45720" rIns="91440" bIns="45720" rtlCol="0" anchor="t">
            <a:normAutofit/>
          </a:bodyPr>
          <a:lstStyle/>
          <a:p>
            <a:pPr marL="285750" indent="-285750">
              <a:buChar char="•"/>
            </a:pPr>
            <a:r>
              <a:rPr lang="en-US" b="0">
                <a:latin typeface="Tenorite"/>
                <a:cs typeface="Arial"/>
              </a:rPr>
              <a:t>Here we integrated the extension's output display to the actual generated predictions.</a:t>
            </a:r>
          </a:p>
          <a:p>
            <a:pPr marL="285750" indent="-285750">
              <a:buFont typeface="Arial" panose="020B0604020202020204" pitchFamily="34" charset="0"/>
              <a:buChar char="•"/>
            </a:pPr>
            <a:r>
              <a:rPr lang="en-US" b="0">
                <a:latin typeface="Tenorite"/>
                <a:cs typeface="Arial"/>
              </a:rPr>
              <a:t>In the last step we were using hardcoded mock predictions to display that to user on live website.</a:t>
            </a:r>
          </a:p>
          <a:p>
            <a:pPr marL="285750" indent="-285750">
              <a:buFont typeface="Arial" panose="020B0604020202020204" pitchFamily="34" charset="0"/>
              <a:buChar char="•"/>
            </a:pPr>
            <a:r>
              <a:rPr lang="en-US" b="0">
                <a:latin typeface="Tenorite"/>
                <a:cs typeface="Arial"/>
              </a:rPr>
              <a:t>In this step we replaced those mock predictions by the actual predictions generated from the actual fetched user inputs.</a:t>
            </a:r>
          </a:p>
          <a:p>
            <a:pPr marL="285750" indent="-285750">
              <a:buFont typeface="Arial" panose="020B0604020202020204" pitchFamily="34" charset="0"/>
              <a:buChar char="•"/>
            </a:pPr>
            <a:r>
              <a:rPr lang="en-US" b="0">
                <a:latin typeface="Tenorite"/>
                <a:cs typeface="Arial"/>
              </a:rPr>
              <a:t>So now the extension is fetching real time input from user, it is sending that to backend model for prediction generation and then it is displaying the generated output to user on live webpage.</a:t>
            </a:r>
          </a:p>
          <a:p>
            <a:pPr marL="285750" indent="-285750">
              <a:buFont typeface="Arial" panose="020B0604020202020204" pitchFamily="34" charset="0"/>
              <a:buChar char="•"/>
            </a:pPr>
            <a:r>
              <a:rPr lang="en-US" b="0">
                <a:latin typeface="Tenorite"/>
                <a:cs typeface="Arial"/>
              </a:rPr>
              <a:t>Here also JavaScript and Flask have been used.</a:t>
            </a:r>
          </a:p>
          <a:p>
            <a:pPr marL="285750" indent="-285750">
              <a:buFont typeface="Arial"/>
              <a:buChar char="•"/>
            </a:pPr>
            <a:endParaRPr lang="en-US" b="0">
              <a:latin typeface="Tenorite"/>
              <a:cs typeface="Arial"/>
            </a:endParaRPr>
          </a:p>
          <a:p>
            <a:pPr marL="285750" indent="-285750">
              <a:buFont typeface="Arial"/>
              <a:buChar char="•"/>
            </a:pPr>
            <a:endParaRPr lang="en-US" b="0">
              <a:latin typeface="Tenorite"/>
              <a:cs typeface="Arial"/>
            </a:endParaRPr>
          </a:p>
          <a:p>
            <a:pPr marL="285750" indent="-285750">
              <a:buFont typeface="Arial"/>
              <a:buChar char="•"/>
            </a:pPr>
            <a:endParaRPr lang="en-US" b="0">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12</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200073"/>
            <a:ext cx="96185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t>Integrating Actual output to prediction display</a:t>
            </a:r>
            <a:endParaRPr lang="en-US"/>
          </a:p>
        </p:txBody>
      </p:sp>
    </p:spTree>
    <p:extLst>
      <p:ext uri="{BB962C8B-B14F-4D97-AF65-F5344CB8AC3E}">
        <p14:creationId xmlns:p14="http://schemas.microsoft.com/office/powerpoint/2010/main" val="2304260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2200-1356-3EE2-528D-5CDD9B3B0098}"/>
              </a:ext>
            </a:extLst>
          </p:cNvPr>
          <p:cNvSpPr>
            <a:spLocks noGrp="1"/>
          </p:cNvSpPr>
          <p:nvPr>
            <p:ph type="title"/>
          </p:nvPr>
        </p:nvSpPr>
        <p:spPr>
          <a:xfrm>
            <a:off x="1322318" y="806242"/>
            <a:ext cx="7288282" cy="1112648"/>
          </a:xfrm>
        </p:spPr>
        <p:txBody>
          <a:bodyPr/>
          <a:lstStyle/>
          <a:p>
            <a:r>
              <a:rPr lang="en-US"/>
              <a:t>REASONS FOR TechnologIES USED</a:t>
            </a:r>
          </a:p>
        </p:txBody>
      </p:sp>
      <p:sp>
        <p:nvSpPr>
          <p:cNvPr id="3" name="Content Placeholder 2">
            <a:extLst>
              <a:ext uri="{FF2B5EF4-FFF2-40B4-BE49-F238E27FC236}">
                <a16:creationId xmlns:a16="http://schemas.microsoft.com/office/drawing/2014/main" id="{D0FA2046-5C24-66BF-0C65-FD633F46D0B9}"/>
              </a:ext>
            </a:extLst>
          </p:cNvPr>
          <p:cNvSpPr>
            <a:spLocks noGrp="1"/>
          </p:cNvSpPr>
          <p:nvPr>
            <p:ph sz="half" idx="2"/>
          </p:nvPr>
        </p:nvSpPr>
        <p:spPr/>
        <p:txBody>
          <a:bodyPr vert="horz" lIns="91440" tIns="45720" rIns="91440" bIns="45720" rtlCol="0" anchor="t">
            <a:normAutofit fontScale="92500" lnSpcReduction="20000"/>
          </a:bodyPr>
          <a:lstStyle/>
          <a:p>
            <a:pPr marL="285750" indent="-285750">
              <a:buChar char="•"/>
            </a:pPr>
            <a:r>
              <a:rPr lang="en-US" b="0"/>
              <a:t>JavaScript(JS) for Extension backend functionality like sending request and fetching response from server , DOM Manipulation , detecting user input and Telugu language.</a:t>
            </a:r>
          </a:p>
          <a:p>
            <a:pPr marL="285750" indent="-285750">
              <a:buChar char="•"/>
            </a:pPr>
            <a:r>
              <a:rPr lang="en-US" b="0"/>
              <a:t>Flask and NGROK: For creating local server and hosting NLP model locally.</a:t>
            </a:r>
          </a:p>
          <a:p>
            <a:pPr marL="285750" indent="-285750">
              <a:buChar char="•"/>
            </a:pPr>
            <a:r>
              <a:rPr lang="en-US" b="0"/>
              <a:t>HTML, CSS were used for displaying output in a presentable manner to the user.</a:t>
            </a:r>
          </a:p>
          <a:p>
            <a:pPr marL="285750" indent="-285750">
              <a:buChar char="•"/>
            </a:pPr>
            <a:r>
              <a:rPr lang="en-US" b="0"/>
              <a:t>We used HTML, CSS and JavaScript mainly to develop Chrome Extension because an Extension doesn't require sophisticated functionalities to be implemented. It just requires some minimal functionalities like DOM Manipulation to fetch inputs and display outputs, which can be developed by using HTML, CSS &amp; JavaScript only.</a:t>
            </a:r>
          </a:p>
          <a:p>
            <a:pPr marL="285750" indent="-285750">
              <a:buChar char="•"/>
            </a:pPr>
            <a:endParaRPr lang="en-US"/>
          </a:p>
        </p:txBody>
      </p:sp>
      <p:sp>
        <p:nvSpPr>
          <p:cNvPr id="4" name="Slide Number Placeholder 3">
            <a:extLst>
              <a:ext uri="{FF2B5EF4-FFF2-40B4-BE49-F238E27FC236}">
                <a16:creationId xmlns:a16="http://schemas.microsoft.com/office/drawing/2014/main" id="{6942572C-D96D-1456-89A1-3856C0AD0EDB}"/>
              </a:ext>
            </a:extLst>
          </p:cNvPr>
          <p:cNvSpPr>
            <a:spLocks noGrp="1"/>
          </p:cNvSpPr>
          <p:nvPr>
            <p:ph type="sldNum" sz="quarter" idx="12"/>
          </p:nvPr>
        </p:nvSpPr>
        <p:spPr/>
        <p:txBody>
          <a:bodyPr/>
          <a:lstStyle/>
          <a:p>
            <a:fld id="{A49DFD55-3C28-40EF-9E31-A92D2E4017FF}" type="slidenum">
              <a:rPr lang="en-US" smtClean="0"/>
              <a:pPr/>
              <a:t>13</a:t>
            </a:fld>
            <a:endParaRPr lang="en-US"/>
          </a:p>
        </p:txBody>
      </p:sp>
    </p:spTree>
    <p:extLst>
      <p:ext uri="{BB962C8B-B14F-4D97-AF65-F5344CB8AC3E}">
        <p14:creationId xmlns:p14="http://schemas.microsoft.com/office/powerpoint/2010/main" val="675515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2200-1356-3EE2-528D-5CDD9B3B0098}"/>
              </a:ext>
            </a:extLst>
          </p:cNvPr>
          <p:cNvSpPr>
            <a:spLocks noGrp="1"/>
          </p:cNvSpPr>
          <p:nvPr>
            <p:ph type="title"/>
          </p:nvPr>
        </p:nvSpPr>
        <p:spPr>
          <a:xfrm>
            <a:off x="1322318" y="660566"/>
            <a:ext cx="7288282" cy="1314354"/>
          </a:xfrm>
        </p:spPr>
        <p:txBody>
          <a:bodyPr/>
          <a:lstStyle/>
          <a:p>
            <a:r>
              <a:rPr lang="en-US"/>
              <a:t>Progress made till r1</a:t>
            </a:r>
          </a:p>
        </p:txBody>
      </p:sp>
      <p:sp>
        <p:nvSpPr>
          <p:cNvPr id="3" name="Content Placeholder 2">
            <a:extLst>
              <a:ext uri="{FF2B5EF4-FFF2-40B4-BE49-F238E27FC236}">
                <a16:creationId xmlns:a16="http://schemas.microsoft.com/office/drawing/2014/main" id="{D0FA2046-5C24-66BF-0C65-FD633F46D0B9}"/>
              </a:ext>
            </a:extLst>
          </p:cNvPr>
          <p:cNvSpPr>
            <a:spLocks noGrp="1"/>
          </p:cNvSpPr>
          <p:nvPr>
            <p:ph sz="half" idx="2"/>
          </p:nvPr>
        </p:nvSpPr>
        <p:spPr/>
        <p:txBody>
          <a:bodyPr vert="horz" lIns="91440" tIns="45720" rIns="91440" bIns="45720" rtlCol="0" anchor="t">
            <a:normAutofit/>
          </a:bodyPr>
          <a:lstStyle/>
          <a:p>
            <a:pPr marL="285750" indent="-285750">
              <a:buChar char="•"/>
            </a:pPr>
            <a:r>
              <a:rPr lang="en-US" b="0"/>
              <a:t>We are able to extract data from most input fields in a website.</a:t>
            </a:r>
          </a:p>
          <a:p>
            <a:pPr marL="285750" indent="-285750">
              <a:buChar char="•"/>
            </a:pPr>
            <a:r>
              <a:rPr lang="en-US" b="0"/>
              <a:t>The text is being processed by the model on local server.</a:t>
            </a:r>
          </a:p>
          <a:p>
            <a:pPr marL="285750" indent="-285750">
              <a:buChar char="•"/>
            </a:pPr>
            <a:r>
              <a:rPr lang="en-US" b="0"/>
              <a:t>Output received by the extension is shown to the user in a dropdown.</a:t>
            </a:r>
          </a:p>
          <a:p>
            <a:pPr marL="285750" indent="-285750">
              <a:buChar char="•"/>
            </a:pPr>
            <a:r>
              <a:rPr lang="en-US" b="0"/>
              <a:t>The prediction on selection gets written on the input field.</a:t>
            </a:r>
          </a:p>
          <a:p>
            <a:pPr marL="285750" indent="-285750">
              <a:buChar char="•"/>
            </a:pPr>
            <a:r>
              <a:rPr lang="en-US" b="0"/>
              <a:t>Only Telugu text triggers the extension. Other languages are ignored.</a:t>
            </a:r>
          </a:p>
          <a:p>
            <a:pPr marL="285750" indent="-285750">
              <a:buChar char="•"/>
            </a:pPr>
            <a:endParaRPr lang="en-US" b="0"/>
          </a:p>
        </p:txBody>
      </p:sp>
      <p:sp>
        <p:nvSpPr>
          <p:cNvPr id="4" name="Slide Number Placeholder 3">
            <a:extLst>
              <a:ext uri="{FF2B5EF4-FFF2-40B4-BE49-F238E27FC236}">
                <a16:creationId xmlns:a16="http://schemas.microsoft.com/office/drawing/2014/main" id="{6942572C-D96D-1456-89A1-3856C0AD0EDB}"/>
              </a:ext>
            </a:extLst>
          </p:cNvPr>
          <p:cNvSpPr>
            <a:spLocks noGrp="1"/>
          </p:cNvSpPr>
          <p:nvPr>
            <p:ph type="sldNum" sz="quarter" idx="12"/>
          </p:nvPr>
        </p:nvSpPr>
        <p:spPr/>
        <p:txBody>
          <a:bodyPr/>
          <a:lstStyle/>
          <a:p>
            <a:fld id="{A49DFD55-3C28-40EF-9E31-A92D2E4017FF}" type="slidenum">
              <a:rPr lang="en-US" smtClean="0"/>
              <a:pPr/>
              <a:t>14</a:t>
            </a:fld>
            <a:endParaRPr lang="en-US"/>
          </a:p>
        </p:txBody>
      </p:sp>
    </p:spTree>
    <p:extLst>
      <p:ext uri="{BB962C8B-B14F-4D97-AF65-F5344CB8AC3E}">
        <p14:creationId xmlns:p14="http://schemas.microsoft.com/office/powerpoint/2010/main" val="1484787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7F54-59D7-C04B-EC1D-D233F40D3B48}"/>
              </a:ext>
            </a:extLst>
          </p:cNvPr>
          <p:cNvSpPr>
            <a:spLocks noGrp="1"/>
          </p:cNvSpPr>
          <p:nvPr>
            <p:ph type="title"/>
          </p:nvPr>
        </p:nvSpPr>
        <p:spPr>
          <a:xfrm>
            <a:off x="1322318" y="623263"/>
            <a:ext cx="7288282" cy="1223479"/>
          </a:xfrm>
        </p:spPr>
        <p:txBody>
          <a:bodyPr/>
          <a:lstStyle/>
          <a:p>
            <a:r>
              <a:rPr lang="en-US" err="1"/>
              <a:t>PROgress</a:t>
            </a:r>
            <a:r>
              <a:rPr lang="en-US"/>
              <a:t> to be made till r2</a:t>
            </a:r>
          </a:p>
        </p:txBody>
      </p:sp>
      <p:sp>
        <p:nvSpPr>
          <p:cNvPr id="3" name="Content Placeholder 2">
            <a:extLst>
              <a:ext uri="{FF2B5EF4-FFF2-40B4-BE49-F238E27FC236}">
                <a16:creationId xmlns:a16="http://schemas.microsoft.com/office/drawing/2014/main" id="{3D8656D6-7F19-E756-9543-C6D49DE7993A}"/>
              </a:ext>
            </a:extLst>
          </p:cNvPr>
          <p:cNvSpPr>
            <a:spLocks noGrp="1"/>
          </p:cNvSpPr>
          <p:nvPr>
            <p:ph sz="half" idx="2"/>
          </p:nvPr>
        </p:nvSpPr>
        <p:spPr>
          <a:xfrm>
            <a:off x="1322388" y="2408174"/>
            <a:ext cx="7288212" cy="3407051"/>
          </a:xfrm>
        </p:spPr>
        <p:txBody>
          <a:bodyPr vert="horz" lIns="91440" tIns="45720" rIns="91440" bIns="45720" rtlCol="0" anchor="t">
            <a:normAutofit/>
          </a:bodyPr>
          <a:lstStyle/>
          <a:p>
            <a:pPr marL="285750" indent="-285750">
              <a:buChar char="•"/>
            </a:pPr>
            <a:r>
              <a:rPr lang="en-US" b="0"/>
              <a:t>We aim to develop a Extension Menu with various moderation options for the user. </a:t>
            </a:r>
          </a:p>
          <a:p>
            <a:pPr marL="285750" indent="-285750">
              <a:buChar char="•"/>
            </a:pPr>
            <a:r>
              <a:rPr lang="en-US" b="0"/>
              <a:t>Thin Text functionality: The best prediction would be shown in thin text which user can accept based on some custom key-bindings. (The way co-pilot works)</a:t>
            </a:r>
          </a:p>
          <a:p>
            <a:pPr marL="285750" indent="-285750">
              <a:buChar char="•"/>
            </a:pPr>
            <a:r>
              <a:rPr lang="en-US" b="0"/>
              <a:t>More work to be done to make the displaying of predictions look more perfect and elegant.</a:t>
            </a:r>
          </a:p>
          <a:p>
            <a:pPr marL="285750" indent="-285750">
              <a:buChar char="•"/>
            </a:pPr>
            <a:r>
              <a:rPr lang="en-US" b="0"/>
              <a:t>Deploying the model on cloud service(based on </a:t>
            </a:r>
            <a:r>
              <a:rPr lang="en-US" b="0" err="1"/>
              <a:t>availibility</a:t>
            </a:r>
            <a:r>
              <a:rPr lang="en-US" b="0"/>
              <a:t>, optional).</a:t>
            </a:r>
          </a:p>
          <a:p>
            <a:pPr marL="285750" indent="-285750">
              <a:buChar char="•"/>
            </a:pPr>
            <a:r>
              <a:rPr lang="en-US" b="0"/>
              <a:t>To make the extension work on more general websites.</a:t>
            </a:r>
          </a:p>
        </p:txBody>
      </p:sp>
      <p:sp>
        <p:nvSpPr>
          <p:cNvPr id="4" name="Slide Number Placeholder 3">
            <a:extLst>
              <a:ext uri="{FF2B5EF4-FFF2-40B4-BE49-F238E27FC236}">
                <a16:creationId xmlns:a16="http://schemas.microsoft.com/office/drawing/2014/main" id="{502A0318-FFE2-DBC9-2F30-D39072AEF7B7}"/>
              </a:ext>
            </a:extLst>
          </p:cNvPr>
          <p:cNvSpPr>
            <a:spLocks noGrp="1"/>
          </p:cNvSpPr>
          <p:nvPr>
            <p:ph type="sldNum" sz="quarter" idx="12"/>
          </p:nvPr>
        </p:nvSpPr>
        <p:spPr/>
        <p:txBody>
          <a:bodyPr/>
          <a:lstStyle/>
          <a:p>
            <a:fld id="{A49DFD55-3C28-40EF-9E31-A92D2E4017FF}" type="slidenum">
              <a:rPr lang="en-US" smtClean="0"/>
              <a:pPr/>
              <a:t>15</a:t>
            </a:fld>
            <a:endParaRPr lang="en-US"/>
          </a:p>
        </p:txBody>
      </p:sp>
    </p:spTree>
    <p:extLst>
      <p:ext uri="{BB962C8B-B14F-4D97-AF65-F5344CB8AC3E}">
        <p14:creationId xmlns:p14="http://schemas.microsoft.com/office/powerpoint/2010/main" val="1905261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975B-9AEA-4FBE-ADBF-3BE2CCD8AE7B}"/>
              </a:ext>
            </a:extLst>
          </p:cNvPr>
          <p:cNvSpPr>
            <a:spLocks noGrp="1"/>
          </p:cNvSpPr>
          <p:nvPr>
            <p:ph type="title"/>
          </p:nvPr>
        </p:nvSpPr>
        <p:spPr/>
        <p:txBody>
          <a:bodyPr/>
          <a:lstStyle/>
          <a:p>
            <a:r>
              <a:rPr lang="en-US"/>
              <a:t>Challenges faced and how we tackled them</a:t>
            </a:r>
          </a:p>
        </p:txBody>
      </p:sp>
      <p:sp>
        <p:nvSpPr>
          <p:cNvPr id="3" name="Content Placeholder 2">
            <a:extLst>
              <a:ext uri="{FF2B5EF4-FFF2-40B4-BE49-F238E27FC236}">
                <a16:creationId xmlns:a16="http://schemas.microsoft.com/office/drawing/2014/main" id="{99FF2108-9076-428D-D477-B15973E8F367}"/>
              </a:ext>
            </a:extLst>
          </p:cNvPr>
          <p:cNvSpPr>
            <a:spLocks noGrp="1"/>
          </p:cNvSpPr>
          <p:nvPr>
            <p:ph sz="half" idx="2"/>
          </p:nvPr>
        </p:nvSpPr>
        <p:spPr/>
        <p:txBody>
          <a:bodyPr vert="horz" lIns="91440" tIns="45720" rIns="91440" bIns="45720" rtlCol="0" anchor="t">
            <a:normAutofit lnSpcReduction="10000"/>
          </a:bodyPr>
          <a:lstStyle/>
          <a:p>
            <a:pPr marL="285750" indent="-285750">
              <a:buChar char="•"/>
            </a:pPr>
            <a:r>
              <a:rPr lang="en-US" b="0"/>
              <a:t>We were asked to search for optimal cloud server, to deploy model. After we came up with AWS solution, then the clients were not able to provide us the AWS service account. </a:t>
            </a:r>
          </a:p>
          <a:p>
            <a:pPr marL="285750" indent="-285750">
              <a:buChar char="•"/>
            </a:pPr>
            <a:r>
              <a:rPr lang="en-US" b="0"/>
              <a:t>Clients then asked us to deploy our model temporarily on Google </a:t>
            </a:r>
            <a:r>
              <a:rPr lang="en-US" b="0" err="1"/>
              <a:t>Colab</a:t>
            </a:r>
            <a:r>
              <a:rPr lang="en-US" b="0"/>
              <a:t>.</a:t>
            </a:r>
          </a:p>
          <a:p>
            <a:pPr marL="285750" indent="-285750">
              <a:buChar char="•"/>
            </a:pPr>
            <a:r>
              <a:rPr lang="en-US" b="0"/>
              <a:t>We deployed model on </a:t>
            </a:r>
            <a:r>
              <a:rPr lang="en-US" b="0" err="1"/>
              <a:t>Colab</a:t>
            </a:r>
            <a:r>
              <a:rPr lang="en-US" b="0"/>
              <a:t>, but </a:t>
            </a:r>
            <a:r>
              <a:rPr lang="en-US" b="0" err="1"/>
              <a:t>Colab</a:t>
            </a:r>
            <a:r>
              <a:rPr lang="en-US" b="0"/>
              <a:t> was lacking persistency and also latency was huge while fetching predictions.</a:t>
            </a:r>
          </a:p>
          <a:p>
            <a:pPr marL="285750" indent="-285750">
              <a:buChar char="•"/>
            </a:pPr>
            <a:r>
              <a:rPr lang="en-US" b="0"/>
              <a:t>So we switched to local server, it improved persistency and also latency was reduced.</a:t>
            </a:r>
          </a:p>
          <a:p>
            <a:pPr marL="285750" indent="-285750">
              <a:buChar char="•"/>
            </a:pPr>
            <a:r>
              <a:rPr lang="en-US" b="0"/>
              <a:t>If client would provide AWS service account to us in future, then we will switch to AWS Cloud server for our backend.</a:t>
            </a:r>
          </a:p>
        </p:txBody>
      </p:sp>
      <p:sp>
        <p:nvSpPr>
          <p:cNvPr id="4" name="Slide Number Placeholder 3">
            <a:extLst>
              <a:ext uri="{FF2B5EF4-FFF2-40B4-BE49-F238E27FC236}">
                <a16:creationId xmlns:a16="http://schemas.microsoft.com/office/drawing/2014/main" id="{C05D7F80-E039-33EA-82B2-5B00FB5ECA70}"/>
              </a:ext>
            </a:extLst>
          </p:cNvPr>
          <p:cNvSpPr>
            <a:spLocks noGrp="1"/>
          </p:cNvSpPr>
          <p:nvPr>
            <p:ph type="sldNum" sz="quarter" idx="12"/>
          </p:nvPr>
        </p:nvSpPr>
        <p:spPr/>
        <p:txBody>
          <a:bodyPr/>
          <a:lstStyle/>
          <a:p>
            <a:fld id="{A49DFD55-3C28-40EF-9E31-A92D2E4017FF}" type="slidenum">
              <a:rPr lang="en-US" smtClean="0"/>
              <a:pPr/>
              <a:t>16</a:t>
            </a:fld>
            <a:endParaRPr lang="en-US"/>
          </a:p>
        </p:txBody>
      </p:sp>
    </p:spTree>
    <p:extLst>
      <p:ext uri="{BB962C8B-B14F-4D97-AF65-F5344CB8AC3E}">
        <p14:creationId xmlns:p14="http://schemas.microsoft.com/office/powerpoint/2010/main" val="1951632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5D7F80-E039-33EA-82B2-5B00FB5ECA70}"/>
              </a:ext>
            </a:extLst>
          </p:cNvPr>
          <p:cNvSpPr>
            <a:spLocks noGrp="1"/>
          </p:cNvSpPr>
          <p:nvPr>
            <p:ph type="sldNum" sz="quarter" idx="12"/>
          </p:nvPr>
        </p:nvSpPr>
        <p:spPr/>
        <p:txBody>
          <a:bodyPr/>
          <a:lstStyle/>
          <a:p>
            <a:fld id="{A49DFD55-3C28-40EF-9E31-A92D2E4017FF}" type="slidenum">
              <a:rPr lang="en-US" smtClean="0"/>
              <a:pPr/>
              <a:t>17</a:t>
            </a:fld>
            <a:endParaRPr lang="en-US"/>
          </a:p>
        </p:txBody>
      </p:sp>
      <p:sp>
        <p:nvSpPr>
          <p:cNvPr id="10" name="TextBox 9">
            <a:extLst>
              <a:ext uri="{FF2B5EF4-FFF2-40B4-BE49-F238E27FC236}">
                <a16:creationId xmlns:a16="http://schemas.microsoft.com/office/drawing/2014/main" id="{4132D83D-D094-1D60-8934-ACEF37413CB6}"/>
              </a:ext>
            </a:extLst>
          </p:cNvPr>
          <p:cNvSpPr txBox="1"/>
          <p:nvPr/>
        </p:nvSpPr>
        <p:spPr>
          <a:xfrm>
            <a:off x="3215015" y="2693096"/>
            <a:ext cx="4110624"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100" b="1" u="sng" dirty="0">
                <a:solidFill>
                  <a:srgbClr val="0563C1"/>
                </a:solidFill>
                <a:hlinkClick r:id="rId2"/>
              </a:rPr>
              <a:t>VIDEO LINK</a:t>
            </a:r>
            <a:r>
              <a:rPr lang="en-US" sz="4100" dirty="0">
                <a:hlinkClick r:id="rId2"/>
              </a:rPr>
              <a:t>​​</a:t>
            </a:r>
            <a:endParaRPr lang="en-US"/>
          </a:p>
        </p:txBody>
      </p:sp>
    </p:spTree>
    <p:extLst>
      <p:ext uri="{BB962C8B-B14F-4D97-AF65-F5344CB8AC3E}">
        <p14:creationId xmlns:p14="http://schemas.microsoft.com/office/powerpoint/2010/main" val="20308558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6559515" cy="1827447"/>
          </a:xfrm>
        </p:spPr>
        <p:txBody>
          <a:bodyPr/>
          <a:lstStyle/>
          <a:p>
            <a:r>
              <a:rPr lang="en-US" sz="880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8690300" y="3424764"/>
            <a:ext cx="1780590" cy="749770"/>
          </a:xfrm>
        </p:spPr>
        <p:txBody>
          <a:bodyPr vert="horz" lIns="91440" tIns="45720" rIns="91440" bIns="45720" rtlCol="0" anchor="t">
            <a:noAutofit/>
          </a:bodyPr>
          <a:lstStyle/>
          <a:p>
            <a:pPr marL="342900" indent="-342900">
              <a:buFont typeface="Calibri" panose="020B0604020202020204" pitchFamily="34" charset="0"/>
              <a:buChar char="-"/>
            </a:pPr>
            <a:r>
              <a:rPr lang="en-US" sz="2400"/>
              <a:t>Team 16</a:t>
            </a:r>
            <a:endParaRPr lang="en-US"/>
          </a:p>
          <a:p>
            <a:endParaRPr lang="en-US" sz="240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a:p>
        </p:txBody>
      </p:sp>
      <p:sp>
        <p:nvSpPr>
          <p:cNvPr id="4" name="TextBox 3">
            <a:extLst>
              <a:ext uri="{FF2B5EF4-FFF2-40B4-BE49-F238E27FC236}">
                <a16:creationId xmlns:a16="http://schemas.microsoft.com/office/drawing/2014/main" id="{F15E6466-AB36-5310-84C6-17BCE00F09AA}"/>
              </a:ext>
            </a:extLst>
          </p:cNvPr>
          <p:cNvSpPr txBox="1"/>
          <p:nvPr/>
        </p:nvSpPr>
        <p:spPr>
          <a:xfrm>
            <a:off x="4661770" y="4400811"/>
            <a:ext cx="356783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100" b="1" u="sng" dirty="0">
                <a:solidFill>
                  <a:srgbClr val="0563C1"/>
                </a:solidFill>
                <a:hlinkClick r:id="rId3"/>
              </a:rPr>
              <a:t>VIDEO LINK</a:t>
            </a:r>
            <a:r>
              <a:rPr lang="en-US" sz="4100" dirty="0">
                <a:hlinkClick r:id="rId3"/>
              </a:rPr>
              <a:t>​</a:t>
            </a:r>
            <a:endParaRPr lang="en-US"/>
          </a:p>
        </p:txBody>
      </p:sp>
    </p:spTree>
    <p:extLst>
      <p:ext uri="{BB962C8B-B14F-4D97-AF65-F5344CB8AC3E}">
        <p14:creationId xmlns:p14="http://schemas.microsoft.com/office/powerpoint/2010/main" val="19697875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r>
              <a:rPr lang="en-US" sz="3600"/>
              <a:t>Team Members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950817" cy="3269589"/>
          </a:xfrm>
        </p:spPr>
        <p:txBody>
          <a:bodyPr vert="horz" lIns="91440" tIns="45720" rIns="91440" bIns="45720" rtlCol="0" anchor="t">
            <a:normAutofit/>
          </a:bodyPr>
          <a:lstStyle/>
          <a:p>
            <a:pPr>
              <a:lnSpc>
                <a:spcPct val="90000"/>
              </a:lnSpc>
            </a:pPr>
            <a:r>
              <a:rPr lang="en-US" sz="2400">
                <a:solidFill>
                  <a:srgbClr val="FFFFFF"/>
                </a:solidFill>
                <a:ea typeface="+mn-lt"/>
                <a:cs typeface="+mn-lt"/>
              </a:rPr>
              <a:t>Siddharth Agarwal</a:t>
            </a:r>
          </a:p>
          <a:p>
            <a:pPr>
              <a:lnSpc>
                <a:spcPct val="90000"/>
              </a:lnSpc>
            </a:pPr>
            <a:r>
              <a:rPr lang="en-US" sz="2400">
                <a:solidFill>
                  <a:srgbClr val="FFFFFF"/>
                </a:solidFill>
                <a:ea typeface="+mn-lt"/>
                <a:cs typeface="+mn-lt"/>
              </a:rPr>
              <a:t>Shreyansh</a:t>
            </a:r>
          </a:p>
          <a:p>
            <a:pPr>
              <a:lnSpc>
                <a:spcPct val="90000"/>
              </a:lnSpc>
            </a:pPr>
            <a:r>
              <a:rPr lang="en-US" sz="2400">
                <a:solidFill>
                  <a:srgbClr val="FFFFFF"/>
                </a:solidFill>
                <a:ea typeface="+mn-lt"/>
                <a:cs typeface="+mn-lt"/>
              </a:rPr>
              <a:t>Garvit Gupta</a:t>
            </a:r>
          </a:p>
          <a:p>
            <a:pPr>
              <a:lnSpc>
                <a:spcPct val="90000"/>
              </a:lnSpc>
            </a:pPr>
            <a:r>
              <a:rPr lang="en-US" sz="2400">
                <a:solidFill>
                  <a:srgbClr val="FFFFFF"/>
                </a:solidFill>
                <a:ea typeface="+mn-lt"/>
                <a:cs typeface="+mn-lt"/>
              </a:rPr>
              <a:t>Priet Ukani</a:t>
            </a:r>
          </a:p>
          <a:p>
            <a:endParaRPr lang="en-US"/>
          </a:p>
          <a:p>
            <a:r>
              <a:rPr lang="en-US"/>
              <a:t> </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EF11-6767-ADDE-B92D-F1990D02F154}"/>
              </a:ext>
            </a:extLst>
          </p:cNvPr>
          <p:cNvSpPr>
            <a:spLocks noGrp="1"/>
          </p:cNvSpPr>
          <p:nvPr>
            <p:ph type="title"/>
          </p:nvPr>
        </p:nvSpPr>
        <p:spPr>
          <a:xfrm>
            <a:off x="838200" y="337192"/>
            <a:ext cx="5655197" cy="1695155"/>
          </a:xfrm>
        </p:spPr>
        <p:txBody>
          <a:bodyPr>
            <a:normAutofit/>
          </a:bodyPr>
          <a:lstStyle/>
          <a:p>
            <a:r>
              <a:rPr lang="en-US" sz="3600"/>
              <a:t>PROBLEM STATEMENT</a:t>
            </a:r>
          </a:p>
        </p:txBody>
      </p:sp>
      <p:sp>
        <p:nvSpPr>
          <p:cNvPr id="3" name="Content Placeholder 2">
            <a:extLst>
              <a:ext uri="{FF2B5EF4-FFF2-40B4-BE49-F238E27FC236}">
                <a16:creationId xmlns:a16="http://schemas.microsoft.com/office/drawing/2014/main" id="{C6CB5391-8473-C741-52B2-A6EB27AE4450}"/>
              </a:ext>
            </a:extLst>
          </p:cNvPr>
          <p:cNvSpPr>
            <a:spLocks noGrp="1"/>
          </p:cNvSpPr>
          <p:nvPr>
            <p:ph sz="half" idx="2"/>
          </p:nvPr>
        </p:nvSpPr>
        <p:spPr>
          <a:xfrm>
            <a:off x="848637" y="2903646"/>
            <a:ext cx="9554211" cy="3408513"/>
          </a:xfrm>
        </p:spPr>
        <p:txBody>
          <a:bodyPr vert="horz" lIns="91440" tIns="45720" rIns="91440" bIns="45720" rtlCol="0" anchor="t">
            <a:normAutofit/>
          </a:bodyPr>
          <a:lstStyle/>
          <a:p>
            <a:r>
              <a:rPr lang="en-US" b="0">
                <a:ea typeface="+mn-lt"/>
                <a:cs typeface="+mn-lt"/>
              </a:rPr>
              <a:t>Typing Telugu script on traditional keyboards is a tedious process.</a:t>
            </a:r>
          </a:p>
          <a:p>
            <a:r>
              <a:rPr lang="en-US" b="0">
                <a:ea typeface="+mn-lt"/>
                <a:cs typeface="+mn-lt"/>
              </a:rPr>
              <a:t>The objective of the project is to ensure ease of typing for users in languages other than English, currently working with Telugu.</a:t>
            </a:r>
            <a:endParaRPr lang="en-US"/>
          </a:p>
          <a:p>
            <a:r>
              <a:rPr lang="en-US" b="0"/>
              <a:t>The project thus, focuses on chrome extension development which enables users to leverage the much-needed sentence autocomplete functionality, so typing in Telugu is easier and much less time-consuming.</a:t>
            </a:r>
            <a:endParaRPr lang="en-US"/>
          </a:p>
          <a:p>
            <a:r>
              <a:rPr lang="en-US" b="0">
                <a:ea typeface="+mn-lt"/>
                <a:cs typeface="+mn-lt"/>
              </a:rPr>
              <a:t>The abstract idea of the project is to predict the intended sentence by the user priority, before they complete their sentence and if users find their choice in the options provided to them, then they will choose it and will move further ahead.</a:t>
            </a:r>
            <a:endParaRPr lang="en-US"/>
          </a:p>
          <a:p>
            <a:endParaRPr lang="en-US" b="0"/>
          </a:p>
          <a:p>
            <a:endParaRPr lang="en-US"/>
          </a:p>
        </p:txBody>
      </p:sp>
      <p:sp>
        <p:nvSpPr>
          <p:cNvPr id="4" name="Slide Number Placeholder 3">
            <a:extLst>
              <a:ext uri="{FF2B5EF4-FFF2-40B4-BE49-F238E27FC236}">
                <a16:creationId xmlns:a16="http://schemas.microsoft.com/office/drawing/2014/main" id="{3F9B8B04-5D0F-48B0-A381-B19AEB66CDAA}"/>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739594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050D-2A58-F489-6B3C-27858C722466}"/>
              </a:ext>
            </a:extLst>
          </p:cNvPr>
          <p:cNvSpPr>
            <a:spLocks noGrp="1"/>
          </p:cNvSpPr>
          <p:nvPr>
            <p:ph type="ctrTitle"/>
          </p:nvPr>
        </p:nvSpPr>
        <p:spPr>
          <a:xfrm>
            <a:off x="665705" y="3545457"/>
            <a:ext cx="3657653" cy="1613272"/>
          </a:xfrm>
        </p:spPr>
        <p:txBody>
          <a:bodyPr/>
          <a:lstStyle/>
          <a:p>
            <a:r>
              <a:rPr lang="en-US"/>
              <a:t>APPROACH TO THE SOLUTION</a:t>
            </a:r>
          </a:p>
        </p:txBody>
      </p:sp>
      <p:sp>
        <p:nvSpPr>
          <p:cNvPr id="3" name="Content Placeholder 2">
            <a:extLst>
              <a:ext uri="{FF2B5EF4-FFF2-40B4-BE49-F238E27FC236}">
                <a16:creationId xmlns:a16="http://schemas.microsoft.com/office/drawing/2014/main" id="{B33CA55F-46D5-9ED9-AE3F-7DD814032BED}"/>
              </a:ext>
            </a:extLst>
          </p:cNvPr>
          <p:cNvSpPr>
            <a:spLocks noGrp="1"/>
          </p:cNvSpPr>
          <p:nvPr>
            <p:ph sz="half" idx="4294967295"/>
          </p:nvPr>
        </p:nvSpPr>
        <p:spPr>
          <a:xfrm>
            <a:off x="6863218" y="1155110"/>
            <a:ext cx="5048112" cy="5385456"/>
          </a:xfrm>
        </p:spPr>
        <p:txBody>
          <a:bodyPr vert="horz" lIns="91440" tIns="45720" rIns="91440" bIns="45720" rtlCol="0" anchor="t">
            <a:normAutofit/>
          </a:bodyPr>
          <a:lstStyle/>
          <a:p>
            <a:pPr marL="285750" indent="-285750">
              <a:buChar char="•"/>
            </a:pPr>
            <a:r>
              <a:rPr lang="en-US" sz="2400" b="0"/>
              <a:t>We aim to develop a Chrome Extension which enhances the typing experience by providing valuable predictions to user as they type in Telugu language. The Extension uses a ML Model at backend to generate predictions for sentence completion.</a:t>
            </a:r>
          </a:p>
          <a:p>
            <a:pPr marL="285750" indent="-285750"/>
            <a:r>
              <a:rPr lang="en-US" sz="2400" b="0">
                <a:ea typeface="+mn-lt"/>
                <a:cs typeface="+mn-lt"/>
              </a:rPr>
              <a:t>This will enable users to type in their own language scripts with efficiency &amp; accuracy.</a:t>
            </a:r>
            <a:r>
              <a:rPr lang="en-US" sz="2400">
                <a:ea typeface="+mn-lt"/>
                <a:cs typeface="+mn-lt"/>
              </a:rPr>
              <a:t> </a:t>
            </a:r>
            <a:endParaRPr lang="en-US" b="0"/>
          </a:p>
        </p:txBody>
      </p:sp>
      <p:sp>
        <p:nvSpPr>
          <p:cNvPr id="4" name="Slide Number Placeholder 3">
            <a:extLst>
              <a:ext uri="{FF2B5EF4-FFF2-40B4-BE49-F238E27FC236}">
                <a16:creationId xmlns:a16="http://schemas.microsoft.com/office/drawing/2014/main" id="{0FB668F5-1E4D-A06F-56BD-E15CB9705D98}"/>
              </a:ext>
            </a:extLst>
          </p:cNvPr>
          <p:cNvSpPr>
            <a:spLocks noGrp="1"/>
          </p:cNvSpPr>
          <p:nvPr>
            <p:ph type="sldNum" sz="quarter" idx="4294967295"/>
          </p:nvPr>
        </p:nvSpPr>
        <p:spPr>
          <a:xfrm>
            <a:off x="11204575" y="6356350"/>
            <a:ext cx="987425"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1070506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094657"/>
            <a:ext cx="7288212" cy="4075472"/>
          </a:xfrm>
        </p:spPr>
        <p:txBody>
          <a:bodyPr vert="horz" lIns="91440" tIns="45720" rIns="91440" bIns="45720" rtlCol="0" anchor="t">
            <a:normAutofit/>
          </a:bodyPr>
          <a:lstStyle/>
          <a:p>
            <a:pPr marL="285750" indent="-285750">
              <a:buFont typeface="Arial,Sans-Serif"/>
              <a:buChar char="•"/>
            </a:pPr>
            <a:r>
              <a:rPr lang="en-US" b="0">
                <a:ea typeface="+mn-lt"/>
                <a:cs typeface="+mn-lt"/>
              </a:rPr>
              <a:t>Our first step was to determine whether to host the model locally at users end, or to host it at some cloud server.</a:t>
            </a:r>
          </a:p>
          <a:p>
            <a:pPr marL="285750" indent="-285750">
              <a:buFont typeface="Arial,Sans-Serif"/>
              <a:buChar char="•"/>
            </a:pPr>
            <a:r>
              <a:rPr lang="en-US" b="0">
                <a:ea typeface="+mn-lt"/>
                <a:cs typeface="+mn-lt"/>
              </a:rPr>
              <a:t>Since, the size of model is &gt; 300MBs, so we decided to search for an optimal cloud service which would be best fitting for our model deployment.</a:t>
            </a:r>
          </a:p>
          <a:p>
            <a:pPr marL="285750" indent="-285750">
              <a:buFont typeface="Arial,Sans-Serif"/>
              <a:buChar char="•"/>
            </a:pPr>
            <a:r>
              <a:rPr lang="en-US" b="0">
                <a:ea typeface="+mn-lt"/>
                <a:cs typeface="+mn-lt"/>
              </a:rPr>
              <a:t>We concluded our search with AWS Lambda as our final cloud service, required for deployment of our model remotely.</a:t>
            </a:r>
          </a:p>
          <a:p>
            <a:pPr marL="285750" indent="-285750">
              <a:buFont typeface="Arial,Sans-Serif"/>
              <a:buChar char="•"/>
            </a:pPr>
            <a:r>
              <a:rPr lang="en-US" b="0">
                <a:ea typeface="+mn-lt"/>
                <a:cs typeface="+mn-lt"/>
              </a:rPr>
              <a:t>Cloud Models proposed Amazon AWS(Lambda function).</a:t>
            </a:r>
          </a:p>
          <a:p>
            <a:pPr marL="285750" indent="-285750">
              <a:buFont typeface="Arial,Sans-Serif"/>
              <a:buChar char="•"/>
            </a:pPr>
            <a:r>
              <a:rPr lang="en-US" b="0">
                <a:ea typeface="+mn-lt"/>
                <a:cs typeface="+mn-lt"/>
              </a:rPr>
              <a:t>Other cloud models like Microsoft Azure , Google GCP were also considered for model deployment but due to higher cost per request and less number of functions as compared to AWS they were rejected.</a:t>
            </a: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endParaRPr lang="en-US"/>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5</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336842"/>
            <a:ext cx="4698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t>BACKEND SERVER DEPLOYMENT</a:t>
            </a:r>
            <a:endParaRPr lang="en-US" sz="2800" cap="all"/>
          </a:p>
        </p:txBody>
      </p:sp>
    </p:spTree>
    <p:extLst>
      <p:ext uri="{BB962C8B-B14F-4D97-AF65-F5344CB8AC3E}">
        <p14:creationId xmlns:p14="http://schemas.microsoft.com/office/powerpoint/2010/main" val="2772509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094657"/>
            <a:ext cx="7288212" cy="4075472"/>
          </a:xfrm>
        </p:spPr>
        <p:txBody>
          <a:bodyPr vert="horz" lIns="91440" tIns="45720" rIns="91440" bIns="45720" rtlCol="0" anchor="t">
            <a:normAutofit/>
          </a:bodyPr>
          <a:lstStyle/>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endParaRPr lang="en-US">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6</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336842"/>
            <a:ext cx="4698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dirty="0"/>
              <a:t>FINALISING the design</a:t>
            </a:r>
          </a:p>
        </p:txBody>
      </p:sp>
      <p:pic>
        <p:nvPicPr>
          <p:cNvPr id="5" name="Picture 4">
            <a:extLst>
              <a:ext uri="{FF2B5EF4-FFF2-40B4-BE49-F238E27FC236}">
                <a16:creationId xmlns:a16="http://schemas.microsoft.com/office/drawing/2014/main" id="{F88EC447-0787-3352-7C60-E9A682B9D106}"/>
              </a:ext>
            </a:extLst>
          </p:cNvPr>
          <p:cNvPicPr>
            <a:picLocks noChangeAspect="1"/>
          </p:cNvPicPr>
          <p:nvPr/>
        </p:nvPicPr>
        <p:blipFill>
          <a:blip r:embed="rId2"/>
          <a:stretch>
            <a:fillRect/>
          </a:stretch>
        </p:blipFill>
        <p:spPr>
          <a:xfrm>
            <a:off x="2826273" y="1837267"/>
            <a:ext cx="6465371" cy="4919133"/>
          </a:xfrm>
          <a:prstGeom prst="rect">
            <a:avLst/>
          </a:prstGeom>
        </p:spPr>
      </p:pic>
    </p:spTree>
    <p:extLst>
      <p:ext uri="{BB962C8B-B14F-4D97-AF65-F5344CB8AC3E}">
        <p14:creationId xmlns:p14="http://schemas.microsoft.com/office/powerpoint/2010/main" val="3544008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094657"/>
            <a:ext cx="7288212" cy="4075472"/>
          </a:xfrm>
        </p:spPr>
        <p:txBody>
          <a:bodyPr vert="horz" lIns="91440" tIns="45720" rIns="91440" bIns="45720" rtlCol="0" anchor="t">
            <a:normAutofit/>
          </a:bodyPr>
          <a:lstStyle/>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endParaRPr lang="en-US">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336842"/>
            <a:ext cx="4698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dirty="0"/>
              <a:t>FINALISING the design</a:t>
            </a:r>
          </a:p>
        </p:txBody>
      </p:sp>
      <p:sp>
        <p:nvSpPr>
          <p:cNvPr id="7" name="TextBox 6">
            <a:extLst>
              <a:ext uri="{FF2B5EF4-FFF2-40B4-BE49-F238E27FC236}">
                <a16:creationId xmlns:a16="http://schemas.microsoft.com/office/drawing/2014/main" id="{FA9A381F-D394-7821-F0AD-E40A24CA58D8}"/>
              </a:ext>
            </a:extLst>
          </p:cNvPr>
          <p:cNvSpPr txBox="1"/>
          <p:nvPr/>
        </p:nvSpPr>
        <p:spPr>
          <a:xfrm>
            <a:off x="1407583" y="2391833"/>
            <a:ext cx="827616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hlinkClick r:id="rId2"/>
              </a:rPr>
              <a:t>Class Diagram Link</a:t>
            </a:r>
          </a:p>
          <a:p>
            <a:r>
              <a:rPr lang="en-US" sz="4000" dirty="0">
                <a:hlinkClick r:id="rId3"/>
              </a:rPr>
              <a:t>Sequence Diagram Link</a:t>
            </a:r>
            <a:endParaRPr lang="en-US" sz="4000" dirty="0"/>
          </a:p>
        </p:txBody>
      </p:sp>
    </p:spTree>
    <p:extLst>
      <p:ext uri="{BB962C8B-B14F-4D97-AF65-F5344CB8AC3E}">
        <p14:creationId xmlns:p14="http://schemas.microsoft.com/office/powerpoint/2010/main" val="3914953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321920"/>
            <a:ext cx="7288212" cy="4075472"/>
          </a:xfrm>
        </p:spPr>
        <p:txBody>
          <a:bodyPr vert="horz" lIns="91440" tIns="45720" rIns="91440" bIns="45720" rtlCol="0" anchor="t">
            <a:normAutofit fontScale="92500" lnSpcReduction="10000"/>
          </a:bodyPr>
          <a:lstStyle/>
          <a:p>
            <a:pPr marL="285750" indent="-285750">
              <a:buFont typeface="Arial,Sans-Serif"/>
              <a:buChar char="•"/>
            </a:pPr>
            <a:r>
              <a:rPr lang="en-US" b="0">
                <a:ea typeface="+mn-lt"/>
                <a:cs typeface="+mn-lt"/>
              </a:rPr>
              <a:t>Our next step was to develop basic structure of chrome extension, content.js to manipulate DOM &amp; background.js to fetch predictions.</a:t>
            </a:r>
          </a:p>
          <a:p>
            <a:pPr marL="285750" indent="-285750">
              <a:buFont typeface="Arial,Sans-Serif"/>
              <a:buChar char="•"/>
            </a:pPr>
            <a:r>
              <a:rPr lang="en-US" b="0">
                <a:latin typeface="Tenorite"/>
                <a:cs typeface="Arial"/>
              </a:rPr>
              <a:t>Then we worked on fetching user input from live website and parsing the input to send for prediction generation.</a:t>
            </a:r>
          </a:p>
          <a:p>
            <a:pPr marL="285750" indent="-285750">
              <a:buFont typeface="Arial,Sans-Serif"/>
              <a:buChar char="•"/>
            </a:pPr>
            <a:r>
              <a:rPr lang="en-US" b="0">
                <a:latin typeface="Tenorite"/>
                <a:cs typeface="Arial"/>
              </a:rPr>
              <a:t>We used HTML, CSS &amp; </a:t>
            </a:r>
            <a:r>
              <a:rPr lang="en-US" b="0" err="1">
                <a:latin typeface="Tenorite"/>
                <a:cs typeface="Arial"/>
              </a:rPr>
              <a:t>Javascript</a:t>
            </a:r>
            <a:r>
              <a:rPr lang="en-US" b="0">
                <a:latin typeface="Tenorite"/>
                <a:cs typeface="Arial"/>
              </a:rPr>
              <a:t> to develop extension, fetch input and parse input.</a:t>
            </a:r>
          </a:p>
          <a:p>
            <a:pPr marL="285750" indent="-285750">
              <a:buFont typeface="Arial,Sans-Serif"/>
              <a:buChar char="•"/>
            </a:pPr>
            <a:r>
              <a:rPr lang="en-US" b="0">
                <a:latin typeface="Tenorite"/>
                <a:cs typeface="Arial"/>
              </a:rPr>
              <a:t>First we worked on recognizing the input fields to fetch user inputs from. </a:t>
            </a:r>
          </a:p>
          <a:p>
            <a:pPr marL="285750" indent="-285750">
              <a:buFont typeface="Arial,Sans-Serif"/>
              <a:buChar char="•"/>
            </a:pPr>
            <a:r>
              <a:rPr lang="en-US" b="0">
                <a:latin typeface="Tenorite"/>
                <a:cs typeface="Arial"/>
              </a:rPr>
              <a:t>Then we fetched inputs from input fields while being typed and we parsed those inputs to get desirable format and to detect valid </a:t>
            </a:r>
            <a:r>
              <a:rPr lang="en-US" b="0" err="1">
                <a:latin typeface="Tenorite"/>
                <a:cs typeface="Arial"/>
              </a:rPr>
              <a:t>telugu</a:t>
            </a:r>
            <a:r>
              <a:rPr lang="en-US" b="0">
                <a:latin typeface="Tenorite"/>
                <a:cs typeface="Arial"/>
              </a:rPr>
              <a:t> inputs. </a:t>
            </a:r>
          </a:p>
          <a:p>
            <a:pPr marL="285750" indent="-285750">
              <a:buFont typeface="Arial,Sans-Serif"/>
              <a:buChar char="•"/>
            </a:pPr>
            <a:r>
              <a:rPr lang="en-US" b="0">
                <a:latin typeface="Tenorite"/>
                <a:cs typeface="Arial"/>
              </a:rPr>
              <a:t>We printed the fetched input into console to mock up the processing of input.</a:t>
            </a: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pPr marL="285750" indent="-285750">
              <a:buFont typeface="Arial,Sans-Serif"/>
              <a:buChar char="•"/>
            </a:pPr>
            <a:endParaRPr lang="en-US" b="0">
              <a:latin typeface="Arial"/>
              <a:cs typeface="Arial"/>
            </a:endParaRPr>
          </a:p>
          <a:p>
            <a:endParaRPr lang="en-US">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26558" y="1200073"/>
            <a:ext cx="55586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t>FRONTEND CHROME EXTENSION (fetching &amp; parsing user input)</a:t>
            </a:r>
          </a:p>
        </p:txBody>
      </p:sp>
    </p:spTree>
    <p:extLst>
      <p:ext uri="{BB962C8B-B14F-4D97-AF65-F5344CB8AC3E}">
        <p14:creationId xmlns:p14="http://schemas.microsoft.com/office/powerpoint/2010/main" val="2492498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471-DB1A-CA4F-84C4-0FFADDA7B70A}"/>
              </a:ext>
            </a:extLst>
          </p:cNvPr>
          <p:cNvSpPr>
            <a:spLocks noGrp="1"/>
          </p:cNvSpPr>
          <p:nvPr>
            <p:ph type="title"/>
          </p:nvPr>
        </p:nvSpPr>
        <p:spPr>
          <a:xfrm>
            <a:off x="1322318" y="-1068482"/>
            <a:ext cx="7288282" cy="2007546"/>
          </a:xfrm>
        </p:spPr>
        <p:txBody>
          <a:bodyPr/>
          <a:lstStyle/>
          <a:p>
            <a:r>
              <a:rPr lang="en-US"/>
              <a:t>STEPS TAKEN AND TECHNOLOGY USED</a:t>
            </a:r>
          </a:p>
        </p:txBody>
      </p:sp>
      <p:sp>
        <p:nvSpPr>
          <p:cNvPr id="3" name="Content Placeholder 2">
            <a:extLst>
              <a:ext uri="{FF2B5EF4-FFF2-40B4-BE49-F238E27FC236}">
                <a16:creationId xmlns:a16="http://schemas.microsoft.com/office/drawing/2014/main" id="{9F5B8B36-D20C-ADF4-5C77-03EB25F9EAA9}"/>
              </a:ext>
            </a:extLst>
          </p:cNvPr>
          <p:cNvSpPr>
            <a:spLocks noGrp="1"/>
          </p:cNvSpPr>
          <p:nvPr>
            <p:ph sz="half" idx="2"/>
          </p:nvPr>
        </p:nvSpPr>
        <p:spPr>
          <a:xfrm>
            <a:off x="1322388" y="2321920"/>
            <a:ext cx="7288212" cy="4075472"/>
          </a:xfrm>
        </p:spPr>
        <p:txBody>
          <a:bodyPr vert="horz" lIns="91440" tIns="45720" rIns="91440" bIns="45720" rtlCol="0" anchor="t">
            <a:normAutofit/>
          </a:bodyPr>
          <a:lstStyle/>
          <a:p>
            <a:pPr marL="285750" indent="-285750">
              <a:buFont typeface="Arial,Sans-Serif"/>
              <a:buChar char="•"/>
            </a:pPr>
            <a:r>
              <a:rPr lang="en-US" b="0">
                <a:latin typeface="Tenorite"/>
                <a:cs typeface="Arial"/>
              </a:rPr>
              <a:t>Parallelly, we had a constant mock Telegu text input be sent from the user end to the backend model.</a:t>
            </a:r>
          </a:p>
          <a:p>
            <a:pPr marL="285750" indent="-285750">
              <a:buFont typeface="Arial,Sans-Serif"/>
              <a:buChar char="•"/>
            </a:pPr>
            <a:r>
              <a:rPr lang="en-US" b="0">
                <a:latin typeface="Tenorite"/>
                <a:cs typeface="Arial"/>
              </a:rPr>
              <a:t>The received output from the model was then sent back to the extension and displayed in console to check if connection was being established between the user and local server. (Mocking up display of predictions to user by printing received predictions in console.)</a:t>
            </a:r>
          </a:p>
          <a:p>
            <a:pPr marL="285750" indent="-285750">
              <a:buFont typeface="Arial,Sans-Serif"/>
              <a:buChar char="•"/>
            </a:pPr>
            <a:r>
              <a:rPr lang="en-US" b="0">
                <a:latin typeface="Tenorite"/>
                <a:cs typeface="Arial"/>
              </a:rPr>
              <a:t>Technologies used were flask to handle REST API requests on server side &amp; </a:t>
            </a:r>
            <a:r>
              <a:rPr lang="en-US" b="0" err="1">
                <a:latin typeface="Tenorite"/>
                <a:cs typeface="Arial"/>
              </a:rPr>
              <a:t>Javascript</a:t>
            </a:r>
            <a:r>
              <a:rPr lang="en-US" b="0">
                <a:latin typeface="Tenorite"/>
                <a:cs typeface="Arial"/>
              </a:rPr>
              <a:t> to handle communication on extension side. We are using </a:t>
            </a:r>
            <a:r>
              <a:rPr lang="en-US" b="0" err="1">
                <a:latin typeface="Tenorite"/>
                <a:cs typeface="Arial"/>
              </a:rPr>
              <a:t>ngrok</a:t>
            </a:r>
            <a:r>
              <a:rPr lang="en-US" b="0">
                <a:latin typeface="Tenorite"/>
                <a:cs typeface="Arial"/>
              </a:rPr>
              <a:t> to create secure tunnels to our localhost to expose our local server to internet.</a:t>
            </a:r>
          </a:p>
          <a:p>
            <a:endParaRPr lang="en-US">
              <a:latin typeface="Tenorite"/>
              <a:cs typeface="Arial"/>
            </a:endParaRPr>
          </a:p>
        </p:txBody>
      </p:sp>
      <p:sp>
        <p:nvSpPr>
          <p:cNvPr id="4" name="Slide Number Placeholder 3">
            <a:extLst>
              <a:ext uri="{FF2B5EF4-FFF2-40B4-BE49-F238E27FC236}">
                <a16:creationId xmlns:a16="http://schemas.microsoft.com/office/drawing/2014/main" id="{DCDF70B1-65B0-F29F-DC28-48153115FE5D}"/>
              </a:ext>
            </a:extLst>
          </p:cNvPr>
          <p:cNvSpPr>
            <a:spLocks noGrp="1"/>
          </p:cNvSpPr>
          <p:nvPr>
            <p:ph type="sldNum" sz="quarter" idx="12"/>
          </p:nvPr>
        </p:nvSpPr>
        <p:spPr/>
        <p:txBody>
          <a:bodyPr/>
          <a:lstStyle/>
          <a:p>
            <a:fld id="{A49DFD55-3C28-40EF-9E31-A92D2E4017FF}" type="slidenum">
              <a:rPr lang="en-US" smtClean="0"/>
              <a:pPr/>
              <a:t>9</a:t>
            </a:fld>
            <a:endParaRPr lang="en-US"/>
          </a:p>
        </p:txBody>
      </p:sp>
      <p:sp>
        <p:nvSpPr>
          <p:cNvPr id="6" name="TextBox 5">
            <a:extLst>
              <a:ext uri="{FF2B5EF4-FFF2-40B4-BE49-F238E27FC236}">
                <a16:creationId xmlns:a16="http://schemas.microsoft.com/office/drawing/2014/main" id="{6815DF8E-000A-E95D-5587-63EBA77B61D4}"/>
              </a:ext>
            </a:extLst>
          </p:cNvPr>
          <p:cNvSpPr txBox="1"/>
          <p:nvPr/>
        </p:nvSpPr>
        <p:spPr>
          <a:xfrm>
            <a:off x="1316789" y="1200073"/>
            <a:ext cx="96185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t>FRONTEND CHROME EXTENSION </a:t>
            </a:r>
            <a:endParaRPr lang="en-US"/>
          </a:p>
          <a:p>
            <a:r>
              <a:rPr lang="en-US" sz="2400" cap="all"/>
              <a:t>(Sending mock INPUT TO Backend and FETCHING RESPONSE)</a:t>
            </a:r>
            <a:endParaRPr lang="en-US"/>
          </a:p>
        </p:txBody>
      </p:sp>
    </p:spTree>
    <p:extLst>
      <p:ext uri="{BB962C8B-B14F-4D97-AF65-F5344CB8AC3E}">
        <p14:creationId xmlns:p14="http://schemas.microsoft.com/office/powerpoint/2010/main" val="748127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DASS TEAM 16</vt:lpstr>
      <vt:lpstr>Team Members</vt:lpstr>
      <vt:lpstr>PROBLEM STATEMENT</vt:lpstr>
      <vt:lpstr>APPROACH TO THE SOLUTION</vt:lpstr>
      <vt:lpstr>STEPS TAKEN AND TECHNOLOGY USED</vt:lpstr>
      <vt:lpstr>STEPS TAKEN AND TECHNOLOGY USED</vt:lpstr>
      <vt:lpstr>STEPS TAKEN AND TECHNOLOGY USED</vt:lpstr>
      <vt:lpstr>STEPS TAKEN AND TECHNOLOGY USED</vt:lpstr>
      <vt:lpstr>STEPS TAKEN AND TECHNOLOGY USED</vt:lpstr>
      <vt:lpstr>STEPS TAKEN AND TECHNOLOGY USED</vt:lpstr>
      <vt:lpstr>STEPS TAKEN AND TECHNOLOGY USED</vt:lpstr>
      <vt:lpstr>STEPS TAKEN AND TECHNOLOGY USED</vt:lpstr>
      <vt:lpstr>REASONS FOR TechnologIES USED</vt:lpstr>
      <vt:lpstr>Progress made till r1</vt:lpstr>
      <vt:lpstr>PROgress to be made till r2</vt:lpstr>
      <vt:lpstr>Challenges faced and how we tackled them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73</cp:revision>
  <dcterms:created xsi:type="dcterms:W3CDTF">2024-03-17T07:30:39Z</dcterms:created>
  <dcterms:modified xsi:type="dcterms:W3CDTF">2024-03-23T14:50:21Z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