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7" r:id="rId6"/>
    <p:sldId id="258" r:id="rId7"/>
    <p:sldId id="262" r:id="rId8"/>
    <p:sldId id="272" r:id="rId9"/>
    <p:sldId id="270" r:id="rId10"/>
    <p:sldId id="275" r:id="rId11"/>
    <p:sldId id="276" r:id="rId12"/>
    <p:sldId id="277" r:id="rId13"/>
    <p:sldId id="280" r:id="rId14"/>
    <p:sldId id="281" r:id="rId15"/>
    <p:sldId id="282" r:id="rId16"/>
    <p:sldId id="284" r:id="rId17"/>
    <p:sldId id="296" r:id="rId18"/>
    <p:sldId id="286" r:id="rId19"/>
    <p:sldId id="287" r:id="rId20"/>
    <p:sldId id="288" r:id="rId21"/>
    <p:sldId id="290" r:id="rId22"/>
    <p:sldId id="291" r:id="rId23"/>
    <p:sldId id="292" r:id="rId24"/>
    <p:sldId id="293" r:id="rId25"/>
    <p:sldId id="294" r:id="rId26"/>
    <p:sldId id="295" r:id="rId27"/>
    <p:sldId id="297" r:id="rId28"/>
    <p:sldId id="279" r:id="rId29"/>
    <p:sldId id="285" r:id="rId30"/>
    <p:sldId id="298" r:id="rId31"/>
    <p:sldId id="2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607D4-406E-6737-E8DF-9D78C193ECF3}" v="986" dt="2024-02-09T08:29:48.686"/>
    <p1510:client id="{F57A7231-6F49-4494-B5E4-DA47F18E83BD}" v="2" dt="2024-02-09T10:20:05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825BC9D8-F515-4FBF-8CF8-23CD32968E1D}" type="presOf" srcId="{0DD8915E-DC14-41D6-9BB5-F49E1C265163}" destId="{E4B4F7C4-5024-45F0-9FD7-C5068A1AE6C4}" srcOrd="0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06T06:33:33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12991 13864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06T07:15:13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33973 5636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06T07:16:15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34264 12303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customXml" Target="../ink/ink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5" Type="http://schemas.openxmlformats.org/officeDocument/2006/relationships/customXml" Target="../ink/ink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products/calculator/estimate-preview/271ada9b-8954-4d5d-a612-e5d42f8e1177?hl=en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products/calculator/estimate-preview/271ada9b-8954-4d5d-a612-e5d42f8e1177?hl=en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cloud.google.com/products/calculator/estimate-preview/2f0b6e94-8508-482c-920e-72497ba7fc07?hl=en" TargetMode="Externa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blog/machine-learning-in-practice-deploy-an-ml-model-on-google-cloud-platform/" TargetMode="External"/><Relationship Id="rId7" Type="http://schemas.openxmlformats.org/officeDocument/2006/relationships/hyperlink" Target="https://cloud.google.com/products/calculator?hl=en&amp;dl=CiQ5MzExZWE5My1iOGZlLTRkNmItYmRiNC1jM2U3YjRmZGYyZGIQExokNjhCODYzOTUtNDc3RS00N0Y1LTg5OEEtRThEMTlBMENDMTlD" TargetMode="External"/><Relationship Id="rId2" Type="http://schemas.openxmlformats.org/officeDocument/2006/relationships/hyperlink" Target="https://course19.fast.ai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alculator.aws/#/addService" TargetMode="External"/><Relationship Id="rId5" Type="http://schemas.openxmlformats.org/officeDocument/2006/relationships/hyperlink" Target="https://aws.amazon.com/blogs/machine-learning/bring-your-own-model-with-amazon-sagemaker-script-mode/" TargetMode="External"/><Relationship Id="rId4" Type="http://schemas.openxmlformats.org/officeDocument/2006/relationships/hyperlink" Target="https://medium.com/geekculture/84af8989d065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19.fast.ai/deployment_aws_lambda.html" TargetMode="External"/><Relationship Id="rId2" Type="http://schemas.openxmlformats.org/officeDocument/2006/relationships/hyperlink" Target="https://www.appsruntheworld.com/customers-database/purchases/view/grammarly-usa-selects-amazon-sagemaker-for-machine-learning-and-data-science-platform?amp=1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grammarly.com/blog/engineering/building-flexible-deployment-system-fsharp-fparsec/" TargetMode="External"/><Relationship Id="rId4" Type="http://schemas.openxmlformats.org/officeDocument/2006/relationships/hyperlink" Target="https://course19.fast.ai/deployment_amzn_sagemaker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8609" y="3381905"/>
            <a:ext cx="4307324" cy="1506070"/>
          </a:xfrm>
        </p:spPr>
        <p:txBody>
          <a:bodyPr/>
          <a:lstStyle/>
          <a:p>
            <a:r>
              <a:rPr lang="en-US"/>
              <a:t>Architecture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5361" y="5216089"/>
            <a:ext cx="4941770" cy="3966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550"/>
              <a:t>Siddharth Agarwal</a:t>
            </a:r>
          </a:p>
          <a:p>
            <a:r>
              <a:rPr lang="en-US" sz="1550"/>
              <a:t>Shreyansh</a:t>
            </a:r>
          </a:p>
          <a:p>
            <a:r>
              <a:rPr lang="en-US" sz="1550"/>
              <a:t>Garvit Gupta</a:t>
            </a:r>
          </a:p>
          <a:p>
            <a:r>
              <a:rPr lang="en-US" sz="1550" err="1"/>
              <a:t>Priet</a:t>
            </a:r>
            <a:r>
              <a:rPr lang="en-US" sz="1550"/>
              <a:t> Ukani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29E3-2F67-348E-DE4C-59578C31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094" y="2519392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</a:t>
            </a:r>
            <a:r>
              <a:rPr lang="en-US" sz="32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Sagemaker</a:t>
            </a: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script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F0DBA-DAE1-AE9B-58E1-9012F54286D6}"/>
              </a:ext>
            </a:extLst>
          </p:cNvPr>
          <p:cNvSpPr txBox="1"/>
          <p:nvPr/>
        </p:nvSpPr>
        <p:spPr>
          <a:xfrm>
            <a:off x="840231" y="2776491"/>
            <a:ext cx="3455821" cy="34478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7" name="Picture 6" descr="A diagram of a software program&#10;&#10;Description automatically generated">
            <a:extLst>
              <a:ext uri="{FF2B5EF4-FFF2-40B4-BE49-F238E27FC236}">
                <a16:creationId xmlns:a16="http://schemas.microsoft.com/office/drawing/2014/main" id="{4109273F-A710-AA87-0DD9-B812D4951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822010"/>
            <a:ext cx="6389346" cy="522329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C3BE8-3011-596D-8F73-8BA0844B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14569" y="6356350"/>
            <a:ext cx="309603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ARCHITECTURE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84ECE-5B56-75CF-4AB7-FBA03F03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622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5E86-6BFE-1F2B-D12D-08CE421D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467" y="365125"/>
            <a:ext cx="10515600" cy="1325563"/>
          </a:xfrm>
        </p:spPr>
        <p:txBody>
          <a:bodyPr/>
          <a:lstStyle/>
          <a:p>
            <a:r>
              <a:rPr lang="en-US" sz="3200">
                <a:ea typeface="+mj-lt"/>
                <a:cs typeface="+mj-lt"/>
              </a:rPr>
              <a:t>AMAZON SAGEMAKER SCRIPT MODE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B2A01-C4B7-13CC-D913-DDBDACD6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ARCHITECTURE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16EA6-6F38-3AF3-DF10-D395A1AE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6733B-9BA6-0EA2-0C7A-F16996B99F67}"/>
              </a:ext>
            </a:extLst>
          </p:cNvPr>
          <p:cNvSpPr txBox="1"/>
          <p:nvPr/>
        </p:nvSpPr>
        <p:spPr>
          <a:xfrm>
            <a:off x="1261533" y="1761066"/>
            <a:ext cx="9652000" cy="4500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Script mode enables you to write custom training and inference code while still utilizing common ML framework containers maintained by AWS. Script mode is easy to use and flexible.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Pros: We can customize libraries we want to use, we can customize code to train-retrain model &amp; we can also customize inference code by giving our own scripts. (quite similar to </a:t>
            </a:r>
            <a:r>
              <a:rPr lang="en-US" err="1">
                <a:solidFill>
                  <a:srgbClr val="000000"/>
                </a:solidFill>
                <a:latin typeface="Arial"/>
                <a:cs typeface="Arial"/>
              </a:rPr>
              <a:t>Sagemaker</a:t>
            </a: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 + S3 + ECR).</a:t>
            </a: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Cons: Since </a:t>
            </a:r>
            <a:r>
              <a:rPr lang="en-US" err="1">
                <a:solidFill>
                  <a:srgbClr val="000000"/>
                </a:solidFill>
                <a:latin typeface="Arial"/>
                <a:cs typeface="Arial"/>
              </a:rPr>
              <a:t>Sagemaker</a:t>
            </a: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 is involved so all the previous cons are applicable here too.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Arial"/>
              <a:cs typeface="Arial"/>
            </a:endParaRPr>
          </a:p>
          <a:p>
            <a:br>
              <a:rPr lang="en-US"/>
            </a:b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242424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242424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solidFill>
                <a:srgbClr val="242424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01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7F99-6889-4D70-3E3D-50F752C5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Other alternatives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2B87D-CF35-681C-864B-C77F3658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ARCHITECTURE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D8EEC-005A-C68A-6956-A4C56711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F3CF2-7282-B020-B7C8-7EE558ECCDF4}"/>
              </a:ext>
            </a:extLst>
          </p:cNvPr>
          <p:cNvSpPr txBox="1"/>
          <p:nvPr/>
        </p:nvSpPr>
        <p:spPr>
          <a:xfrm>
            <a:off x="1185333" y="1921934"/>
            <a:ext cx="9711267" cy="43389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Other alternatives are Amazon EC2, Google App Engine, Vertex AI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Google App Engine (GAE) is a platform for building and hosting scalable web applications and mobile backends. It's a fully managed, serverless platform that allows developers to build applications in any programming language.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Vertex AI is analogous to </a:t>
            </a:r>
            <a:r>
              <a:rPr lang="en-US" err="1">
                <a:solidFill>
                  <a:srgbClr val="000000"/>
                </a:solidFill>
                <a:latin typeface="Arial"/>
                <a:cs typeface="Arial"/>
              </a:rPr>
              <a:t>Sagemaker</a:t>
            </a: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 in AWS.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Amazon Elastic Compute Cloud (Amazon EC2) is a web service that provides secure, scalable computing capacity in the Amazon Web Services (AWS) Cloud</a:t>
            </a:r>
          </a:p>
          <a:p>
            <a:pPr>
              <a:lnSpc>
                <a:spcPct val="150000"/>
              </a:lnSpc>
            </a:pPr>
            <a:br>
              <a:rPr lang="en-US"/>
            </a:b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7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3CFE-3910-045A-EAEF-E8081D16E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r>
              <a:rPr lang="en-US"/>
              <a:t>Costing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A1A26-9D5C-1691-5C28-4282D163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ARCHITECTURE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AD2DD-0395-655B-3813-5B5F413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805BB3-41E3-337D-C5FD-4C164567DF00}"/>
              </a:ext>
            </a:extLst>
          </p:cNvPr>
          <p:cNvSpPr txBox="1"/>
          <p:nvPr/>
        </p:nvSpPr>
        <p:spPr>
          <a:xfrm>
            <a:off x="695738" y="971826"/>
            <a:ext cx="4914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AWS Lambda (Without Free Tier)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47B75C-5D18-962E-E3D1-B1E175B3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96" y="1420144"/>
            <a:ext cx="5098037" cy="1987145"/>
          </a:xfrm>
          <a:prstGeom prst="rect">
            <a:avLst/>
          </a:prstGeom>
        </p:spPr>
      </p:pic>
      <p:pic>
        <p:nvPicPr>
          <p:cNvPr id="20" name="Picture 1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7C6A7E1-0010-2152-82D3-4F8E26DF8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95" y="4359796"/>
            <a:ext cx="5504438" cy="921704"/>
          </a:xfrm>
          <a:prstGeom prst="rect">
            <a:avLst/>
          </a:prstGeom>
        </p:spPr>
      </p:pic>
      <p:pic>
        <p:nvPicPr>
          <p:cNvPr id="21" name="Picture 20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726242C3-0D43-F68B-337D-A6AF7F2D3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38" y="5399130"/>
            <a:ext cx="5324062" cy="10132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C90E7D2-5BCD-34BC-3C2A-AFD5D30FC323}"/>
              </a:ext>
            </a:extLst>
          </p:cNvPr>
          <p:cNvSpPr txBox="1"/>
          <p:nvPr/>
        </p:nvSpPr>
        <p:spPr>
          <a:xfrm>
            <a:off x="784086" y="3810000"/>
            <a:ext cx="27498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AWS SageMaker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E8A780D-87A2-4E3D-A5CD-073B1BD49487}"/>
                  </a:ext>
                </a:extLst>
              </p14:cNvPr>
              <p14:cNvContentPartPr/>
              <p14:nvPr/>
            </p14:nvContentPartPr>
            <p14:xfrm>
              <a:off x="2564026" y="5076567"/>
              <a:ext cx="10297" cy="10297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E8A780D-87A2-4E3D-A5CD-073B1BD494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49176" y="4561717"/>
                <a:ext cx="1029700" cy="1029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7677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1CCB-5C8C-F6E0-3C2A-D562940A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r>
              <a:rPr lang="en-US" err="1"/>
              <a:t>Sagemaker</a:t>
            </a:r>
            <a:r>
              <a:rPr lang="en-US"/>
              <a:t> </a:t>
            </a:r>
            <a:r>
              <a:rPr lang="en-US" err="1"/>
              <a:t>PRicing</a:t>
            </a:r>
            <a:r>
              <a:rPr lang="en-US"/>
              <a:t> (notebook)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012E-12AC-43FE-B7CE-E1396283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9E444C-8168-4F7E-9304-40B09B5F4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4" y="1758835"/>
            <a:ext cx="11098695" cy="21365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79C16B-3197-6CE8-00D5-43B3ADFC6A5E}"/>
                  </a:ext>
                </a:extLst>
              </p14:cNvPr>
              <p14:cNvContentPartPr/>
              <p14:nvPr/>
            </p14:nvContentPartPr>
            <p14:xfrm>
              <a:off x="12760817" y="2167943"/>
              <a:ext cx="10732" cy="10732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79C16B-3197-6CE8-00D5-43B3ADFC6A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24217" y="1631343"/>
                <a:ext cx="1073200" cy="10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1C3770-F549-0611-910F-1DEDE9429222}"/>
                  </a:ext>
                </a:extLst>
              </p14:cNvPr>
              <p14:cNvContentPartPr/>
              <p14:nvPr/>
            </p14:nvContentPartPr>
            <p14:xfrm>
              <a:off x="12878873" y="4872507"/>
              <a:ext cx="10732" cy="10732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1C3770-F549-0611-910F-1DEDE94292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42273" y="4335907"/>
                <a:ext cx="1073200" cy="107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3549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3CFE-3910-045A-EAEF-E8081D16E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r>
              <a:rPr lang="en-US"/>
              <a:t>Costing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A1A26-9D5C-1691-5C28-4282D163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ARCHITECTURE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AD2DD-0395-655B-3813-5B5F413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24B8C-9FBD-4722-9AA0-158C482CD435}"/>
              </a:ext>
            </a:extLst>
          </p:cNvPr>
          <p:cNvSpPr txBox="1"/>
          <p:nvPr/>
        </p:nvSpPr>
        <p:spPr>
          <a:xfrm>
            <a:off x="220134" y="2549267"/>
            <a:ext cx="1441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/>
              <a:t>GCP </a:t>
            </a:r>
          </a:p>
          <a:p>
            <a:r>
              <a:rPr lang="en-IN" sz="2000"/>
              <a:t>COST </a:t>
            </a:r>
          </a:p>
          <a:p>
            <a:r>
              <a:rPr lang="en-IN" sz="2000"/>
              <a:t>ESTIMATE</a:t>
            </a:r>
          </a:p>
          <a:p>
            <a:r>
              <a:rPr lang="en-IN" sz="1200"/>
              <a:t>(1 concurrent request)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D9EFF5-6E75-4815-A6AD-BAE17857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06" y="757320"/>
            <a:ext cx="9361894" cy="58889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84DBAC-0FA2-4490-81C3-67910E82D678}"/>
              </a:ext>
            </a:extLst>
          </p:cNvPr>
          <p:cNvSpPr txBox="1"/>
          <p:nvPr/>
        </p:nvSpPr>
        <p:spPr>
          <a:xfrm>
            <a:off x="220134" y="4047067"/>
            <a:ext cx="1441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>
                <a:hlinkClick r:id="rId3"/>
              </a:rPr>
              <a:t>https://cloud.google.com/products/calculator/estimate-preview/18c96da0-1fd0-4637-9194-64196783bbe7?hl=en</a:t>
            </a:r>
            <a:endParaRPr lang="en-IN" sz="700"/>
          </a:p>
        </p:txBody>
      </p:sp>
    </p:spTree>
    <p:extLst>
      <p:ext uri="{BB962C8B-B14F-4D97-AF65-F5344CB8AC3E}">
        <p14:creationId xmlns:p14="http://schemas.microsoft.com/office/powerpoint/2010/main" val="1645967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3CFE-3910-045A-EAEF-E8081D16E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r>
              <a:rPr lang="en-US"/>
              <a:t>Costing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A1A26-9D5C-1691-5C28-4282D163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ARCHITECTURE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AD2DD-0395-655B-3813-5B5F413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24B8C-9FBD-4722-9AA0-158C482CD435}"/>
              </a:ext>
            </a:extLst>
          </p:cNvPr>
          <p:cNvSpPr txBox="1"/>
          <p:nvPr/>
        </p:nvSpPr>
        <p:spPr>
          <a:xfrm>
            <a:off x="220134" y="2549267"/>
            <a:ext cx="1441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/>
              <a:t>GCP </a:t>
            </a:r>
          </a:p>
          <a:p>
            <a:r>
              <a:rPr lang="en-IN" sz="2000"/>
              <a:t>COST </a:t>
            </a:r>
          </a:p>
          <a:p>
            <a:r>
              <a:rPr lang="en-IN" sz="2000"/>
              <a:t>ESTIMATE</a:t>
            </a:r>
            <a:br>
              <a:rPr lang="en-IN" sz="2000"/>
            </a:br>
            <a:r>
              <a:rPr lang="en-IN" sz="1200"/>
              <a:t>(25 concurrent requests)</a:t>
            </a:r>
            <a:endParaRPr lang="en-IN" sz="2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CECF15-615D-4785-B538-FAF7A7AA6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06" y="834084"/>
            <a:ext cx="9232473" cy="58708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17088F-1554-4C37-9306-89F35E4004E2}"/>
              </a:ext>
            </a:extLst>
          </p:cNvPr>
          <p:cNvSpPr txBox="1"/>
          <p:nvPr/>
        </p:nvSpPr>
        <p:spPr>
          <a:xfrm>
            <a:off x="220134" y="4013201"/>
            <a:ext cx="1441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>
                <a:hlinkClick r:id="rId3"/>
              </a:rPr>
              <a:t>https://cloud.google.com/products/calculator/estimate-preview/271ada9b-8954-4d5d-a612-e5d42f8e1177?hl=en</a:t>
            </a:r>
            <a:endParaRPr lang="en-IN" sz="700"/>
          </a:p>
        </p:txBody>
      </p:sp>
    </p:spTree>
    <p:extLst>
      <p:ext uri="{BB962C8B-B14F-4D97-AF65-F5344CB8AC3E}">
        <p14:creationId xmlns:p14="http://schemas.microsoft.com/office/powerpoint/2010/main" val="2130069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3CFE-3910-045A-EAEF-E8081D16E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r>
              <a:rPr lang="en-US"/>
              <a:t>Costing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A1A26-9D5C-1691-5C28-4282D163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ARCHITECTURE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AD2DD-0395-655B-3813-5B5F413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24B8C-9FBD-4722-9AA0-158C482CD435}"/>
              </a:ext>
            </a:extLst>
          </p:cNvPr>
          <p:cNvSpPr txBox="1"/>
          <p:nvPr/>
        </p:nvSpPr>
        <p:spPr>
          <a:xfrm>
            <a:off x="220134" y="2549267"/>
            <a:ext cx="1441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/>
              <a:t>GCP </a:t>
            </a:r>
          </a:p>
          <a:p>
            <a:r>
              <a:rPr lang="en-IN" sz="2000"/>
              <a:t>COST </a:t>
            </a:r>
          </a:p>
          <a:p>
            <a:r>
              <a:rPr lang="en-IN" sz="2000"/>
              <a:t>ESTIMATE</a:t>
            </a:r>
            <a:br>
              <a:rPr lang="en-IN" sz="2000"/>
            </a:br>
            <a:r>
              <a:rPr lang="en-IN" sz="1200"/>
              <a:t>(1 concurrent request)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17088F-1554-4C37-9306-89F35E4004E2}"/>
              </a:ext>
            </a:extLst>
          </p:cNvPr>
          <p:cNvSpPr txBox="1"/>
          <p:nvPr/>
        </p:nvSpPr>
        <p:spPr>
          <a:xfrm>
            <a:off x="203201" y="4055758"/>
            <a:ext cx="1441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>
                <a:hlinkClick r:id="rId2"/>
              </a:rPr>
              <a:t>https://cloud.google.com/products/calculator/estimate-preview/2f0b6e94-8508-482c-920e-72497ba7fc07?hl=en</a:t>
            </a:r>
            <a:endParaRPr lang="en-IN" sz="7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528BE8-3D5C-42F5-93AB-C102327CC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066" y="851084"/>
            <a:ext cx="9030503" cy="58368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56E654-B380-42B5-8030-BDFFFBAB02B5}"/>
              </a:ext>
            </a:extLst>
          </p:cNvPr>
          <p:cNvSpPr txBox="1"/>
          <p:nvPr/>
        </p:nvSpPr>
        <p:spPr>
          <a:xfrm>
            <a:off x="1295401" y="5367867"/>
            <a:ext cx="3191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More realistic 2GB WITH 1 CONCURRENT REQUEST PER INSTANCE.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Increasing minimum number of instances to 1 will help remove cold start latency and cost only increases by 50$ in the above cost estimation</a:t>
            </a:r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2787645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1CCB-5C8C-F6E0-3C2A-D562940A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r>
              <a:rPr lang="en-US"/>
              <a:t>Lambda </a:t>
            </a:r>
            <a:r>
              <a:rPr lang="en-US" err="1"/>
              <a:t>PRicing</a:t>
            </a:r>
            <a:r>
              <a:rPr lang="en-US"/>
              <a:t> (Lambda function 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012E-12AC-43FE-B7CE-E1396283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703DC3-98DF-7DF3-5299-FFCC6D24D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72298"/>
            <a:ext cx="10861260" cy="54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21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1CCB-5C8C-F6E0-3C2A-D562940A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r>
              <a:rPr lang="en-US"/>
              <a:t>Lambda </a:t>
            </a:r>
            <a:r>
              <a:rPr lang="en-US" err="1"/>
              <a:t>PRicing</a:t>
            </a:r>
            <a:r>
              <a:rPr lang="en-US"/>
              <a:t> (s3 storage)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012E-12AC-43FE-B7CE-E1396283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73EA9D-BFB6-4915-F43F-37B3772F5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56" y="822034"/>
            <a:ext cx="10944085" cy="571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7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>
            <a:normAutofit/>
          </a:bodyPr>
          <a:lstStyle/>
          <a:p>
            <a:r>
              <a:rPr lang="en-US" sz="44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Cloud Models</a:t>
            </a:r>
          </a:p>
          <a:p>
            <a:r>
              <a:rPr lang="en-US" sz="3200"/>
              <a:t>Timeline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/>
              <a:t>ARCHITECTURE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1CCB-5C8C-F6E0-3C2A-D562940A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r>
              <a:rPr lang="en-US"/>
              <a:t>Lambda </a:t>
            </a:r>
            <a:r>
              <a:rPr lang="en-US" err="1"/>
              <a:t>PRicing</a:t>
            </a:r>
            <a:r>
              <a:rPr lang="en-US"/>
              <a:t> (s3 Data transfer)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012E-12AC-43FE-B7CE-E1396283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0F21D-3976-1911-8ACA-1BF50ACC6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8" y="1027704"/>
            <a:ext cx="10933043" cy="469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4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1CCB-5C8C-F6E0-3C2A-D562940A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r>
              <a:rPr lang="en-US"/>
              <a:t>Lambda </a:t>
            </a:r>
            <a:r>
              <a:rPr lang="en-US" err="1"/>
              <a:t>PRicing</a:t>
            </a:r>
            <a:r>
              <a:rPr lang="en-US"/>
              <a:t> (</a:t>
            </a:r>
            <a:r>
              <a:rPr lang="en-US" err="1"/>
              <a:t>ecr</a:t>
            </a:r>
            <a:r>
              <a:rPr lang="en-US"/>
              <a:t> container)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012E-12AC-43FE-B7CE-E1396283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" name="Picture 2" descr="A screenshot of a web page&#10;&#10;Description automatically generated">
            <a:extLst>
              <a:ext uri="{FF2B5EF4-FFF2-40B4-BE49-F238E27FC236}">
                <a16:creationId xmlns:a16="http://schemas.microsoft.com/office/drawing/2014/main" id="{59368DB4-5B7D-4058-2F14-72AF599B8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7" y="530011"/>
            <a:ext cx="10899912" cy="2899065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73D4C71-005E-4907-F55D-29ABF80AD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57" y="3429634"/>
            <a:ext cx="10905433" cy="34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95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1CCB-5C8C-F6E0-3C2A-D562940A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r>
              <a:rPr lang="en-US"/>
              <a:t>Lambda </a:t>
            </a:r>
            <a:r>
              <a:rPr lang="en-US" err="1"/>
              <a:t>PRicing</a:t>
            </a:r>
            <a:r>
              <a:rPr lang="en-US"/>
              <a:t> (EFS)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012E-12AC-43FE-B7CE-E1396283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317B48-41F3-92B0-4E83-B78D892A2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9" y="1108003"/>
            <a:ext cx="10905433" cy="486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26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1CCB-5C8C-F6E0-3C2A-D562940A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r>
              <a:rPr lang="en-US"/>
              <a:t>Lambda </a:t>
            </a:r>
            <a:r>
              <a:rPr lang="en-US" err="1"/>
              <a:t>PRicing</a:t>
            </a:r>
            <a:r>
              <a:rPr lang="en-US"/>
              <a:t> (EFS ELASTIC THROUGHPUT)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012E-12AC-43FE-B7CE-E1396283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E587F-6B07-C6C1-A1EA-A37AC7BB1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04" y="1828719"/>
            <a:ext cx="11010348" cy="370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45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58EC-0B4A-4531-427F-CDE50F08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049"/>
            <a:ext cx="10515600" cy="1325563"/>
          </a:xfrm>
        </p:spPr>
        <p:txBody>
          <a:bodyPr/>
          <a:lstStyle/>
          <a:p>
            <a:r>
              <a:rPr lang="en-US"/>
              <a:t>SUGGESTION: APP ENGINE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13688-89B0-8ABD-AFAE-9B0CDB0B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5D88E-4146-B310-36B8-2D027690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D5CD7B-903B-26D2-C781-DA2E49DD3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65" y="816995"/>
            <a:ext cx="10242825" cy="577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75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970"/>
            <a:ext cx="10515600" cy="1325563"/>
          </a:xfrm>
        </p:spPr>
        <p:txBody>
          <a:bodyPr/>
          <a:lstStyle/>
          <a:p>
            <a:r>
              <a:rPr lang="en-US" sz="3200"/>
              <a:t>TIMELINE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ARCHITECTURE DESIGN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6012B9F3-D630-47E4-8410-A0A58FB40A6F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246435538"/>
              </p:ext>
            </p:extLst>
          </p:nvPr>
        </p:nvGraphicFramePr>
        <p:xfrm>
          <a:off x="1635125" y="1515533"/>
          <a:ext cx="8921749" cy="4719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85535">
                  <a:extLst>
                    <a:ext uri="{9D8B030D-6E8A-4147-A177-3AD203B41FA5}">
                      <a16:colId xmlns:a16="http://schemas.microsoft.com/office/drawing/2014/main" val="2230675598"/>
                    </a:ext>
                  </a:extLst>
                </a:gridCol>
                <a:gridCol w="2185535">
                  <a:extLst>
                    <a:ext uri="{9D8B030D-6E8A-4147-A177-3AD203B41FA5}">
                      <a16:colId xmlns:a16="http://schemas.microsoft.com/office/drawing/2014/main" val="2356014449"/>
                    </a:ext>
                  </a:extLst>
                </a:gridCol>
                <a:gridCol w="2185535">
                  <a:extLst>
                    <a:ext uri="{9D8B030D-6E8A-4147-A177-3AD203B41FA5}">
                      <a16:colId xmlns:a16="http://schemas.microsoft.com/office/drawing/2014/main" val="3486631208"/>
                    </a:ext>
                  </a:extLst>
                </a:gridCol>
                <a:gridCol w="2365144">
                  <a:extLst>
                    <a:ext uri="{9D8B030D-6E8A-4147-A177-3AD203B41FA5}">
                      <a16:colId xmlns:a16="http://schemas.microsoft.com/office/drawing/2014/main" val="2349857689"/>
                    </a:ext>
                  </a:extLst>
                </a:gridCol>
              </a:tblGrid>
              <a:tr h="233062">
                <a:tc>
                  <a:txBody>
                    <a:bodyPr/>
                    <a:lstStyle/>
                    <a:p>
                      <a:r>
                        <a:rPr lang="en-IN" sz="1050" b="1"/>
                        <a:t>Milestone</a:t>
                      </a:r>
                      <a:endParaRPr lang="en-IN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50" b="1"/>
                        <a:t>Due Date</a:t>
                      </a:r>
                      <a:endParaRPr lang="en-IN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50" b="1"/>
                        <a:t>Release</a:t>
                      </a:r>
                      <a:endParaRPr lang="en-IN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50" b="1"/>
                        <a:t>Deliverable?</a:t>
                      </a:r>
                      <a:endParaRPr lang="en-IN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745468"/>
                  </a:ext>
                </a:extLst>
              </a:tr>
              <a:tr h="5477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GB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temporary document for architecture &amp; timeline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1/2/24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690324"/>
                  </a:ext>
                </a:extLst>
              </a:tr>
              <a:tr h="251439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Finalizing 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5/2/24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957011"/>
                  </a:ext>
                </a:extLst>
              </a:tr>
              <a:tr h="394373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GB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Making the high level design for extension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20/2/24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206272"/>
                  </a:ext>
                </a:extLst>
              </a:tr>
              <a:tr h="3943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Deciding on tools to use based on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23/2/24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573629"/>
                  </a:ext>
                </a:extLst>
              </a:tr>
              <a:tr h="251439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Distribution of implementation 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23/2/24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066749"/>
                  </a:ext>
                </a:extLst>
              </a:tr>
              <a:tr h="3943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Building a primitive version of the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5/3/24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243279"/>
                  </a:ext>
                </a:extLst>
              </a:tr>
              <a:tr h="3943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Testing the primitive app for bugs or faults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10/3/24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528337"/>
                  </a:ext>
                </a:extLst>
              </a:tr>
              <a:tr h="3943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Building the final version of the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20/3/24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035091"/>
                  </a:ext>
                </a:extLst>
              </a:tr>
              <a:tr h="394373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Reiterations &amp; modifications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15/4/24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665602"/>
                  </a:ext>
                </a:extLst>
              </a:tr>
              <a:tr h="394373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GB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 extensive testing and fixing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18/4/24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645396"/>
                  </a:ext>
                </a:extLst>
              </a:tr>
              <a:tr h="3943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Deployment and Final release of the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20/4/24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35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81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69FE-ACB6-EDDE-568E-3AB33F23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Links to refer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2EC53-A89B-73D2-E53F-160751B1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6264F-24A8-AEBE-A86A-E056D46C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1EB4C-401C-6B09-0CEC-35FF96DFAA8D}"/>
              </a:ext>
            </a:extLst>
          </p:cNvPr>
          <p:cNvSpPr txBox="1"/>
          <p:nvPr/>
        </p:nvSpPr>
        <p:spPr>
          <a:xfrm>
            <a:off x="1380434" y="1844260"/>
            <a:ext cx="8934173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  <a:hlinkClick r:id="rId2"/>
              </a:rPr>
              <a:t>https://course19.fast.ai/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https://developer.nvidia.com/blog/machine-learning-in-practice-deploy-an-ml-model-on-google-cloud-platform/</a:t>
            </a:r>
            <a:endParaRPr lang="en-US">
              <a:ea typeface="+mn-lt"/>
              <a:cs typeface="+mn-lt"/>
            </a:endParaRPr>
          </a:p>
          <a:p>
            <a:endParaRPr lang="en-US"/>
          </a:p>
          <a:p>
            <a:r>
              <a:rPr lang="en-US">
                <a:ea typeface="+mn-lt"/>
                <a:cs typeface="+mn-lt"/>
                <a:hlinkClick r:id="rId4"/>
              </a:rPr>
              <a:t>https://medium.com/geekculture/84af8989d065</a:t>
            </a:r>
            <a:endParaRPr lang="en-US">
              <a:ea typeface="+mn-lt"/>
              <a:cs typeface="+mn-lt"/>
            </a:endParaRPr>
          </a:p>
          <a:p>
            <a:endParaRPr lang="en-US"/>
          </a:p>
          <a:p>
            <a:r>
              <a:rPr lang="en-US">
                <a:ea typeface="+mn-lt"/>
                <a:cs typeface="+mn-lt"/>
                <a:hlinkClick r:id="rId5"/>
              </a:rPr>
              <a:t>https://aws.amazon.com/blogs/machine-learning/bring-your-own-model-with-amazon-sagemaker-script-mode/</a:t>
            </a:r>
            <a:endParaRPr lang="en-US">
              <a:ea typeface="+mn-lt"/>
              <a:cs typeface="+mn-lt"/>
            </a:endParaRPr>
          </a:p>
          <a:p>
            <a:endParaRPr lang="en-US"/>
          </a:p>
          <a:p>
            <a:r>
              <a:rPr lang="en-US">
                <a:ea typeface="+mn-lt"/>
                <a:cs typeface="+mn-lt"/>
                <a:hlinkClick r:id="rId6"/>
              </a:rPr>
              <a:t>https://calculator.aws/#/addService</a:t>
            </a:r>
            <a:r>
              <a:rPr lang="en-US">
                <a:ea typeface="+mn-lt"/>
                <a:cs typeface="+mn-lt"/>
              </a:rPr>
              <a:t> (For Cost Estimation)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hlinkClick r:id="rId7"/>
              </a:rPr>
              <a:t>https://cloud.google.com/products/calculator?hl=en&amp;dl=CiQ5MzExZWE5My1iOGZlLTRkNmItYmRiNC1jM2U3YjRmZGYyZGIQExokNjhCODYzOTUtNDc3RS00N0Y1LTg5OEEtRThEMTlBMENDMTlD</a:t>
            </a:r>
            <a:r>
              <a:rPr lang="en-US"/>
              <a:t> (For GCP Cost Estimation)</a:t>
            </a:r>
          </a:p>
        </p:txBody>
      </p:sp>
    </p:spTree>
    <p:extLst>
      <p:ext uri="{BB962C8B-B14F-4D97-AF65-F5344CB8AC3E}">
        <p14:creationId xmlns:p14="http://schemas.microsoft.com/office/powerpoint/2010/main" val="2430004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69FE-ACB6-EDDE-568E-3AB33F23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5369" cy="876179"/>
          </a:xfrm>
        </p:spPr>
        <p:txBody>
          <a:bodyPr/>
          <a:lstStyle/>
          <a:p>
            <a:r>
              <a:rPr lang="en-US"/>
              <a:t>Links to Trustable references regarding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2EC53-A89B-73D2-E53F-160751B1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6264F-24A8-AEBE-A86A-E056D46C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1EB4C-401C-6B09-0CEC-35FF96DFAA8D}"/>
              </a:ext>
            </a:extLst>
          </p:cNvPr>
          <p:cNvSpPr txBox="1"/>
          <p:nvPr/>
        </p:nvSpPr>
        <p:spPr>
          <a:xfrm>
            <a:off x="696588" y="1551183"/>
            <a:ext cx="10614482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https://www.appsruntheworld.com/customers-database/purchases/view/grammarly-usa-selects-amazon-sagemaker-for-machine-learning-and-data-science-platform?amp=1</a:t>
            </a:r>
            <a:r>
              <a:rPr lang="en-US" dirty="0">
                <a:ea typeface="+mn-lt"/>
                <a:cs typeface="+mn-lt"/>
              </a:rPr>
              <a:t> (Grammarly selects </a:t>
            </a:r>
            <a:r>
              <a:rPr lang="en-US" dirty="0" err="1">
                <a:ea typeface="+mn-lt"/>
                <a:cs typeface="+mn-lt"/>
              </a:rPr>
              <a:t>sagemaker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" action="ppaction://noaction"/>
              </a:rPr>
              <a:t>https://aws.amazon.com/sagemaker/customers/</a:t>
            </a:r>
            <a:r>
              <a:rPr lang="en-US" dirty="0">
                <a:ea typeface="+mn-lt"/>
                <a:cs typeface="+mn-lt"/>
              </a:rPr>
              <a:t> (Grammarly listed as customer at </a:t>
            </a:r>
            <a:r>
              <a:rPr lang="en-US" dirty="0" err="1">
                <a:ea typeface="+mn-lt"/>
                <a:cs typeface="+mn-lt"/>
              </a:rPr>
              <a:t>sagemaker's</a:t>
            </a:r>
            <a:r>
              <a:rPr lang="en-US" dirty="0">
                <a:ea typeface="+mn-lt"/>
                <a:cs typeface="+mn-lt"/>
              </a:rPr>
              <a:t> official site)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  <a:hlinkClick r:id="rId3"/>
              </a:rPr>
              <a:t>https://course19.fast.ai/deployment_aws_lambda.html</a:t>
            </a:r>
            <a:r>
              <a:rPr lang="en-US" dirty="0">
                <a:ea typeface="+mn-lt"/>
                <a:cs typeface="+mn-lt"/>
              </a:rPr>
              <a:t> (</a:t>
            </a:r>
            <a:r>
              <a:rPr lang="en-US" dirty="0" err="1">
                <a:ea typeface="+mn-lt"/>
                <a:cs typeface="+mn-lt"/>
              </a:rPr>
              <a:t>Fast.ai's</a:t>
            </a:r>
            <a:r>
              <a:rPr lang="en-US" dirty="0">
                <a:ea typeface="+mn-lt"/>
                <a:cs typeface="+mn-lt"/>
              </a:rPr>
              <a:t> documentation for deployment on </a:t>
            </a:r>
            <a:r>
              <a:rPr lang="en-US" dirty="0" err="1">
                <a:ea typeface="+mn-lt"/>
                <a:cs typeface="+mn-lt"/>
              </a:rPr>
              <a:t>aws</a:t>
            </a:r>
            <a:r>
              <a:rPr lang="en-US" dirty="0">
                <a:ea typeface="+mn-lt"/>
                <a:cs typeface="+mn-lt"/>
              </a:rPr>
              <a:t> lambda)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  <a:hlinkClick r:id="rId4"/>
              </a:rPr>
              <a:t>https://course19.fast.ai/deployment_amzn_sagemaker.html</a:t>
            </a:r>
            <a:r>
              <a:rPr lang="en-US" dirty="0">
                <a:ea typeface="+mn-lt"/>
                <a:cs typeface="+mn-lt"/>
              </a:rPr>
              <a:t> (</a:t>
            </a:r>
            <a:r>
              <a:rPr lang="en-US" dirty="0" err="1">
                <a:ea typeface="+mn-lt"/>
                <a:cs typeface="+mn-lt"/>
              </a:rPr>
              <a:t>Fast.ai's</a:t>
            </a:r>
            <a:r>
              <a:rPr lang="en-US" dirty="0">
                <a:ea typeface="+mn-lt"/>
                <a:cs typeface="+mn-lt"/>
              </a:rPr>
              <a:t> documentation for deployment on </a:t>
            </a:r>
            <a:r>
              <a:rPr lang="en-US" dirty="0" err="1">
                <a:ea typeface="+mn-lt"/>
                <a:cs typeface="+mn-lt"/>
              </a:rPr>
              <a:t>sagemaker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  <a:hlinkClick r:id="rId5"/>
              </a:rPr>
              <a:t>https://www.grammarly.com/blog/engineering/building-flexible-deployment-system-fsharp-fparsec/</a:t>
            </a:r>
            <a:r>
              <a:rPr lang="en-US" dirty="0">
                <a:ea typeface="+mn-lt"/>
                <a:cs typeface="+mn-lt"/>
              </a:rPr>
              <a:t> (Grammarly using lambda function and talks </a:t>
            </a:r>
            <a:r>
              <a:rPr lang="en-US" dirty="0" err="1">
                <a:ea typeface="+mn-lt"/>
                <a:cs typeface="+mn-lt"/>
              </a:rPr>
              <a:t>abount</a:t>
            </a:r>
            <a:r>
              <a:rPr lang="en-US" dirty="0">
                <a:ea typeface="+mn-lt"/>
                <a:cs typeface="+mn-lt"/>
              </a:rPr>
              <a:t> the benefits of using lambda on it's official site)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01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7388" y="1953298"/>
            <a:ext cx="3837223" cy="1590995"/>
          </a:xfrm>
        </p:spPr>
        <p:txBody>
          <a:bodyPr/>
          <a:lstStyle/>
          <a:p>
            <a:pPr algn="ctr"/>
            <a:r>
              <a:rPr lang="en-US" sz="4800"/>
              <a:t>THANK YOU</a:t>
            </a:r>
            <a:br>
              <a:rPr lang="en-US" sz="4800"/>
            </a:br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/>
              <a:t>ARCHITECTURE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E882B-30E8-22CA-A308-9B7BF5B31AE1}"/>
              </a:ext>
            </a:extLst>
          </p:cNvPr>
          <p:cNvSpPr txBox="1"/>
          <p:nvPr/>
        </p:nvSpPr>
        <p:spPr>
          <a:xfrm>
            <a:off x="6095999" y="3544293"/>
            <a:ext cx="375920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cap="all">
                <a:solidFill>
                  <a:srgbClr val="FFFFFF"/>
                </a:solidFill>
                <a:ea typeface="+mn-lt"/>
                <a:cs typeface="+mn-lt"/>
              </a:rPr>
              <a:t>- Priet, </a:t>
            </a:r>
            <a:r>
              <a:rPr lang="en-US" sz="1400" cap="all" err="1">
                <a:solidFill>
                  <a:srgbClr val="FFFFFF"/>
                </a:solidFill>
                <a:ea typeface="+mn-lt"/>
                <a:cs typeface="+mn-lt"/>
              </a:rPr>
              <a:t>Garvit</a:t>
            </a:r>
            <a:r>
              <a:rPr lang="en-US" sz="1400" cap="all">
                <a:solidFill>
                  <a:srgbClr val="FFFFFF"/>
                </a:solidFill>
                <a:ea typeface="+mn-lt"/>
                <a:cs typeface="+mn-lt"/>
              </a:rPr>
              <a:t>, Siddharth, </a:t>
            </a:r>
            <a:r>
              <a:rPr lang="en-US" sz="1400" cap="all" err="1">
                <a:solidFill>
                  <a:srgbClr val="FFFFFF"/>
                </a:solidFill>
                <a:ea typeface="+mn-lt"/>
                <a:cs typeface="+mn-lt"/>
              </a:rPr>
              <a:t>shreyansh</a:t>
            </a:r>
            <a:endParaRPr lang="en-US" sz="1400" cap="all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sz="400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We plan to figure out a cost effective, easy to use cloud service provider for deploying the ML model and provide an approximate timeline of the project.</a:t>
            </a:r>
          </a:p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/>
              <a:t>ARCHITECTURE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/>
              <a:t>Cloud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/>
              <a:t>Amazon LAMBDA + S3 + EFS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10800121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ARCHITECTURE DESIGN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1" name="Picture 20" descr="A diagram of software components&#10;&#10;Description automatically generated">
            <a:extLst>
              <a:ext uri="{FF2B5EF4-FFF2-40B4-BE49-F238E27FC236}">
                <a16:creationId xmlns:a16="http://schemas.microsoft.com/office/drawing/2014/main" id="{19D7E59E-446A-2D28-27EC-05D003A82E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431691"/>
            <a:ext cx="10515600" cy="467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0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/>
              <a:t>Amazon LAMBDA + S3 + EFS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ARCHITECTURE DESIGN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73080-53D3-4E09-9DF8-19DAD7F7F7C7}"/>
              </a:ext>
            </a:extLst>
          </p:cNvPr>
          <p:cNvSpPr txBox="1"/>
          <p:nvPr/>
        </p:nvSpPr>
        <p:spPr>
          <a:xfrm>
            <a:off x="1401233" y="2014597"/>
            <a:ext cx="9389533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Simple and cost-effective. Charges will be applicable as per inferences.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Due to the complexity of deploying a pre-trained model on </a:t>
            </a:r>
            <a:r>
              <a:rPr lang="en-US" err="1">
                <a:solidFill>
                  <a:srgbClr val="000000"/>
                </a:solidFill>
                <a:latin typeface="Arial"/>
                <a:cs typeface="Arial"/>
              </a:rPr>
              <a:t>Sagemaker</a:t>
            </a: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 and its high cost, we would prefer to deploy on lambda + S3 now, and when monitoring and more scaling is required, we can add </a:t>
            </a:r>
            <a:r>
              <a:rPr lang="en-US" err="1">
                <a:solidFill>
                  <a:srgbClr val="000000"/>
                </a:solidFill>
                <a:latin typeface="Arial"/>
                <a:cs typeface="Arial"/>
              </a:rPr>
              <a:t>Sagemaker</a:t>
            </a: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 to our architecture.</a:t>
            </a: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Pros: Simple &amp; best suitable for our current situation, cost-efficient (as per inference) &amp; easy to handle. (We can switch to </a:t>
            </a:r>
            <a:r>
              <a:rPr lang="en-US" err="1">
                <a:solidFill>
                  <a:srgbClr val="000000"/>
                </a:solidFill>
                <a:latin typeface="Arial"/>
                <a:cs typeface="Arial"/>
              </a:rPr>
              <a:t>Sagemaker</a:t>
            </a: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 whenever required)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Cons: Less automatic </a:t>
            </a:r>
            <a:r>
              <a:rPr lang="en-US" err="1">
                <a:solidFill>
                  <a:srgbClr val="000000"/>
                </a:solidFill>
                <a:latin typeface="Arial"/>
                <a:cs typeface="Arial"/>
              </a:rPr>
              <a:t>MLOps</a:t>
            </a: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 functionalities available, also less scalable than </a:t>
            </a:r>
            <a:r>
              <a:rPr lang="en-US" err="1">
                <a:solidFill>
                  <a:srgbClr val="000000"/>
                </a:solidFill>
                <a:latin typeface="Arial"/>
                <a:cs typeface="Arial"/>
              </a:rPr>
              <a:t>sagemaker</a:t>
            </a: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. Manual handling of the retraining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7F99-6889-4D70-3E3D-50F752C5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Google Cloud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2B87D-CF35-681C-864B-C77F3658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ARCHITECTURE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D8EEC-005A-C68A-6956-A4C56711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F3CF2-7282-B020-B7C8-7EE558ECCDF4}"/>
              </a:ext>
            </a:extLst>
          </p:cNvPr>
          <p:cNvSpPr txBox="1"/>
          <p:nvPr/>
        </p:nvSpPr>
        <p:spPr>
          <a:xfrm>
            <a:off x="1363132" y="1690687"/>
            <a:ext cx="9753601" cy="37849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Step 1- Training the model on your local machine.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Step 2- Creating a new Google Cloud Project.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Step 3- Storing the pre-trained model in a Google Cloud Storage.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Step 4- Writing the Google Cloud Function for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Quite similar to lambda function architecture.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Pros: simple and easy to use like lambda with S3 &amp; cost efficient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Cons: Will need manual implementation to retrain model.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Others Cloud Services by Google: EC2, Google App engine, Vertex AI etc.</a:t>
            </a:r>
          </a:p>
          <a:p>
            <a:pPr>
              <a:lnSpc>
                <a:spcPct val="15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5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4689-B409-C4B3-5B86-310DE919B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</a:t>
            </a:r>
            <a:r>
              <a:rPr lang="en-US" sz="32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Sagemaker</a:t>
            </a:r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92CBB-1846-185E-284A-83B5D2F2AA4D}"/>
              </a:ext>
            </a:extLst>
          </p:cNvPr>
          <p:cNvSpPr txBox="1"/>
          <p:nvPr/>
        </p:nvSpPr>
        <p:spPr>
          <a:xfrm>
            <a:off x="876692" y="2973743"/>
            <a:ext cx="3455821" cy="34478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Amazon </a:t>
            </a:r>
            <a:r>
              <a:rPr lang="en-US" sz="2000" err="1"/>
              <a:t>Sagemaker</a:t>
            </a:r>
            <a:r>
              <a:rPr lang="en-US" sz="2000"/>
              <a:t> with other services of AWS like S3 Buckets, AWS ECR, AWS lambda &amp; </a:t>
            </a:r>
            <a:r>
              <a:rPr lang="en-US" sz="2000" err="1"/>
              <a:t>api</a:t>
            </a:r>
            <a:r>
              <a:rPr lang="en-US" sz="2000"/>
              <a:t> Gateway.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7" name="Picture 6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4B5CA170-D0A4-98EF-1F3B-F7C54EA37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500878"/>
            <a:ext cx="6389346" cy="386555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DA769-664F-5A89-92B3-6F48D107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14569" y="6356350"/>
            <a:ext cx="309603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/>
              <a:t>ARCHITECTURE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3FE9B-786C-570C-A46E-62869124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2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5E86-6BFE-1F2B-D12D-08CE421D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16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/>
              <a:t>AMAZON SAGEMAKER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B2A01-C4B7-13CC-D913-DDBDACD6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ARCHITECTURE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16EA6-6F38-3AF3-DF10-D395A1AE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6733B-9BA6-0EA2-0C7A-F16996B99F67}"/>
              </a:ext>
            </a:extLst>
          </p:cNvPr>
          <p:cNvSpPr txBox="1"/>
          <p:nvPr/>
        </p:nvSpPr>
        <p:spPr>
          <a:xfrm>
            <a:off x="1264673" y="1591732"/>
            <a:ext cx="9835127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Amazon </a:t>
            </a:r>
            <a:r>
              <a:rPr lang="en-US" err="1">
                <a:solidFill>
                  <a:srgbClr val="000000"/>
                </a:solidFill>
                <a:latin typeface="Arial"/>
                <a:cs typeface="Arial"/>
              </a:rPr>
              <a:t>SageMaker</a:t>
            </a: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 is a fully managed machine learning service. It helps data scientists and developers to prepare, build, train, and deploy high-quality machine learning (ML) models quickly.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It provides an integrated </a:t>
            </a:r>
            <a:r>
              <a:rPr lang="en-US" err="1">
                <a:solidFill>
                  <a:srgbClr val="000000"/>
                </a:solidFill>
                <a:latin typeface="Arial"/>
                <a:cs typeface="Arial"/>
              </a:rPr>
              <a:t>Jupyter</a:t>
            </a: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 authoring notebook instance to easily access your data sources for exploration and analysis.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Pros: automatic </a:t>
            </a:r>
            <a:r>
              <a:rPr lang="en-US" err="1">
                <a:solidFill>
                  <a:srgbClr val="000000"/>
                </a:solidFill>
                <a:latin typeface="Arial"/>
                <a:cs typeface="Arial"/>
              </a:rPr>
              <a:t>MLOps</a:t>
            </a: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 functionalities, Make monitoring &amp; analysis of ML models easy (but we don’t have to delve into model monitoring right now, we have to focus on how to provide users access of the service model).</a:t>
            </a:r>
          </a:p>
          <a:p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 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Cons: Higher cost than Lambda function architecture &amp; a little bit complicated while deploying pretrained model on </a:t>
            </a:r>
            <a:r>
              <a:rPr lang="en-US" err="1">
                <a:solidFill>
                  <a:srgbClr val="000000"/>
                </a:solidFill>
                <a:latin typeface="Arial"/>
                <a:cs typeface="Arial"/>
              </a:rPr>
              <a:t>sagemaker</a:t>
            </a: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 endpoint instead of building and training model on </a:t>
            </a:r>
            <a:r>
              <a:rPr lang="en-US" err="1">
                <a:solidFill>
                  <a:srgbClr val="000000"/>
                </a:solidFill>
                <a:latin typeface="Arial"/>
                <a:cs typeface="Arial"/>
              </a:rPr>
              <a:t>sagemaker</a:t>
            </a: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 and then deploying it on the endpoint.</a:t>
            </a:r>
          </a:p>
          <a:p>
            <a:br>
              <a:rPr lang="en-US"/>
            </a:br>
            <a:endParaRPr lang="en-US"/>
          </a:p>
          <a:p>
            <a:pPr marL="285750" indent="-285750">
              <a:buFont typeface="Arial"/>
              <a:buChar char="•"/>
            </a:pPr>
            <a:endParaRPr lang="en-US" sz="1600">
              <a:solidFill>
                <a:srgbClr val="242424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869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B67E5E76DFA047917598CC27552B8F" ma:contentTypeVersion="16" ma:contentTypeDescription="Create a new document." ma:contentTypeScope="" ma:versionID="aa466905a10a6c15b843fda4c077e531">
  <xsd:schema xmlns:xsd="http://www.w3.org/2001/XMLSchema" xmlns:xs="http://www.w3.org/2001/XMLSchema" xmlns:p="http://schemas.microsoft.com/office/2006/metadata/properties" xmlns:ns3="886d4d38-8e38-4612-b838-4a4a7f53a24c" xmlns:ns4="aaccab56-0341-49fa-8608-ca5ad54e6053" targetNamespace="http://schemas.microsoft.com/office/2006/metadata/properties" ma:root="true" ma:fieldsID="bd1043cefb30637d7fe2ba83e4d677cb" ns3:_="" ns4:_="">
    <xsd:import namespace="886d4d38-8e38-4612-b838-4a4a7f53a24c"/>
    <xsd:import namespace="aaccab56-0341-49fa-8608-ca5ad54e60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6d4d38-8e38-4612-b838-4a4a7f53a2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ccab56-0341-49fa-8608-ca5ad54e6053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86d4d38-8e38-4612-b838-4a4a7f53a24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AFCC36-90FC-4B60-BEDF-AD0452A61481}">
  <ds:schemaRefs>
    <ds:schemaRef ds:uri="886d4d38-8e38-4612-b838-4a4a7f53a24c"/>
    <ds:schemaRef ds:uri="aaccab56-0341-49fa-8608-ca5ad54e605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886d4d38-8e38-4612-b838-4a4a7f53a24c"/>
    <ds:schemaRef ds:uri="aaccab56-0341-49fa-8608-ca5ad54e605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{8C9D159E-D730-4118-B445-1DA83E1062F5}tf67328976_win32</Template>
  <TotalTime>0</TotalTime>
  <Words>1045</Words>
  <Application>Microsoft Office PowerPoint</Application>
  <PresentationFormat>Widescreen</PresentationFormat>
  <Paragraphs>193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Architecture design</vt:lpstr>
      <vt:lpstr>AGENDA</vt:lpstr>
      <vt:lpstr>INTRODUCTION</vt:lpstr>
      <vt:lpstr>Cloud Models</vt:lpstr>
      <vt:lpstr>Amazon LAMBDA + S3 + EFS</vt:lpstr>
      <vt:lpstr>Amazon LAMBDA + S3 + EFS</vt:lpstr>
      <vt:lpstr>Google Cloud function</vt:lpstr>
      <vt:lpstr>AMAZON Sagemaker</vt:lpstr>
      <vt:lpstr>AMAZON SAGEMAKER</vt:lpstr>
      <vt:lpstr>Amazon Sagemaker script mode</vt:lpstr>
      <vt:lpstr>AMAZON SAGEMAKER SCRIPT MODE </vt:lpstr>
      <vt:lpstr>Other alternatives</vt:lpstr>
      <vt:lpstr>Costing</vt:lpstr>
      <vt:lpstr>Sagemaker PRicing (notebook) </vt:lpstr>
      <vt:lpstr>Costing</vt:lpstr>
      <vt:lpstr>Costing</vt:lpstr>
      <vt:lpstr>Costing</vt:lpstr>
      <vt:lpstr>Lambda PRicing (Lambda function )</vt:lpstr>
      <vt:lpstr>Lambda PRicing (s3 storage) </vt:lpstr>
      <vt:lpstr>Lambda PRicing (s3 Data transfer) </vt:lpstr>
      <vt:lpstr>Lambda PRicing (ecr container) </vt:lpstr>
      <vt:lpstr>Lambda PRicing (EFS) </vt:lpstr>
      <vt:lpstr>Lambda PRicing (EFS ELASTIC THROUGHPUT) </vt:lpstr>
      <vt:lpstr>SUGGESTION: APP ENGINE</vt:lpstr>
      <vt:lpstr>TIMELINE</vt:lpstr>
      <vt:lpstr>Links to refer</vt:lpstr>
      <vt:lpstr>Links to Trustable references regarding architecture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Ukani Priet Vijaykumar</dc:creator>
  <cp:lastModifiedBy>Ukani Priet Vijaykumar</cp:lastModifiedBy>
  <cp:revision>106</cp:revision>
  <dcterms:created xsi:type="dcterms:W3CDTF">2024-02-02T07:31:17Z</dcterms:created>
  <dcterms:modified xsi:type="dcterms:W3CDTF">2024-02-12T05:49:23Z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0x01010086B67E5E76DFA047917598CC27552B8F</vt:lpwstr>
  </property>
  <property fmtid="{D5CDD505-2E9C-101B-9397-08002B2CF9AE}" pid="3" name="MediaServiceImageTags">
    <vt:lpwstr/>
  </property>
</Properties>
</file>