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  <p:embeddedFont>
      <p:font typeface="Helvetica Neue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701720-2D0A-482C-A305-7B8034554ECA}">
  <a:tblStyle styleId="{1E701720-2D0A-482C-A305-7B8034554E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regular.fntdata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5.xml"/><Relationship Id="rId33" Type="http://schemas.openxmlformats.org/officeDocument/2006/relationships/font" Target="fonts/HelveticaNeue-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HelveticaNeue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808e4b32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808e4b32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808e4b32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808e4b32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8436eba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8436eba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8436ebab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8436ebab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8436ebab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8436ebab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8436ebab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8436ebab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8436ebab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8436ebab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8436ebab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8436ebab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8436ebab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8436ebab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8436ebab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98436ebab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808e4b32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808e4b32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06507d2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06507d2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808e4b32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808e4b32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808e4b32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808e4b32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808e4b32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808e4b32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808e4b32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808e4b32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808e4b32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808e4b32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808e4b32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808e4b32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808e4b32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808e4b32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b="1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b="1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b="1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b="1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b="1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b="1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b="1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b="1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b="1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30.png"/><Relationship Id="rId7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8.png"/><Relationship Id="rId5" Type="http://schemas.openxmlformats.org/officeDocument/2006/relationships/image" Target="../media/image7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6162"/>
            <a:ext cx="7547924" cy="469732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631425" y="74375"/>
            <a:ext cx="5512500" cy="594900"/>
          </a:xfrm>
          <a:prstGeom prst="rect">
            <a:avLst/>
          </a:prstGeom>
          <a:solidFill>
            <a:srgbClr val="8991B7"/>
          </a:solidFill>
          <a:effectLst>
            <a:outerShdw blurRad="214313" rotWithShape="0" algn="bl" dir="5400000" dist="28575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Segmentación de Clientes</a:t>
            </a:r>
            <a:endParaRPr b="1" sz="3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2625900" y="458575"/>
            <a:ext cx="38922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Score médio: </a:t>
            </a:r>
            <a:r>
              <a:rPr b="1" lang="pt-BR" sz="180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4.09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900600"/>
            <a:ext cx="4071752" cy="42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8225" y="824400"/>
            <a:ext cx="4187684" cy="42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>
            <p:ph idx="4294967295" type="ctrTitle"/>
          </p:nvPr>
        </p:nvSpPr>
        <p:spPr>
          <a:xfrm>
            <a:off x="813875" y="-1825"/>
            <a:ext cx="7644300" cy="545400"/>
          </a:xfrm>
          <a:prstGeom prst="rect">
            <a:avLst/>
          </a:prstGeom>
          <a:solidFill>
            <a:srgbClr val="8991B7"/>
          </a:solidFill>
          <a:effectLst>
            <a:outerShdw blurRad="214313" rotWithShape="0" algn="bl" dir="5400000" dist="2857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¿</a:t>
            </a:r>
            <a:r>
              <a:rPr b="1" lang="pt-BR" sz="23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Cómo evalúan los clientes?</a:t>
            </a:r>
            <a:endParaRPr b="1" sz="2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96211">
            <a:off x="-494037" y="3201937"/>
            <a:ext cx="5717475" cy="319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4763763" y="992137"/>
            <a:ext cx="5717475" cy="319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Proxima Nova"/>
                <a:ea typeface="Proxima Nova"/>
                <a:cs typeface="Proxima Nova"/>
                <a:sym typeface="Proxima Nova"/>
              </a:rPr>
              <a:t>Vamos a la clusterización!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261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Proxima Nova"/>
                <a:ea typeface="Proxima Nova"/>
                <a:cs typeface="Proxima Nova"/>
                <a:sym typeface="Proxima Nova"/>
              </a:rPr>
              <a:t>RECENCY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latin typeface="Proxima Nova"/>
                <a:ea typeface="Proxima Nova"/>
                <a:cs typeface="Proxima Nova"/>
                <a:sym typeface="Proxima Nova"/>
              </a:rPr>
              <a:t>Última fecha de compra 29-08-2018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700">
                <a:latin typeface="Proxima Nova"/>
                <a:ea typeface="Proxima Nova"/>
                <a:cs typeface="Proxima Nova"/>
                <a:sym typeface="Proxima Nova"/>
              </a:rPr>
              <a:t>Média 238 dias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700">
                <a:latin typeface="Proxima Nova"/>
                <a:ea typeface="Proxima Nova"/>
                <a:cs typeface="Proxima Nova"/>
                <a:sym typeface="Proxima Nova"/>
              </a:rPr>
              <a:t>Min 0 dias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700">
                <a:latin typeface="Proxima Nova"/>
                <a:ea typeface="Proxima Nova"/>
                <a:cs typeface="Proxima Nova"/>
                <a:sym typeface="Proxima Nova"/>
              </a:rPr>
              <a:t>Max 601 dias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302325" y="1152475"/>
            <a:ext cx="2613300" cy="3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Proxima Nova"/>
                <a:ea typeface="Proxima Nova"/>
                <a:cs typeface="Proxima Nova"/>
                <a:sym typeface="Proxima Nova"/>
              </a:rPr>
              <a:t>FREQUENCY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latin typeface="Proxima Nova"/>
                <a:ea typeface="Proxima Nova"/>
                <a:cs typeface="Proxima Nova"/>
                <a:sym typeface="Proxima Nova"/>
              </a:rPr>
              <a:t>Número de pedidos por cliente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700">
                <a:latin typeface="Proxima Nova"/>
                <a:ea typeface="Proxima Nova"/>
                <a:cs typeface="Proxima Nova"/>
                <a:sym typeface="Proxima Nova"/>
              </a:rPr>
              <a:t>87% 1 compra</a:t>
            </a:r>
            <a:endParaRPr b="1"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600">
                <a:latin typeface="Proxima Nova"/>
                <a:ea typeface="Proxima Nova"/>
                <a:cs typeface="Proxima Nova"/>
                <a:sym typeface="Proxima Nova"/>
              </a:rPr>
              <a:t>10% 2 compras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500">
                <a:latin typeface="Proxima Nova"/>
                <a:ea typeface="Proxima Nova"/>
                <a:cs typeface="Proxima Nova"/>
                <a:sym typeface="Proxima Nova"/>
              </a:rPr>
              <a:t>2% 3 compras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Proxima Nova"/>
                <a:ea typeface="Proxima Nova"/>
                <a:cs typeface="Proxima Nova"/>
                <a:sym typeface="Proxima Nova"/>
              </a:rPr>
              <a:t>1% 4 compras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1300">
                <a:latin typeface="Proxima Nova"/>
                <a:ea typeface="Proxima Nova"/>
                <a:cs typeface="Proxima Nova"/>
                <a:sym typeface="Proxima Nova"/>
              </a:rPr>
              <a:t>&lt;1% otros valores</a:t>
            </a:r>
            <a:endParaRPr b="1"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6292925" y="1152475"/>
            <a:ext cx="2613300" cy="3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Proxima Nova"/>
                <a:ea typeface="Proxima Nova"/>
                <a:cs typeface="Proxima Nova"/>
                <a:sym typeface="Proxima Nova"/>
              </a:rPr>
              <a:t>MONETARY VALUE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800">
                <a:latin typeface="Proxima Nova"/>
                <a:ea typeface="Proxima Nova"/>
                <a:cs typeface="Proxima Nova"/>
                <a:sym typeface="Proxima Nova"/>
              </a:rPr>
              <a:t>Suma de los valores de los pedidos de cada cliente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700">
                <a:latin typeface="Proxima Nova"/>
                <a:ea typeface="Proxima Nova"/>
                <a:cs typeface="Proxima Nova"/>
                <a:sym typeface="Proxima Nova"/>
              </a:rPr>
              <a:t>46% &lt;= R$ 100,00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700">
                <a:latin typeface="Proxima Nova"/>
                <a:ea typeface="Proxima Nova"/>
                <a:cs typeface="Proxima Nova"/>
                <a:sym typeface="Proxima Nova"/>
              </a:rPr>
              <a:t>47% &gt;100 e &lt;= 500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700">
                <a:latin typeface="Proxima Nova"/>
                <a:ea typeface="Proxima Nova"/>
                <a:cs typeface="Proxima Nova"/>
                <a:sym typeface="Proxima Nova"/>
              </a:rPr>
              <a:t>6% &gt;500 &lt;= 2000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700">
                <a:latin typeface="Proxima Nova"/>
                <a:ea typeface="Proxima Nova"/>
                <a:cs typeface="Proxima Nova"/>
                <a:sym typeface="Proxima Nova"/>
              </a:rPr>
              <a:t>1% &gt; 2000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700">
                <a:latin typeface="Proxima Nova"/>
                <a:ea typeface="Proxima Nova"/>
                <a:cs typeface="Proxima Nova"/>
                <a:sym typeface="Proxima Nova"/>
              </a:rPr>
              <a:t>Média: R$ 207,14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24"/>
          <p:cNvSpPr txBox="1"/>
          <p:nvPr>
            <p:ph idx="4294967295" type="ctrTitle"/>
          </p:nvPr>
        </p:nvSpPr>
        <p:spPr>
          <a:xfrm>
            <a:off x="813875" y="226775"/>
            <a:ext cx="7644300" cy="545400"/>
          </a:xfrm>
          <a:prstGeom prst="rect">
            <a:avLst/>
          </a:prstGeom>
          <a:solidFill>
            <a:srgbClr val="8991B7"/>
          </a:solidFill>
          <a:effectLst>
            <a:outerShdw blurRad="214313" rotWithShape="0" algn="bl" dir="5400000" dist="2857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Análisis RFM</a:t>
            </a:r>
            <a:endParaRPr b="1" sz="27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4260300" cy="11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pt-BR" sz="2200"/>
              <a:t>R+F+M Score </a:t>
            </a:r>
            <a:r>
              <a:rPr lang="pt-BR" sz="2200"/>
              <a:t>K-Means 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pt-BR" sz="2200"/>
              <a:t>RFM Clusters </a:t>
            </a:r>
            <a:r>
              <a:rPr lang="pt-BR" sz="2200"/>
              <a:t>K-Means</a:t>
            </a:r>
            <a:endParaRPr sz="2200"/>
          </a:p>
        </p:txBody>
      </p:sp>
      <p:sp>
        <p:nvSpPr>
          <p:cNvPr id="144" name="Google Shape;144;p25"/>
          <p:cNvSpPr/>
          <p:nvPr/>
        </p:nvSpPr>
        <p:spPr>
          <a:xfrm>
            <a:off x="3690199" y="1377100"/>
            <a:ext cx="166200" cy="632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3941300" y="1387650"/>
            <a:ext cx="47592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Monetary Value &lt; 2000 y Frequency &lt;=3</a:t>
            </a:r>
            <a:endParaRPr/>
          </a:p>
        </p:txBody>
      </p:sp>
      <p:sp>
        <p:nvSpPr>
          <p:cNvPr id="146" name="Google Shape;146;p25"/>
          <p:cNvSpPr/>
          <p:nvPr/>
        </p:nvSpPr>
        <p:spPr>
          <a:xfrm>
            <a:off x="3615814" y="2558575"/>
            <a:ext cx="166200" cy="305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 txBox="1"/>
          <p:nvPr/>
        </p:nvSpPr>
        <p:spPr>
          <a:xfrm>
            <a:off x="3941300" y="2464725"/>
            <a:ext cx="47592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Monetary Value &lt; 10000</a:t>
            </a:r>
            <a:endParaRPr/>
          </a:p>
        </p:txBody>
      </p:sp>
      <p:sp>
        <p:nvSpPr>
          <p:cNvPr id="148" name="Google Shape;148;p25"/>
          <p:cNvSpPr txBox="1"/>
          <p:nvPr/>
        </p:nvSpPr>
        <p:spPr>
          <a:xfrm>
            <a:off x="311700" y="2464725"/>
            <a:ext cx="32454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3. </a:t>
            </a:r>
            <a:r>
              <a:rPr lang="pt-BR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RM Clusters K-Means</a:t>
            </a:r>
            <a:endParaRPr/>
          </a:p>
        </p:txBody>
      </p:sp>
      <p:sp>
        <p:nvSpPr>
          <p:cNvPr id="149" name="Google Shape;149;p25"/>
          <p:cNvSpPr/>
          <p:nvPr/>
        </p:nvSpPr>
        <p:spPr>
          <a:xfrm>
            <a:off x="295625" y="2292975"/>
            <a:ext cx="8520600" cy="777000"/>
          </a:xfrm>
          <a:prstGeom prst="rect">
            <a:avLst/>
          </a:prstGeom>
          <a:noFill/>
          <a:ln cap="flat" cmpd="sng" w="38100">
            <a:solidFill>
              <a:srgbClr val="8FCA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5"/>
          <p:cNvSpPr txBox="1"/>
          <p:nvPr>
            <p:ph idx="4294967295" type="ctrTitle"/>
          </p:nvPr>
        </p:nvSpPr>
        <p:spPr>
          <a:xfrm>
            <a:off x="813875" y="226775"/>
            <a:ext cx="7644300" cy="545400"/>
          </a:xfrm>
          <a:prstGeom prst="rect">
            <a:avLst/>
          </a:prstGeom>
          <a:solidFill>
            <a:srgbClr val="8991B7"/>
          </a:solidFill>
          <a:effectLst>
            <a:outerShdw blurRad="214313" rotWithShape="0" algn="bl" dir="5400000" dist="2857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Clusterización 3 enfoques: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/>
        </p:nvSpPr>
        <p:spPr>
          <a:xfrm>
            <a:off x="987438" y="1074800"/>
            <a:ext cx="2325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50">
                <a:solidFill>
                  <a:schemeClr val="dk1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96912 clientes</a:t>
            </a:r>
            <a:endParaRPr b="1" sz="2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6" name="Google Shape;156;p26"/>
          <p:cNvSpPr txBox="1"/>
          <p:nvPr>
            <p:ph idx="4294967295" type="ctrTitle"/>
          </p:nvPr>
        </p:nvSpPr>
        <p:spPr>
          <a:xfrm>
            <a:off x="813875" y="226775"/>
            <a:ext cx="7644300" cy="545400"/>
          </a:xfrm>
          <a:prstGeom prst="rect">
            <a:avLst/>
          </a:prstGeom>
          <a:solidFill>
            <a:srgbClr val="8991B7"/>
          </a:solidFill>
          <a:effectLst>
            <a:outerShdw blurRad="214313" rotWithShape="0" algn="bl" dir="5400000" dist="2857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Clusterización Recency y Monetary Value</a:t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31000"/>
            <a:ext cx="4300775" cy="361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0775" y="2111000"/>
            <a:ext cx="4538426" cy="311513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>
            <p:ph idx="4294967295" type="body"/>
          </p:nvPr>
        </p:nvSpPr>
        <p:spPr>
          <a:xfrm>
            <a:off x="4045925" y="991575"/>
            <a:ext cx="2650500" cy="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0 </a:t>
            </a:r>
            <a:r>
              <a:rPr lang="pt-BR" sz="13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- Nuevos clientes 54,36%</a:t>
            </a:r>
            <a:endParaRPr sz="13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pt-BR" sz="13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-  Perdidos  17,20%</a:t>
            </a:r>
            <a:endParaRPr sz="13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pt-BR" sz="13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pt-BR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Potencial campeon </a:t>
            </a:r>
            <a:r>
              <a:rPr lang="pt-BR" sz="13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4,19%</a:t>
            </a:r>
            <a:endParaRPr sz="13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6465150" y="1074800"/>
            <a:ext cx="30000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pt-BR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- Campeones 0,34%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 </a:t>
            </a:r>
            <a:r>
              <a:rPr lang="pt-BR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 En riesgo 23,86%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idx="4294967295" type="ctrTitle"/>
          </p:nvPr>
        </p:nvSpPr>
        <p:spPr>
          <a:xfrm>
            <a:off x="3309200" y="350700"/>
            <a:ext cx="5834700" cy="545400"/>
          </a:xfrm>
          <a:prstGeom prst="rect">
            <a:avLst/>
          </a:prstGeom>
          <a:solidFill>
            <a:srgbClr val="8991B7"/>
          </a:solidFill>
          <a:effectLst>
            <a:outerShdw blurRad="214313" rotWithShape="0" algn="bl" dir="5400000" dist="2857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Clusterización Recency y Monetary Value</a:t>
            </a:r>
            <a:endParaRPr b="1" sz="2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771980" cy="4838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7" name="Google Shape;167;p27"/>
          <p:cNvGraphicFramePr/>
          <p:nvPr/>
        </p:nvGraphicFramePr>
        <p:xfrm>
          <a:off x="3054075" y="192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{1E701720-2D0A-482C-A305-7B8034554ECA}</a:tableStyleId>
              </a:tblPr>
              <a:tblGrid>
                <a:gridCol w="1107025"/>
                <a:gridCol w="1046775"/>
                <a:gridCol w="891125"/>
                <a:gridCol w="1015000"/>
                <a:gridCol w="1015000"/>
                <a:gridCol w="1015000"/>
              </a:tblGrid>
              <a:tr h="4208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Cluster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0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118A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1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8AC9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2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FF63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3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4</a:t>
                      </a:r>
                      <a:endParaRPr b="1" sz="1100"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</a:tr>
              <a:tr h="5983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Nuevos clientes</a:t>
                      </a:r>
                      <a:endParaRPr b="1"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solidFill>
                      <a:srgbClr val="118AB2">
                        <a:alpha val="192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Perdidos </a:t>
                      </a:r>
                      <a:endParaRPr b="1"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solidFill>
                      <a:srgbClr val="C3F377">
                        <a:alpha val="686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Potencial Campeones</a:t>
                      </a:r>
                      <a:endParaRPr b="1"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solidFill>
                      <a:srgbClr val="FF6392">
                        <a:alpha val="30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Campeones </a:t>
                      </a:r>
                      <a:endParaRPr b="1"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solidFill>
                      <a:srgbClr val="FF9900">
                        <a:alpha val="406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En Riesgo</a:t>
                      </a:r>
                      <a:endParaRPr b="1" sz="11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solidFill>
                      <a:srgbClr val="FFFF00">
                        <a:alpha val="40100"/>
                      </a:srgbClr>
                    </a:solidFill>
                  </a:tcPr>
                </a:tc>
              </a:tr>
              <a:tr h="42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Recency </a:t>
                      </a:r>
                      <a:r>
                        <a:rPr lang="pt-BR" sz="900"/>
                        <a:t>(média)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127 dias</a:t>
                      </a:r>
                      <a:endParaRPr sz="1100"/>
                    </a:p>
                  </a:txBody>
                  <a:tcPr marT="91425" marB="91425" marR="91425" marL="91425" anchor="ctr">
                    <a:solidFill>
                      <a:srgbClr val="118AB2">
                        <a:alpha val="192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480 dias</a:t>
                      </a:r>
                      <a:endParaRPr sz="1100"/>
                    </a:p>
                  </a:txBody>
                  <a:tcPr marT="91425" marB="91425" marR="91425" marL="91425" anchor="ctr">
                    <a:solidFill>
                      <a:srgbClr val="C3F377">
                        <a:alpha val="686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229 dias</a:t>
                      </a:r>
                      <a:endParaRPr sz="1100"/>
                    </a:p>
                  </a:txBody>
                  <a:tcPr marT="91425" marB="91425" marR="91425" marL="91425" anchor="ctr">
                    <a:solidFill>
                      <a:srgbClr val="FF6392">
                        <a:alpha val="30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237 dias</a:t>
                      </a:r>
                      <a:endParaRPr sz="1100"/>
                    </a:p>
                  </a:txBody>
                  <a:tcPr marT="91425" marB="91425" marR="91425" marL="91425" anchor="ctr">
                    <a:solidFill>
                      <a:srgbClr val="FF9900">
                        <a:alpha val="406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317 dias</a:t>
                      </a:r>
                      <a:endParaRPr sz="1100"/>
                    </a:p>
                  </a:txBody>
                  <a:tcPr marT="91425" marB="91425" marR="91425" marL="91425" anchor="ctr">
                    <a:solidFill>
                      <a:srgbClr val="FFFF00">
                        <a:alpha val="40100"/>
                      </a:srgbClr>
                    </a:solidFill>
                  </a:tcPr>
                </a:tc>
              </a:tr>
              <a:tr h="42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Frequency </a:t>
                      </a:r>
                      <a:r>
                        <a:rPr lang="pt-BR" sz="900">
                          <a:solidFill>
                            <a:schemeClr val="dk1"/>
                          </a:solidFill>
                        </a:rPr>
                        <a:t>(média)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1,13</a:t>
                      </a:r>
                      <a:endParaRPr sz="1100"/>
                    </a:p>
                  </a:txBody>
                  <a:tcPr marT="91425" marB="91425" marR="91425" marL="91425" anchor="ctr">
                    <a:solidFill>
                      <a:srgbClr val="118AB2">
                        <a:alpha val="192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1,17</a:t>
                      </a:r>
                      <a:endParaRPr sz="1100"/>
                    </a:p>
                  </a:txBody>
                  <a:tcPr marT="91425" marB="91425" marR="91425" marL="91425" anchor="ctr">
                    <a:solidFill>
                      <a:srgbClr val="C3F377">
                        <a:alpha val="686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2,12</a:t>
                      </a:r>
                      <a:endParaRPr sz="1100"/>
                    </a:p>
                  </a:txBody>
                  <a:tcPr marT="91425" marB="91425" marR="91425" marL="91425" anchor="ctr">
                    <a:solidFill>
                      <a:srgbClr val="FF6392">
                        <a:alpha val="30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4,40</a:t>
                      </a:r>
                      <a:endParaRPr sz="1100"/>
                    </a:p>
                  </a:txBody>
                  <a:tcPr marT="91425" marB="91425" marR="91425" marL="91425" anchor="ctr">
                    <a:solidFill>
                      <a:srgbClr val="FF9900">
                        <a:alpha val="406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1,15</a:t>
                      </a:r>
                      <a:endParaRPr sz="1100"/>
                    </a:p>
                  </a:txBody>
                  <a:tcPr marT="91425" marB="91425" marR="91425" marL="91425" anchor="ctr">
                    <a:solidFill>
                      <a:srgbClr val="FFFF00">
                        <a:alpha val="40100"/>
                      </a:srgbClr>
                    </a:solidFill>
                  </a:tcPr>
                </a:tc>
              </a:tr>
              <a:tr h="42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Monetary </a:t>
                      </a:r>
                      <a:r>
                        <a:rPr lang="pt-BR" sz="900">
                          <a:solidFill>
                            <a:schemeClr val="dk1"/>
                          </a:solidFill>
                        </a:rPr>
                        <a:t>(média)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R$ 142,57</a:t>
                      </a:r>
                      <a:endParaRPr sz="1100"/>
                    </a:p>
                  </a:txBody>
                  <a:tcPr marT="91425" marB="91425" marR="91425" marL="91425" anchor="ctr">
                    <a:solidFill>
                      <a:srgbClr val="118AB2">
                        <a:alpha val="192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R$ 148,80</a:t>
                      </a:r>
                      <a:endParaRPr sz="1100"/>
                    </a:p>
                  </a:txBody>
                  <a:tcPr marT="91425" marB="91425" marR="91425" marL="91425" anchor="ctr">
                    <a:solidFill>
                      <a:srgbClr val="C3F377">
                        <a:alpha val="686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R$ 1141,20</a:t>
                      </a:r>
                      <a:endParaRPr sz="1100"/>
                    </a:p>
                  </a:txBody>
                  <a:tcPr marT="91425" marB="91425" marR="91425" marL="91425" anchor="ctr">
                    <a:solidFill>
                      <a:srgbClr val="FF6392">
                        <a:alpha val="30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R$ 4477,53</a:t>
                      </a:r>
                      <a:endParaRPr sz="1100"/>
                    </a:p>
                  </a:txBody>
                  <a:tcPr marT="91425" marB="91425" marR="91425" marL="91425" anchor="ctr">
                    <a:solidFill>
                      <a:srgbClr val="FF9900">
                        <a:alpha val="406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R$ 141,47</a:t>
                      </a:r>
                      <a:endParaRPr sz="1100"/>
                    </a:p>
                  </a:txBody>
                  <a:tcPr marT="91425" marB="91425" marR="91425" marL="91425" anchor="ctr">
                    <a:solidFill>
                      <a:srgbClr val="FFFF00">
                        <a:alpha val="401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idx="4294967295" type="ctrTitle"/>
          </p:nvPr>
        </p:nvSpPr>
        <p:spPr>
          <a:xfrm>
            <a:off x="813875" y="226775"/>
            <a:ext cx="7644300" cy="545400"/>
          </a:xfrm>
          <a:prstGeom prst="rect">
            <a:avLst/>
          </a:prstGeom>
          <a:solidFill>
            <a:srgbClr val="8991B7"/>
          </a:solidFill>
          <a:effectLst>
            <a:outerShdw blurRad="214313" rotWithShape="0" algn="bl" dir="5400000" dist="2857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Categorías de productos</a:t>
            </a:r>
            <a:endParaRPr b="1" sz="2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50" y="1915050"/>
            <a:ext cx="1538225" cy="2294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8575" y="1850575"/>
            <a:ext cx="1858559" cy="248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8259" y="1897200"/>
            <a:ext cx="1551216" cy="239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1875" y="1838850"/>
            <a:ext cx="1884750" cy="2546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62825" y="1762775"/>
            <a:ext cx="1609725" cy="2647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8" name="Google Shape;178;p28"/>
          <p:cNvGraphicFramePr/>
          <p:nvPr/>
        </p:nvGraphicFramePr>
        <p:xfrm>
          <a:off x="103500" y="120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{1E701720-2D0A-482C-A305-7B8034554ECA}</a:tableStyleId>
              </a:tblPr>
              <a:tblGrid>
                <a:gridCol w="1842175"/>
                <a:gridCol w="1568225"/>
                <a:gridCol w="1786200"/>
                <a:gridCol w="1786200"/>
                <a:gridCol w="1786200"/>
              </a:tblGrid>
              <a:tr h="478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Nuevos clientes</a:t>
                      </a:r>
                      <a:endParaRPr b="1"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solidFill>
                      <a:srgbClr val="118AB2">
                        <a:alpha val="192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Perdidos </a:t>
                      </a:r>
                      <a:endParaRPr b="1"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solidFill>
                      <a:srgbClr val="C3F377">
                        <a:alpha val="686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Potencial Campeones</a:t>
                      </a:r>
                      <a:endParaRPr b="1"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solidFill>
                      <a:srgbClr val="FF6392">
                        <a:alpha val="30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Campeones </a:t>
                      </a:r>
                      <a:endParaRPr b="1"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solidFill>
                      <a:srgbClr val="FF9900">
                        <a:alpha val="406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En Riesgo</a:t>
                      </a:r>
                      <a:endParaRPr b="1"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solidFill>
                      <a:srgbClr val="FFFF00">
                        <a:alpha val="401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idx="4294967295" type="body"/>
          </p:nvPr>
        </p:nvSpPr>
        <p:spPr>
          <a:xfrm>
            <a:off x="311700" y="892025"/>
            <a:ext cx="4260300" cy="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Proxima Nova"/>
                <a:ea typeface="Proxima Nova"/>
                <a:cs typeface="Proxima Nova"/>
                <a:sym typeface="Proxima Nova"/>
              </a:rPr>
              <a:t>Principales medios de pago: 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 sz="1500">
                <a:latin typeface="Proxima Nova"/>
                <a:ea typeface="Proxima Nova"/>
                <a:cs typeface="Proxima Nova"/>
                <a:sym typeface="Proxima Nova"/>
              </a:rPr>
              <a:t>Tarjeta de crédito</a:t>
            </a:r>
            <a:r>
              <a:rPr lang="pt-BR" sz="1500">
                <a:latin typeface="Proxima Nova"/>
                <a:ea typeface="Proxima Nova"/>
                <a:cs typeface="Proxima Nova"/>
                <a:sym typeface="Proxima Nova"/>
              </a:rPr>
              <a:t> y </a:t>
            </a:r>
            <a:r>
              <a:rPr b="1" lang="pt-BR" sz="1500">
                <a:latin typeface="Proxima Nova"/>
                <a:ea typeface="Proxima Nova"/>
                <a:cs typeface="Proxima Nova"/>
                <a:sym typeface="Proxima Nova"/>
              </a:rPr>
              <a:t>boleto</a:t>
            </a:r>
            <a:endParaRPr b="1"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4" name="Google Shape;184;p29"/>
          <p:cNvSpPr txBox="1"/>
          <p:nvPr>
            <p:ph idx="4294967295" type="ctrTitle"/>
          </p:nvPr>
        </p:nvSpPr>
        <p:spPr>
          <a:xfrm>
            <a:off x="813875" y="226775"/>
            <a:ext cx="7644300" cy="545400"/>
          </a:xfrm>
          <a:prstGeom prst="rect">
            <a:avLst/>
          </a:prstGeom>
          <a:solidFill>
            <a:srgbClr val="8991B7"/>
          </a:solidFill>
          <a:effectLst>
            <a:outerShdw blurRad="214313" rotWithShape="0" algn="bl" dir="5400000" dist="2857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Medios de Pago y Gasto Médio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50" y="1708375"/>
            <a:ext cx="4511876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165576"/>
            <a:ext cx="4336500" cy="2947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7" name="Google Shape;187;p29"/>
          <p:cNvGraphicFramePr/>
          <p:nvPr/>
        </p:nvGraphicFramePr>
        <p:xfrm>
          <a:off x="4830813" y="89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{1E701720-2D0A-482C-A305-7B8034554ECA}</a:tableStyleId>
              </a:tblPr>
              <a:tblGrid>
                <a:gridCol w="836950"/>
                <a:gridCol w="712525"/>
                <a:gridCol w="811525"/>
                <a:gridCol w="811525"/>
                <a:gridCol w="811525"/>
              </a:tblGrid>
              <a:tr h="260450"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Gasto médio por compra</a:t>
                      </a:r>
                      <a:endParaRPr b="1" sz="9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hMerge="1"/>
                <a:tc hMerge="1"/>
              </a:tr>
              <a:tr h="464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Nuevos clientes</a:t>
                      </a:r>
                      <a:endParaRPr b="1"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8AB2">
                        <a:alpha val="192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Perdidos </a:t>
                      </a:r>
                      <a:endParaRPr b="1"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F377">
                        <a:alpha val="686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Potencial Campeones</a:t>
                      </a:r>
                      <a:endParaRPr b="1"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392">
                        <a:alpha val="30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Campeones </a:t>
                      </a:r>
                      <a:endParaRPr b="1"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>
                        <a:alpha val="406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En Riesgo</a:t>
                      </a:r>
                      <a:endParaRPr b="1"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0100"/>
                      </a:srgbClr>
                    </a:solidFill>
                  </a:tcPr>
                </a:tc>
              </a:tr>
              <a:tr h="289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R$ 127,34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118AB2">
                        <a:alpha val="192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R$ 130,48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3F377">
                        <a:alpha val="686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R$ 730, 61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6392">
                        <a:alpha val="30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R$ 1438,89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9900">
                        <a:alpha val="406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/>
                        <a:t>R$ 125,43</a:t>
                      </a:r>
                      <a:endParaRPr sz="9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00">
                        <a:alpha val="401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idx="4294967295" type="ctrTitle"/>
          </p:nvPr>
        </p:nvSpPr>
        <p:spPr>
          <a:xfrm>
            <a:off x="4382375" y="169675"/>
            <a:ext cx="4761900" cy="545400"/>
          </a:xfrm>
          <a:prstGeom prst="rect">
            <a:avLst/>
          </a:prstGeom>
          <a:solidFill>
            <a:srgbClr val="8991B7"/>
          </a:solidFill>
          <a:effectLst>
            <a:outerShdw blurRad="214313" rotWithShape="0" algn="bl" dir="5400000" dist="2857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Ubicación y Costo de </a:t>
            </a:r>
            <a:r>
              <a:rPr b="1" lang="pt-BR" sz="2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Envío</a:t>
            </a:r>
            <a:endParaRPr b="1" sz="29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3" name="Google Shape;193;p30"/>
          <p:cNvPicPr preferRelativeResize="0"/>
          <p:nvPr/>
        </p:nvPicPr>
        <p:blipFill rotWithShape="1">
          <a:blip r:embed="rId3">
            <a:alphaModFix/>
          </a:blip>
          <a:srcRect b="0" l="3404" r="5321" t="0"/>
          <a:stretch/>
        </p:blipFill>
        <p:spPr>
          <a:xfrm>
            <a:off x="152400" y="0"/>
            <a:ext cx="35365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12900"/>
            <a:ext cx="3614350" cy="2654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p30"/>
          <p:cNvGraphicFramePr/>
          <p:nvPr/>
        </p:nvGraphicFramePr>
        <p:xfrm>
          <a:off x="4382375" y="93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{1E701720-2D0A-482C-A305-7B8034554ECA}</a:tableStyleId>
              </a:tblPr>
              <a:tblGrid>
                <a:gridCol w="887200"/>
                <a:gridCol w="755250"/>
                <a:gridCol w="860225"/>
                <a:gridCol w="860225"/>
                <a:gridCol w="860225"/>
              </a:tblGrid>
              <a:tr h="390750"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Custo médio de envio</a:t>
                      </a:r>
                      <a:endParaRPr b="1" sz="10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  <a:tc hMerge="1"/>
                <a:tc hMerge="1"/>
                <a:tc hMerge="1"/>
              </a:tr>
              <a:tr h="390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Nuevos clientes</a:t>
                      </a:r>
                      <a:endParaRPr b="1"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8AB2">
                        <a:alpha val="192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Perdidos </a:t>
                      </a:r>
                      <a:endParaRPr b="1"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F377">
                        <a:alpha val="686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Potencial Campeones</a:t>
                      </a:r>
                      <a:endParaRPr b="1"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392">
                        <a:alpha val="30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Campeones </a:t>
                      </a:r>
                      <a:endParaRPr b="1"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>
                        <a:alpha val="406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En Riesgo</a:t>
                      </a:r>
                      <a:endParaRPr b="1" sz="9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0100"/>
                      </a:srgbClr>
                    </a:solidFill>
                  </a:tcPr>
                </a:tc>
              </a:tr>
              <a:tr h="313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R$ 19,72</a:t>
                      </a:r>
                      <a:endParaRPr b="1" sz="10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118AB2">
                        <a:alpha val="192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R$ 18,78</a:t>
                      </a:r>
                      <a:endParaRPr b="1" sz="10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3F377">
                        <a:alpha val="686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R$ 38,90</a:t>
                      </a:r>
                      <a:endParaRPr b="1" sz="10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6392">
                        <a:alpha val="30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R$ 44,15</a:t>
                      </a:r>
                      <a:endParaRPr b="1" sz="10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9900">
                        <a:alpha val="406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R$ 18,77</a:t>
                      </a:r>
                      <a:endParaRPr b="1" sz="10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00">
                        <a:alpha val="401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96" name="Google Shape;196;p30"/>
          <p:cNvSpPr txBox="1"/>
          <p:nvPr/>
        </p:nvSpPr>
        <p:spPr>
          <a:xfrm>
            <a:off x="4208913" y="2704800"/>
            <a:ext cx="4647900" cy="20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latin typeface="Proxima Nova"/>
                <a:ea typeface="Proxima Nova"/>
                <a:cs typeface="Proxima Nova"/>
                <a:sym typeface="Proxima Nova"/>
              </a:rPr>
              <a:t>Principales Estados:</a:t>
            </a:r>
            <a:r>
              <a:rPr lang="pt-BR" sz="1700">
                <a:latin typeface="Proxima Nova"/>
                <a:ea typeface="Proxima Nova"/>
                <a:cs typeface="Proxima Nova"/>
                <a:sym typeface="Proxima Nova"/>
              </a:rPr>
              <a:t> SP, RJ, MG, PR, RS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Proxima Nova"/>
                <a:ea typeface="Proxima Nova"/>
                <a:cs typeface="Proxima Nova"/>
                <a:sym typeface="Proxima Nova"/>
              </a:rPr>
              <a:t>Cluster 3: 6,9% BA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latin typeface="Proxima Nova"/>
                <a:ea typeface="Proxima Nova"/>
                <a:cs typeface="Proxima Nova"/>
                <a:sym typeface="Proxima Nova"/>
              </a:rPr>
              <a:t>Principales ciudades:</a:t>
            </a:r>
            <a:r>
              <a:rPr lang="pt-BR" sz="1700">
                <a:latin typeface="Proxima Nova"/>
                <a:ea typeface="Proxima Nova"/>
                <a:cs typeface="Proxima Nova"/>
                <a:sym typeface="Proxima Nova"/>
              </a:rPr>
              <a:t> São Paulo, Rio de Janeiro, Belo Horizonte, Brasília, Curitiba, Porto Alegre e Salvador.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idx="4294967295" type="ctrTitle"/>
          </p:nvPr>
        </p:nvSpPr>
        <p:spPr>
          <a:xfrm>
            <a:off x="3631425" y="74375"/>
            <a:ext cx="5512500" cy="498300"/>
          </a:xfrm>
          <a:prstGeom prst="rect">
            <a:avLst/>
          </a:prstGeom>
          <a:solidFill>
            <a:srgbClr val="8991B7"/>
          </a:solidFill>
          <a:effectLst>
            <a:outerShdw blurRad="214313" rotWithShape="0" algn="bl" dir="5400000" dist="2857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Tabla de comparación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02" name="Google Shape;202;p31"/>
          <p:cNvGraphicFramePr/>
          <p:nvPr/>
        </p:nvGraphicFramePr>
        <p:xfrm>
          <a:off x="103500" y="66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{1E701720-2D0A-482C-A305-7B8034554ECA}</a:tableStyleId>
              </a:tblPr>
              <a:tblGrid>
                <a:gridCol w="1624600"/>
                <a:gridCol w="1536175"/>
                <a:gridCol w="1307725"/>
                <a:gridCol w="1489500"/>
                <a:gridCol w="1489500"/>
                <a:gridCol w="1489500"/>
              </a:tblGrid>
              <a:tr h="4038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Cluster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0</a:t>
                      </a:r>
                      <a:endParaRPr b="1" sz="1200"/>
                    </a:p>
                  </a:txBody>
                  <a:tcPr marT="91425" marB="91425" marR="91425" marL="91425" anchor="ctr">
                    <a:solidFill>
                      <a:srgbClr val="118A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1</a:t>
                      </a:r>
                      <a:endParaRPr b="1" sz="1200"/>
                    </a:p>
                  </a:txBody>
                  <a:tcPr marT="91425" marB="91425" marR="91425" marL="91425" anchor="ctr">
                    <a:solidFill>
                      <a:srgbClr val="8AC9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2</a:t>
                      </a:r>
                      <a:endParaRPr b="1" sz="1200"/>
                    </a:p>
                  </a:txBody>
                  <a:tcPr marT="91425" marB="91425" marR="91425" marL="91425" anchor="ctr">
                    <a:solidFill>
                      <a:srgbClr val="FF63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3</a:t>
                      </a:r>
                      <a:endParaRPr b="1" sz="1200"/>
                    </a:p>
                  </a:txBody>
                  <a:tcPr marT="91425" marB="91425" marR="91425" marL="91425"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4</a:t>
                      </a:r>
                      <a:endParaRPr b="1" sz="1200"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</a:tr>
              <a:tr h="4787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Nuevos clientes</a:t>
                      </a:r>
                      <a:endParaRPr b="1"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solidFill>
                      <a:srgbClr val="118AB2">
                        <a:alpha val="192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Perdidos </a:t>
                      </a:r>
                      <a:endParaRPr b="1"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solidFill>
                      <a:srgbClr val="C3F377">
                        <a:alpha val="686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Potencial Campeones</a:t>
                      </a:r>
                      <a:endParaRPr b="1"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solidFill>
                      <a:srgbClr val="FF6392">
                        <a:alpha val="30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Campeones </a:t>
                      </a:r>
                      <a:endParaRPr b="1"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solidFill>
                      <a:srgbClr val="FF9900">
                        <a:alpha val="406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En Riesgo</a:t>
                      </a:r>
                      <a:endParaRPr b="1"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solidFill>
                      <a:srgbClr val="FFFF00">
                        <a:alpha val="40100"/>
                      </a:srgbClr>
                    </a:solidFill>
                  </a:tcPr>
                </a:tc>
              </a:tr>
              <a:tr h="43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Recency </a:t>
                      </a:r>
                      <a:r>
                        <a:rPr lang="pt-BR" sz="1000"/>
                        <a:t>(média)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127 dias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118AB2">
                        <a:alpha val="192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480 dias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3F377">
                        <a:alpha val="686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229 dias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6392">
                        <a:alpha val="30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237 dias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9900">
                        <a:alpha val="406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317 dias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00">
                        <a:alpha val="40100"/>
                      </a:srgbClr>
                    </a:solidFill>
                  </a:tcPr>
                </a:tc>
              </a:tr>
              <a:tr h="39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Frequency </a:t>
                      </a: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(média)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1,13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118AB2">
                        <a:alpha val="192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1,17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3F377">
                        <a:alpha val="686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2,12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6392">
                        <a:alpha val="30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4,40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9900">
                        <a:alpha val="406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1,15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00">
                        <a:alpha val="40100"/>
                      </a:srgbClr>
                    </a:solidFill>
                  </a:tcPr>
                </a:tc>
              </a:tr>
              <a:tr h="39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Monetary </a:t>
                      </a: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(média)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R$ 142,57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118AB2">
                        <a:alpha val="192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R$ 148,80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3F377">
                        <a:alpha val="686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R$ 1141,20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6392">
                        <a:alpha val="30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R$ 4477,53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9900">
                        <a:alpha val="406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R$ 141,47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00">
                        <a:alpha val="40100"/>
                      </a:srgbClr>
                    </a:solidFill>
                  </a:tcPr>
                </a:tc>
              </a:tr>
              <a:tr h="39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Gasto médio</a:t>
                      </a:r>
                      <a:r>
                        <a:rPr lang="pt-BR" sz="1000"/>
                        <a:t> (compra)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R$ 127,34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118AB2">
                        <a:alpha val="192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R$ 130,48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3F377">
                        <a:alpha val="686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R$ 730, 61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6392">
                        <a:alpha val="30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R$ 1438,89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9900">
                        <a:alpha val="406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R$ 125,43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00">
                        <a:alpha val="40100"/>
                      </a:srgbClr>
                    </a:solidFill>
                  </a:tcPr>
                </a:tc>
              </a:tr>
              <a:tr h="39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Envio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R$ 19,72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118AB2">
                        <a:alpha val="192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R$ 18,78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C3F377">
                        <a:alpha val="686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R$ 38,90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6392">
                        <a:alpha val="30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R$ 44,15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9900">
                        <a:alpha val="406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R$ 18,77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00">
                        <a:alpha val="40100"/>
                      </a:srgbClr>
                    </a:solidFill>
                  </a:tcPr>
                </a:tc>
              </a:tr>
              <a:tr h="1183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Principales categorias de compras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1. </a:t>
                      </a:r>
                      <a:r>
                        <a:rPr lang="pt-BR" sz="1000"/>
                        <a:t>Beleza, Saúde e Perfumaria;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2. Informática,</a:t>
                      </a:r>
                      <a:r>
                        <a:rPr lang="pt-BR" sz="1000"/>
                        <a:t> </a:t>
                      </a:r>
                      <a:r>
                        <a:rPr lang="pt-BR" sz="1000"/>
                        <a:t>Eletrônicos &amp; Games;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3. </a:t>
                      </a:r>
                      <a:r>
                        <a:rPr lang="pt-BR" sz="1000"/>
                        <a:t>Cama, Mesa e Banho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4. Presentes &amp; Cool Stuff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118AB2">
                        <a:alpha val="192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1. Móveis e Decoração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2. Cama, Mesa e Banho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3. Beleza, Saúde e Perfumaria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4. </a:t>
                      </a: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Informática, Eletrônicos &amp; Games;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C3F377">
                        <a:alpha val="686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1. Móveis e Decoração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2. Informática, Eletrônicos &amp; Games;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3. Cama, Mesa e Banho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4. Casa, Construção e Jardim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6392">
                        <a:alpha val="307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1. Móveis e Decoração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2. Informática, Eletrônicos &amp; Games;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3. Eletrodomésticos e Utilidades domésticas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4. Casa, Construção e Jardim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rgbClr val="FF9900">
                        <a:alpha val="406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1. Cama, Mesa e Banho;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2. Beleza, Saúde e Perfumaria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3. Móveis e Decoração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4. Presentes e Cool Stuff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FFFF00">
                        <a:alpha val="401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11164" l="14304" r="15332" t="8280"/>
          <a:stretch/>
        </p:blipFill>
        <p:spPr>
          <a:xfrm>
            <a:off x="5365642" y="1017725"/>
            <a:ext cx="3582834" cy="32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961700" cy="3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Datos de más de </a:t>
            </a:r>
            <a:r>
              <a:rPr b="1" lang="pt-BR" sz="1900"/>
              <a:t>100K</a:t>
            </a:r>
            <a:r>
              <a:rPr lang="pt-BR" sz="1900"/>
              <a:t> de pedidos hechos entre </a:t>
            </a:r>
            <a:r>
              <a:rPr b="1" lang="pt-BR" sz="1900"/>
              <a:t>2016 </a:t>
            </a:r>
            <a:r>
              <a:rPr lang="pt-BR" sz="1900"/>
              <a:t>y </a:t>
            </a:r>
            <a:r>
              <a:rPr b="1" lang="pt-BR" sz="1900"/>
              <a:t>2018 </a:t>
            </a:r>
            <a:r>
              <a:rPr lang="pt-BR" sz="1900"/>
              <a:t>en diferentes marketplaces de Brasil </a:t>
            </a:r>
            <a:r>
              <a:rPr lang="pt-BR" sz="1900"/>
              <a:t>a través</a:t>
            </a:r>
            <a:r>
              <a:rPr lang="pt-BR" sz="1900"/>
              <a:t> de la plataforma </a:t>
            </a:r>
            <a:r>
              <a:rPr b="1" lang="pt-BR" sz="1900"/>
              <a:t>Olist.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Datos:</a:t>
            </a:r>
            <a:endParaRPr sz="19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Status de los pedidos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Precio y medio de pago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Costo</a:t>
            </a:r>
            <a:r>
              <a:rPr lang="pt-BR" sz="1700"/>
              <a:t> de </a:t>
            </a:r>
            <a:r>
              <a:rPr lang="pt-BR" sz="1700"/>
              <a:t>envío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Categoría</a:t>
            </a:r>
            <a:r>
              <a:rPr lang="pt-BR" sz="1700"/>
              <a:t> de los productos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Reviews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Información geográfica de los clientes y vendedores.</a:t>
            </a:r>
            <a:endParaRPr sz="1700"/>
          </a:p>
        </p:txBody>
      </p:sp>
      <p:sp>
        <p:nvSpPr>
          <p:cNvPr id="62" name="Google Shape;62;p14"/>
          <p:cNvSpPr txBox="1"/>
          <p:nvPr>
            <p:ph idx="4294967295" type="ctrTitle"/>
          </p:nvPr>
        </p:nvSpPr>
        <p:spPr>
          <a:xfrm>
            <a:off x="3631425" y="226775"/>
            <a:ext cx="5512500" cy="594900"/>
          </a:xfrm>
          <a:prstGeom prst="rect">
            <a:avLst/>
          </a:prstGeom>
          <a:solidFill>
            <a:srgbClr val="8991B7"/>
          </a:solidFill>
          <a:effectLst>
            <a:outerShdw blurRad="214313" rotWithShape="0" algn="bl" dir="5400000" dist="2857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Datos</a:t>
            </a:r>
            <a:endParaRPr b="1" sz="3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2"/>
          <p:cNvSpPr txBox="1"/>
          <p:nvPr>
            <p:ph idx="4294967295" type="ctrTitle"/>
          </p:nvPr>
        </p:nvSpPr>
        <p:spPr>
          <a:xfrm>
            <a:off x="4382375" y="169675"/>
            <a:ext cx="4761900" cy="545400"/>
          </a:xfrm>
          <a:prstGeom prst="rect">
            <a:avLst/>
          </a:prstGeom>
          <a:solidFill>
            <a:srgbClr val="8991B7"/>
          </a:solidFill>
          <a:effectLst>
            <a:outerShdw blurRad="214313" rotWithShape="0" algn="bl" dir="5400000" dist="2857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Ubicación y Costo de Envío</a:t>
            </a:r>
            <a:endParaRPr b="1" sz="29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Preprocesamiento de los datos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Ingeniería de variables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EDA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Creación de un nuevo dataset con datos agrupados de los clientes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Prueba con 3 diferentes enfoques de clusterización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Definición y descripción de los clusters</a:t>
            </a:r>
            <a:endParaRPr sz="1900"/>
          </a:p>
        </p:txBody>
      </p:sp>
      <p:sp>
        <p:nvSpPr>
          <p:cNvPr id="68" name="Google Shape;68;p15"/>
          <p:cNvSpPr txBox="1"/>
          <p:nvPr>
            <p:ph idx="4294967295" type="ctrTitle"/>
          </p:nvPr>
        </p:nvSpPr>
        <p:spPr>
          <a:xfrm>
            <a:off x="3631425" y="74375"/>
            <a:ext cx="5512500" cy="594900"/>
          </a:xfrm>
          <a:prstGeom prst="rect">
            <a:avLst/>
          </a:prstGeom>
          <a:solidFill>
            <a:srgbClr val="8991B7"/>
          </a:solidFill>
          <a:effectLst>
            <a:outerShdw blurRad="214313" rotWithShape="0" algn="bl" dir="5400000" dist="2857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Flujo de Trabajo</a:t>
            </a:r>
            <a:endParaRPr b="1" sz="3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0" l="3144" r="5430" t="3910"/>
          <a:stretch/>
        </p:blipFill>
        <p:spPr>
          <a:xfrm>
            <a:off x="4800600" y="704900"/>
            <a:ext cx="4315625" cy="44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>
            <p:ph idx="4294967295" type="ctrTitle"/>
          </p:nvPr>
        </p:nvSpPr>
        <p:spPr>
          <a:xfrm>
            <a:off x="4603225" y="74375"/>
            <a:ext cx="4540800" cy="531300"/>
          </a:xfrm>
          <a:prstGeom prst="rect">
            <a:avLst/>
          </a:prstGeom>
          <a:solidFill>
            <a:srgbClr val="8991B7"/>
          </a:solidFill>
          <a:effectLst>
            <a:outerShdw blurRad="214313" rotWithShape="0" algn="bl" dir="5400000" dist="2857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¿</a:t>
            </a:r>
            <a:r>
              <a:rPr b="1" lang="pt-BR" sz="25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Dónde están los clientes?</a:t>
            </a:r>
            <a:endParaRPr b="1" sz="25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50" y="2108857"/>
            <a:ext cx="4540800" cy="3076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970330" cy="1804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75125" y="403713"/>
            <a:ext cx="1745425" cy="130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4278" t="0"/>
          <a:stretch/>
        </p:blipFill>
        <p:spPr>
          <a:xfrm>
            <a:off x="150" y="516825"/>
            <a:ext cx="4396800" cy="447422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idx="4294967295" type="ctrTitle"/>
          </p:nvPr>
        </p:nvSpPr>
        <p:spPr>
          <a:xfrm>
            <a:off x="4449425" y="74375"/>
            <a:ext cx="4694700" cy="594900"/>
          </a:xfrm>
          <a:prstGeom prst="rect">
            <a:avLst/>
          </a:prstGeom>
          <a:solidFill>
            <a:srgbClr val="8991B7"/>
          </a:solidFill>
          <a:effectLst>
            <a:outerShdw blurRad="214313" rotWithShape="0" algn="bl" dir="5400000" dist="2857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¿</a:t>
            </a:r>
            <a:r>
              <a:rPr b="1" lang="pt-BR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Dónde están los vendedores?</a:t>
            </a:r>
            <a:endParaRPr b="1"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2136" y="838075"/>
            <a:ext cx="4694701" cy="315636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4523800" y="4337900"/>
            <a:ext cx="44991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2º lugar: </a:t>
            </a:r>
            <a:r>
              <a:rPr b="1" lang="pt-BR">
                <a:latin typeface="Proxima Nova"/>
                <a:ea typeface="Proxima Nova"/>
                <a:cs typeface="Proxima Nova"/>
                <a:sym typeface="Proxima Nova"/>
              </a:rPr>
              <a:t>Ibitinga-SP </a:t>
            </a: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“Capital Nacional del Bordado”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650" y="2207575"/>
            <a:ext cx="2790625" cy="27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653850" y="1262263"/>
            <a:ext cx="26982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>
                <a:latin typeface="Proxima Nova"/>
                <a:ea typeface="Proxima Nova"/>
                <a:cs typeface="Proxima Nova"/>
                <a:sym typeface="Proxima Nova"/>
              </a:rPr>
              <a:t>R$ 20,06</a:t>
            </a:r>
            <a:endParaRPr b="1" sz="3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2200" y="917082"/>
            <a:ext cx="5331800" cy="415834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406650" y="956050"/>
            <a:ext cx="319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latin typeface="Proxima Nova"/>
                <a:ea typeface="Proxima Nova"/>
                <a:cs typeface="Proxima Nova"/>
                <a:sym typeface="Proxima Nova"/>
              </a:rPr>
              <a:t>Costo médio de envio</a:t>
            </a:r>
            <a:endParaRPr b="1"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8"/>
          <p:cNvSpPr txBox="1"/>
          <p:nvPr>
            <p:ph idx="4294967295" type="ctrTitle"/>
          </p:nvPr>
        </p:nvSpPr>
        <p:spPr>
          <a:xfrm>
            <a:off x="1499675" y="74375"/>
            <a:ext cx="7644300" cy="594900"/>
          </a:xfrm>
          <a:prstGeom prst="rect">
            <a:avLst/>
          </a:prstGeom>
          <a:solidFill>
            <a:srgbClr val="8991B7"/>
          </a:solidFill>
          <a:effectLst>
            <a:outerShdw blurRad="214313" rotWithShape="0" algn="bl" dir="5400000" dist="2857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Quién paga más por costes de envío?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355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Antes:</a:t>
            </a:r>
            <a:r>
              <a:rPr b="1" lang="pt-BR"/>
              <a:t> 71 categorias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Después: </a:t>
            </a:r>
            <a:r>
              <a:rPr b="1" lang="pt-BR"/>
              <a:t>20 </a:t>
            </a:r>
            <a:r>
              <a:rPr b="1" lang="pt-BR"/>
              <a:t>categorías</a:t>
            </a:r>
            <a:endParaRPr b="1"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375" y="2189800"/>
            <a:ext cx="2939850" cy="288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idx="4294967295" type="ctrTitle"/>
          </p:nvPr>
        </p:nvSpPr>
        <p:spPr>
          <a:xfrm>
            <a:off x="1499675" y="74375"/>
            <a:ext cx="7644300" cy="594900"/>
          </a:xfrm>
          <a:prstGeom prst="rect">
            <a:avLst/>
          </a:prstGeom>
          <a:solidFill>
            <a:srgbClr val="8991B7"/>
          </a:solidFill>
          <a:effectLst>
            <a:outerShdw blurRad="214313" rotWithShape="0" algn="bl" dir="5400000" dist="2857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Categorías de productos más vendidas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8709" y="931825"/>
            <a:ext cx="5574915" cy="421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275" y="980750"/>
            <a:ext cx="5379051" cy="398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>
            <p:ph idx="4294967295" type="ctrTitle"/>
          </p:nvPr>
        </p:nvSpPr>
        <p:spPr>
          <a:xfrm>
            <a:off x="1499675" y="74375"/>
            <a:ext cx="7644300" cy="594900"/>
          </a:xfrm>
          <a:prstGeom prst="rect">
            <a:avLst/>
          </a:prstGeom>
          <a:solidFill>
            <a:srgbClr val="8991B7"/>
          </a:solidFill>
          <a:effectLst>
            <a:outerShdw blurRad="214313" rotWithShape="0" algn="bl" dir="5400000" dist="2857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¿</a:t>
            </a:r>
            <a:r>
              <a:rPr b="1" lang="pt-BR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 qué hora compran los clientes? 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0" l="0" r="1854" t="0"/>
          <a:stretch/>
        </p:blipFill>
        <p:spPr>
          <a:xfrm>
            <a:off x="3419825" y="588200"/>
            <a:ext cx="5724174" cy="428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675" y="1447649"/>
            <a:ext cx="3193100" cy="321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>
            <p:ph idx="4294967295" type="ctrTitle"/>
          </p:nvPr>
        </p:nvSpPr>
        <p:spPr>
          <a:xfrm>
            <a:off x="0" y="74375"/>
            <a:ext cx="3358800" cy="594900"/>
          </a:xfrm>
          <a:prstGeom prst="rect">
            <a:avLst/>
          </a:prstGeom>
          <a:solidFill>
            <a:srgbClr val="8991B7"/>
          </a:solidFill>
          <a:effectLst>
            <a:outerShdw blurRad="214313" rotWithShape="0" algn="bl" dir="5400000" dist="2857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¿</a:t>
            </a:r>
            <a:r>
              <a:rPr b="1" lang="pt-BR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Cómo pagan?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