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73" r:id="rId3"/>
    <p:sldId id="274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61" r:id="rId12"/>
    <p:sldId id="262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f23lADE80W1+G1d+p9Tgq0fF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89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856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58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38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58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73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72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53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es.reactjs.org/docs/handling-events.html" TargetMode="External"/><Relationship Id="rId4" Type="http://schemas.openxmlformats.org/officeDocument/2006/relationships/hyperlink" Target="https://es.reactjs.org/docs/hooks-intro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790310" y="2500745"/>
            <a:ext cx="14046049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AR" sz="4000" dirty="0" smtClean="0">
                <a:solidFill>
                  <a:srgbClr val="121212"/>
                </a:solidFill>
                <a:latin typeface="Anton"/>
              </a:rPr>
              <a:t>La utilización de eventos es </a:t>
            </a:r>
            <a:r>
              <a:rPr lang="es-AR" sz="4000" dirty="0" err="1" smtClean="0">
                <a:solidFill>
                  <a:srgbClr val="121212"/>
                </a:solidFill>
                <a:latin typeface="Anton"/>
              </a:rPr>
              <a:t>super</a:t>
            </a:r>
            <a:r>
              <a:rPr lang="es-AR" sz="4000" dirty="0" smtClean="0">
                <a:solidFill>
                  <a:srgbClr val="121212"/>
                </a:solidFill>
                <a:latin typeface="Anton"/>
              </a:rPr>
              <a:t> similar al </a:t>
            </a:r>
            <a:r>
              <a:rPr lang="es-AR" sz="4000" dirty="0" err="1" smtClean="0">
                <a:solidFill>
                  <a:srgbClr val="121212"/>
                </a:solidFill>
                <a:latin typeface="Anton"/>
              </a:rPr>
              <a:t>html</a:t>
            </a:r>
            <a:r>
              <a:rPr lang="es-AR" sz="4000" dirty="0" smtClean="0">
                <a:solidFill>
                  <a:srgbClr val="121212"/>
                </a:solidFill>
                <a:latin typeface="Anton"/>
              </a:rPr>
              <a:t>/</a:t>
            </a:r>
            <a:r>
              <a:rPr lang="es-AR" sz="4000" dirty="0" err="1" smtClean="0">
                <a:solidFill>
                  <a:srgbClr val="121212"/>
                </a:solidFill>
                <a:latin typeface="Anton"/>
              </a:rPr>
              <a:t>javascript</a:t>
            </a:r>
            <a:r>
              <a:rPr lang="es-AR" sz="4000" dirty="0" smtClean="0">
                <a:solidFill>
                  <a:srgbClr val="121212"/>
                </a:solidFill>
                <a:latin typeface="Anton"/>
              </a:rPr>
              <a:t> normal, la única diferencia es que se usa </a:t>
            </a:r>
            <a:r>
              <a:rPr lang="es-AR" sz="4000" dirty="0" err="1" smtClean="0">
                <a:solidFill>
                  <a:srgbClr val="121212"/>
                </a:solidFill>
                <a:latin typeface="Anton"/>
              </a:rPr>
              <a:t>camelCase</a:t>
            </a:r>
            <a:r>
              <a:rPr lang="es-AR" sz="4000" dirty="0" smtClean="0">
                <a:solidFill>
                  <a:srgbClr val="121212"/>
                </a:solidFill>
                <a:latin typeface="Anton"/>
              </a:rPr>
              <a:t> para diferenciar el nombre del evento, </a:t>
            </a:r>
            <a:r>
              <a:rPr lang="es-AR" sz="4000" dirty="0" err="1" smtClean="0">
                <a:solidFill>
                  <a:srgbClr val="121212"/>
                </a:solidFill>
                <a:latin typeface="Anton"/>
              </a:rPr>
              <a:t>ej</a:t>
            </a:r>
            <a:r>
              <a:rPr lang="es-AR" sz="4000" dirty="0" smtClean="0">
                <a:solidFill>
                  <a:srgbClr val="121212"/>
                </a:solidFill>
                <a:latin typeface="Anton"/>
              </a:rPr>
              <a:t>: </a:t>
            </a:r>
            <a:r>
              <a:rPr lang="es-AR" sz="4000" dirty="0" err="1" smtClean="0">
                <a:solidFill>
                  <a:srgbClr val="121212"/>
                </a:solidFill>
                <a:latin typeface="Anton"/>
              </a:rPr>
              <a:t>onClick</a:t>
            </a:r>
            <a:endParaRPr lang="es-ES" sz="32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Eventos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2" descr="https://lh4.googleusercontent.com/oIIQrnGkklXrIQVfcUSaTLKLUPC3V87LZIeMu7Tvj6YLX5TggHkY_-TBxTHAGjqAy_sJfJza8ZpYYVcdqc9MFh_OF_1vuM8lennc7Vf3EECCnsNd50u95uZqkwjUPNZWw4BOog3U7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06" y="5021527"/>
            <a:ext cx="11780690" cy="44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27089" y="247416"/>
            <a:ext cx="6195130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Ciclos de vida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/>
          <p:cNvSpPr txBox="1"/>
          <p:nvPr/>
        </p:nvSpPr>
        <p:spPr>
          <a:xfrm>
            <a:off x="716253" y="3946549"/>
            <a:ext cx="1450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i="1" dirty="0" smtClean="0"/>
              <a:t>Filtros del </a:t>
            </a:r>
            <a:r>
              <a:rPr lang="es-AR" sz="4000" b="1" i="1" dirty="0" err="1" smtClean="0"/>
              <a:t>useEffect</a:t>
            </a:r>
            <a:endParaRPr lang="en-US" sz="4000" b="1" i="1" dirty="0"/>
          </a:p>
        </p:txBody>
      </p:sp>
      <p:pic>
        <p:nvPicPr>
          <p:cNvPr id="9220" name="Picture 4" descr="https://lh6.googleusercontent.com/IDP49NEwe_zFaEGH-zL26K3rhFafMmVeeCj8gYzCMx_g5DDR3jbU2amjnMsMu3ARDJDjXgCm_wmtFnpNmkT2GYaX9XT6ci7V-UU99XWyOOSp6VZ1gWRKpPiGRXihxfSr3-BZDvCjc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436" y="2944736"/>
            <a:ext cx="11910850" cy="652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38984" y="5356070"/>
            <a:ext cx="62832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[ ] =&gt;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dirty="0" err="1"/>
              <a:t>mount</a:t>
            </a:r>
            <a:endParaRPr lang="es-ES" sz="4400" dirty="0"/>
          </a:p>
          <a:p>
            <a:r>
              <a:rPr lang="es-ES" sz="2800" dirty="0"/>
              <a:t>[</a:t>
            </a:r>
            <a:r>
              <a:rPr lang="es-ES" sz="2800" dirty="0" err="1"/>
              <a:t>prop</a:t>
            </a:r>
            <a:r>
              <a:rPr lang="es-ES" sz="2800" dirty="0"/>
              <a:t>] =&gt;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dirty="0" err="1"/>
              <a:t>mount</a:t>
            </a:r>
            <a:r>
              <a:rPr lang="es-ES" sz="2800" dirty="0"/>
              <a:t> y por cada cambio de </a:t>
            </a:r>
            <a:r>
              <a:rPr lang="es-ES" sz="2800" dirty="0" err="1"/>
              <a:t>prop</a:t>
            </a:r>
            <a:endParaRPr lang="es-ES" sz="4400" dirty="0"/>
          </a:p>
          <a:p>
            <a:r>
              <a:rPr lang="es-ES" sz="2800" dirty="0"/>
              <a:t>[prop1, prop2] =&gt;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dirty="0" err="1"/>
              <a:t>mount</a:t>
            </a:r>
            <a:r>
              <a:rPr lang="es-ES" sz="2800" dirty="0"/>
              <a:t> y en cada cambio en prop1 o prop2</a:t>
            </a:r>
            <a:endParaRPr lang="es-ES" sz="4400" dirty="0"/>
          </a:p>
          <a:p>
            <a:r>
              <a:rPr lang="es-ES" sz="2800" dirty="0" err="1"/>
              <a:t>undefined</a:t>
            </a:r>
            <a:r>
              <a:rPr lang="es-ES" sz="2800" dirty="0"/>
              <a:t> =&gt; </a:t>
            </a:r>
            <a:r>
              <a:rPr lang="es-ES" sz="2800" b="1" dirty="0" err="1"/>
              <a:t>useEffect</a:t>
            </a:r>
            <a:r>
              <a:rPr lang="es-ES" sz="2800" dirty="0"/>
              <a:t>(()=&gt;{}) =&gt; Mount y en cada </a:t>
            </a:r>
            <a:r>
              <a:rPr lang="es-ES" sz="2800" dirty="0" err="1"/>
              <a:t>render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849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10508336" y="1256047"/>
            <a:ext cx="2281118" cy="2281118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l="13401" r="13401"/>
          <a:stretch/>
        </p:blipFill>
        <p:spPr>
          <a:xfrm>
            <a:off x="11648895" y="2018726"/>
            <a:ext cx="10164071" cy="926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415557" y="4008198"/>
            <a:ext cx="10092778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</a:t>
            </a:r>
            <a:r>
              <a:rPr lang="en-US" sz="4000" b="1" dirty="0" smtClean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es.reactjs.org/docs/hooks-intro.html</a:t>
            </a:r>
            <a:r>
              <a:rPr lang="en-US" sz="4000" b="1" dirty="0" smtClean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4000" b="1" dirty="0" smtClean="0">
                <a:latin typeface="Montserrat"/>
                <a:ea typeface="Montserrat"/>
                <a:cs typeface="Montserrat"/>
                <a:sym typeface="Montserrat"/>
              </a:rPr>
            </a:b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</a:t>
            </a:r>
            <a:r>
              <a:rPr lang="en-US" sz="4000" b="1" dirty="0" smtClean="0">
                <a:latin typeface="Montserrat"/>
                <a:ea typeface="Montserrat"/>
                <a:cs typeface="Montserrat"/>
                <a:sym typeface="Montserrat"/>
                <a:hlinkClick r:id="rId5"/>
              </a:rPr>
              <a:t>es.reactjs.org/docs/handling-events.html</a:t>
            </a: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431800" lvl="1">
              <a:lnSpc>
                <a:spcPct val="120000"/>
              </a:lnSpc>
              <a:buSzPts val="4000"/>
            </a:pP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823777" y="465455"/>
            <a:ext cx="10620195" cy="96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53" b="1" i="0" u="none" strike="noStrike" cap="none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Material extra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6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 rot="5400000">
            <a:off x="8375735" y="-256781"/>
            <a:ext cx="2824049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155478" y="4252732"/>
            <a:ext cx="8940598" cy="228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16377677" y="563993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6076" y="893726"/>
            <a:ext cx="7234431" cy="90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343921" y="8746915"/>
            <a:ext cx="3515605" cy="11616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863514" y="2690606"/>
            <a:ext cx="14046049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algn="ctr"/>
            <a:endParaRPr lang="es-ES" sz="3200" dirty="0" smtClean="0"/>
          </a:p>
          <a:p>
            <a:r>
              <a:rPr lang="es-ES" sz="3200" dirty="0"/>
              <a:t>Todas las constantes o variables que declare para “intentar” mantener el estado, morirán y serán reiniciadas en cada </a:t>
            </a:r>
            <a:r>
              <a:rPr lang="es-ES" sz="3200" dirty="0" err="1"/>
              <a:t>render</a:t>
            </a:r>
            <a:r>
              <a:rPr lang="es-ES" sz="3200" dirty="0"/>
              <a:t>.</a:t>
            </a:r>
          </a:p>
          <a:p>
            <a:r>
              <a:rPr lang="es-ES" sz="3200" dirty="0" smtClean="0"/>
              <a:t/>
            </a:r>
            <a:br>
              <a:rPr lang="es-ES" sz="3200" dirty="0" smtClean="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Hooks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2" descr="https://lh4.googleusercontent.com/rE7Hv7Vq7qtQ_V5QPFerdJABVb5tTyW4xvfID4L7GJZpjL7QaKarFVB0OSRyl4m6Zrwukf6aYwmPFeh2KPXvPX2wWyDhRqg2DYnffEciH8AMILwhSDzsab8HxbaSAYZwGFBpakFLJ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4" y="4911822"/>
            <a:ext cx="8877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Hooks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3074" name="Picture 2" descr="https://lh3.googleusercontent.com/JsFXfAVnLbAUq2eru4USNuss-8SSH8lhyW0JTzLhAbiReBJAUxBVbVIHbOyke_VHzyTZGZE6WLAy6OCi2SHMTtEFEKiwiRqkTbBzEndHtfYTW5xOoAe6K0ABVi3tJ0dcfrGByHs4v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012" y="3974057"/>
            <a:ext cx="7717337" cy="438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7178041" y="2837953"/>
            <a:ext cx="5571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err="1" smtClean="0"/>
              <a:t>State</a:t>
            </a:r>
            <a:r>
              <a:rPr lang="es-AR" sz="4000" dirty="0" smtClean="0"/>
              <a:t> </a:t>
            </a:r>
            <a:r>
              <a:rPr lang="es-AR" sz="4000" dirty="0" err="1" smtClean="0"/>
              <a:t>Hooks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59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Hooks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/>
          <p:cNvSpPr txBox="1"/>
          <p:nvPr/>
        </p:nvSpPr>
        <p:spPr>
          <a:xfrm>
            <a:off x="1730830" y="2797884"/>
            <a:ext cx="5571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err="1" smtClean="0"/>
              <a:t>State</a:t>
            </a:r>
            <a:r>
              <a:rPr lang="es-AR" sz="4000" dirty="0" smtClean="0"/>
              <a:t> </a:t>
            </a:r>
            <a:r>
              <a:rPr lang="es-AR" sz="4000" dirty="0" err="1" smtClean="0"/>
              <a:t>Hooks</a:t>
            </a:r>
            <a:r>
              <a:rPr lang="es-AR" sz="4000" dirty="0" smtClean="0"/>
              <a:t>: Estructura</a:t>
            </a:r>
            <a:endParaRPr lang="en-US" sz="4000" dirty="0"/>
          </a:p>
        </p:txBody>
      </p:sp>
      <p:pic>
        <p:nvPicPr>
          <p:cNvPr id="4098" name="Picture 2" descr="https://lh6.googleusercontent.com/RkIsEHnQdi0SUjtXaTlW6aq-n_RaMgSvCEKi_cREKaEUoDNHtMl0ahBqdDekpvqdUXk5nLCGakHUwHHN4bp0oyPj2FJzId_8Io9dLNy0vuMu2Xm9ruOOJiIkm7834v1nNJ8lHrE-Qh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151" y="3137636"/>
            <a:ext cx="7867183" cy="501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774679" y="3840480"/>
            <a:ext cx="77005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Se usan de la siguiente manera:</a:t>
            </a:r>
          </a:p>
          <a:p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 err="1"/>
              <a:t>useState</a:t>
            </a:r>
            <a:r>
              <a:rPr lang="es-ES" sz="2800" dirty="0"/>
              <a:t>([</a:t>
            </a:r>
            <a:r>
              <a:rPr lang="es-ES" sz="2800" dirty="0" err="1"/>
              <a:t>valorInicial</a:t>
            </a:r>
            <a:r>
              <a:rPr lang="es-ES" sz="2800" dirty="0"/>
              <a:t>])</a:t>
            </a:r>
          </a:p>
          <a:p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Devuelven un </a:t>
            </a:r>
            <a:r>
              <a:rPr lang="es-ES" sz="2800" dirty="0" err="1"/>
              <a:t>array</a:t>
            </a:r>
            <a:r>
              <a:rPr lang="es-ES" sz="2800" dirty="0"/>
              <a:t>:</a:t>
            </a:r>
          </a:p>
          <a:p>
            <a:r>
              <a:rPr lang="es-ES" sz="2800" dirty="0"/>
              <a:t>[0] =&gt; valor (</a:t>
            </a:r>
            <a:r>
              <a:rPr lang="es-ES" sz="2800" dirty="0" err="1"/>
              <a:t>ref</a:t>
            </a:r>
            <a:r>
              <a:rPr lang="es-ES" sz="2800" dirty="0"/>
              <a:t>) </a:t>
            </a:r>
          </a:p>
          <a:p>
            <a:r>
              <a:rPr lang="es-ES" sz="2800" dirty="0"/>
              <a:t>[1] =&gt; </a:t>
            </a:r>
            <a:r>
              <a:rPr lang="es-ES" sz="2800" dirty="0" err="1"/>
              <a:t>setName</a:t>
            </a:r>
            <a:r>
              <a:rPr lang="es-ES" sz="2800" dirty="0"/>
              <a:t> (</a:t>
            </a:r>
            <a:r>
              <a:rPr lang="es-ES" sz="2800" dirty="0" err="1"/>
              <a:t>fn</a:t>
            </a:r>
            <a:r>
              <a:rPr lang="es-ES" sz="2800" dirty="0"/>
              <a:t>)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Hooks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/>
          <p:cNvSpPr txBox="1"/>
          <p:nvPr/>
        </p:nvSpPr>
        <p:spPr>
          <a:xfrm>
            <a:off x="1730830" y="2797884"/>
            <a:ext cx="5571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err="1" smtClean="0"/>
              <a:t>State</a:t>
            </a:r>
            <a:r>
              <a:rPr lang="es-AR" sz="4000" dirty="0" smtClean="0"/>
              <a:t> </a:t>
            </a:r>
            <a:r>
              <a:rPr lang="es-AR" sz="4000" dirty="0" err="1" smtClean="0"/>
              <a:t>Hooks</a:t>
            </a:r>
            <a:r>
              <a:rPr lang="es-AR" sz="4000" dirty="0" smtClean="0"/>
              <a:t>: Estructura</a:t>
            </a:r>
            <a:endParaRPr lang="en-US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3205753" y="4284928"/>
            <a:ext cx="128093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3600" dirty="0"/>
              <a:t>Deben ejecutarse </a:t>
            </a:r>
            <a:r>
              <a:rPr lang="es-ES" sz="3600" b="1" dirty="0"/>
              <a:t>SIEMPRE.</a:t>
            </a:r>
            <a:endParaRPr lang="es-ES" sz="3600" dirty="0"/>
          </a:p>
          <a:p>
            <a:pPr fontAlgn="base"/>
            <a:r>
              <a:rPr lang="es-ES" sz="3600" dirty="0"/>
              <a:t>Esto implica que no pueden ser ejecutados dentro de otras estructuras, como IF, FOR, </a:t>
            </a:r>
            <a:r>
              <a:rPr lang="es-ES" sz="3600" dirty="0" err="1"/>
              <a:t>ó</a:t>
            </a:r>
            <a:r>
              <a:rPr lang="es-ES" sz="3600" dirty="0"/>
              <a:t> </a:t>
            </a:r>
            <a:r>
              <a:rPr lang="es-ES" sz="3600" b="1" dirty="0" err="1"/>
              <a:t>ternary</a:t>
            </a:r>
            <a:r>
              <a:rPr lang="es-ES" sz="3600" b="1" dirty="0"/>
              <a:t>  A ? B : C</a:t>
            </a:r>
            <a:endParaRPr lang="es-ES" sz="3600" dirty="0"/>
          </a:p>
          <a:p>
            <a:pPr fontAlgn="base"/>
            <a:r>
              <a:rPr lang="es-ES" sz="3600" dirty="0"/>
              <a:t>Se ejecutan en orden y nunca en simultáneo.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27089" y="247416"/>
            <a:ext cx="6195130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Ciclos de vida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2853056" y="5343020"/>
            <a:ext cx="1280930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202122"/>
                </a:solidFill>
                <a:latin typeface="Helvetica Neue" panose="020B0604020202020204" charset="0"/>
              </a:rPr>
              <a:t>En </a:t>
            </a:r>
            <a:r>
              <a:rPr lang="es-ES" sz="3600" dirty="0" err="1">
                <a:solidFill>
                  <a:srgbClr val="202122"/>
                </a:solidFill>
                <a:latin typeface="Helvetica Neue" panose="020B0604020202020204" charset="0"/>
              </a:rPr>
              <a:t>React</a:t>
            </a:r>
            <a:r>
              <a:rPr lang="es-ES" sz="3600" dirty="0">
                <a:solidFill>
                  <a:srgbClr val="202122"/>
                </a:solidFill>
                <a:latin typeface="Helvetica Neue" panose="020B0604020202020204" charset="0"/>
              </a:rPr>
              <a:t> es fundamental el ciclo de vida, porque hay determinadas </a:t>
            </a:r>
            <a:r>
              <a:rPr lang="es-ES" sz="3600" b="1" dirty="0">
                <a:solidFill>
                  <a:srgbClr val="202122"/>
                </a:solidFill>
                <a:latin typeface="Helvetica Neue" panose="020B0604020202020204" charset="0"/>
              </a:rPr>
              <a:t>acciones que necesariamente debemos realizar en el momento correcto de ese ciclo</a:t>
            </a:r>
            <a:r>
              <a:rPr lang="es-ES" sz="3600" dirty="0">
                <a:solidFill>
                  <a:srgbClr val="202122"/>
                </a:solidFill>
                <a:latin typeface="Helvetica Neue" panose="020B0604020202020204" charset="0"/>
              </a:rPr>
              <a:t>. </a:t>
            </a:r>
            <a:endParaRPr lang="es-ES" sz="3600" dirty="0"/>
          </a:p>
          <a:p>
            <a:pPr algn="ctr"/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>
                <a:solidFill>
                  <a:srgbClr val="202122"/>
                </a:solidFill>
                <a:latin typeface="Helvetica Neue" panose="020B0604020202020204" charset="0"/>
              </a:rPr>
              <a:t>Conocer estos ciclos nos ayudará a optimizar la aplicación, siguiendo las reglas básicas que pone </a:t>
            </a:r>
            <a:r>
              <a:rPr lang="es-ES" sz="3600" dirty="0" err="1">
                <a:solidFill>
                  <a:srgbClr val="202122"/>
                </a:solidFill>
                <a:latin typeface="Helvetica Neue" panose="020B0604020202020204" charset="0"/>
              </a:rPr>
              <a:t>React</a:t>
            </a:r>
            <a:endParaRPr lang="es-ES" sz="3600" dirty="0"/>
          </a:p>
          <a:p>
            <a:r>
              <a:rPr lang="es-ES" sz="3600" dirty="0"/>
              <a:t/>
            </a:r>
            <a:br>
              <a:rPr lang="es-ES" sz="3600" dirty="0"/>
            </a:br>
            <a:endParaRPr lang="en-US" dirty="0"/>
          </a:p>
        </p:txBody>
      </p:sp>
      <p:pic>
        <p:nvPicPr>
          <p:cNvPr id="5122" name="Picture 2" descr="https://lh3.googleusercontent.com/aKEjRZAdUc6lqS-KMpq6gsAsAOsLBry95PUYEtlckp7cbo5FkTHNGUP6_9gNrBUZjQXKKoI7Dehl_WHmegSwDIM5Ab2-NcVAINMmgQZJOSfBeTLi2Np7Oigrs5iLKaVdy6I1lZxBx5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40" y="2339360"/>
            <a:ext cx="4024539" cy="26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27089" y="247416"/>
            <a:ext cx="6195130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Ciclos de vida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3027050" y="4222535"/>
            <a:ext cx="1280930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sz="3600" dirty="0">
                <a:latin typeface="Helvetica Neue" panose="020B0604020202020204" charset="0"/>
              </a:rPr>
              <a:t>El </a:t>
            </a:r>
            <a:r>
              <a:rPr lang="es-ES" sz="3600" b="1" dirty="0">
                <a:latin typeface="Helvetica Neue" panose="020B0604020202020204" charset="0"/>
              </a:rPr>
              <a:t>montaje </a:t>
            </a:r>
            <a:r>
              <a:rPr lang="es-ES" sz="3600" dirty="0">
                <a:latin typeface="Helvetica Neue" panose="020B0604020202020204" charset="0"/>
              </a:rPr>
              <a:t>se produce la primera vez que un componente va a generarse, incluyéndose en el DOM</a:t>
            </a:r>
            <a:r>
              <a:rPr lang="es-ES" sz="3600" dirty="0" smtClean="0">
                <a:latin typeface="Helvetica Neue" panose="020B0604020202020204" charset="0"/>
              </a:rPr>
              <a:t>.</a:t>
            </a:r>
            <a:br>
              <a:rPr lang="es-ES" sz="3600" dirty="0" smtClean="0">
                <a:latin typeface="Helvetica Neue" panose="020B0604020202020204" charset="0"/>
              </a:rPr>
            </a:br>
            <a:endParaRPr lang="es-ES" sz="3600" dirty="0">
              <a:solidFill>
                <a:srgbClr val="3CEFAB"/>
              </a:solidFill>
              <a:latin typeface="Helvetica Neue" panose="020B060402020202020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3600" dirty="0">
                <a:latin typeface="Helvetica Neue" panose="020B0604020202020204" charset="0"/>
              </a:rPr>
              <a:t>La </a:t>
            </a:r>
            <a:r>
              <a:rPr lang="es-ES" sz="3600" b="1" dirty="0">
                <a:latin typeface="Helvetica Neue" panose="020B0604020202020204" charset="0"/>
              </a:rPr>
              <a:t>actualización </a:t>
            </a:r>
            <a:r>
              <a:rPr lang="es-ES" sz="3600" dirty="0">
                <a:latin typeface="Helvetica Neue" panose="020B0604020202020204" charset="0"/>
              </a:rPr>
              <a:t>se produce cuando el componente ya generado se está actualizando</a:t>
            </a:r>
            <a:r>
              <a:rPr lang="es-ES" sz="3600" dirty="0" smtClean="0">
                <a:latin typeface="Helvetica Neue" panose="020B0604020202020204" charset="0"/>
              </a:rPr>
              <a:t>.</a:t>
            </a:r>
            <a:br>
              <a:rPr lang="es-ES" sz="3600" dirty="0" smtClean="0">
                <a:latin typeface="Helvetica Neue" panose="020B0604020202020204" charset="0"/>
              </a:rPr>
            </a:br>
            <a:endParaRPr lang="es-ES" sz="3600" dirty="0">
              <a:solidFill>
                <a:srgbClr val="3CEFAB"/>
              </a:solidFill>
              <a:latin typeface="Helvetica Neue" panose="020B0604020202020204" charset="0"/>
            </a:endParaRPr>
          </a:p>
          <a:p>
            <a:r>
              <a:rPr lang="es-ES" sz="3600" dirty="0">
                <a:latin typeface="Helvetica Neue" panose="020B0604020202020204" charset="0"/>
              </a:rPr>
              <a:t>El </a:t>
            </a:r>
            <a:r>
              <a:rPr lang="es-ES" sz="3600" b="1" dirty="0">
                <a:latin typeface="Helvetica Neue" panose="020B0604020202020204" charset="0"/>
              </a:rPr>
              <a:t>desmontaje </a:t>
            </a:r>
            <a:r>
              <a:rPr lang="es-ES" sz="3600" dirty="0">
                <a:latin typeface="Helvetica Neue" panose="020B0604020202020204" charset="0"/>
              </a:rPr>
              <a:t>se produce cuando el componente se elimina del DOM.</a:t>
            </a: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/>
              <a:t/>
            </a:r>
            <a:br>
              <a:rPr lang="es-ES" sz="3600" dirty="0"/>
            </a:b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2179969" y="3053515"/>
            <a:ext cx="1450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i="1" dirty="0" smtClean="0"/>
              <a:t>Tres clasificaciones de estados dentro de un ciclo de vida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2215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27089" y="247416"/>
            <a:ext cx="6195130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Ciclos de vida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3027050" y="4222535"/>
            <a:ext cx="1280930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sz="3600" dirty="0">
                <a:latin typeface="Helvetica Neue" panose="020B0604020202020204" charset="0"/>
              </a:rPr>
              <a:t>El </a:t>
            </a:r>
            <a:r>
              <a:rPr lang="es-ES" sz="3600" b="1" dirty="0">
                <a:latin typeface="Helvetica Neue" panose="020B0604020202020204" charset="0"/>
              </a:rPr>
              <a:t>montaje </a:t>
            </a:r>
            <a:r>
              <a:rPr lang="es-ES" sz="3600" dirty="0">
                <a:latin typeface="Helvetica Neue" panose="020B0604020202020204" charset="0"/>
              </a:rPr>
              <a:t>se produce la primera vez que un componente va a generarse, incluyéndose en el DOM</a:t>
            </a:r>
            <a:r>
              <a:rPr lang="es-ES" sz="3600" dirty="0" smtClean="0">
                <a:latin typeface="Helvetica Neue" panose="020B0604020202020204" charset="0"/>
              </a:rPr>
              <a:t>.</a:t>
            </a:r>
            <a:br>
              <a:rPr lang="es-ES" sz="3600" dirty="0" smtClean="0">
                <a:latin typeface="Helvetica Neue" panose="020B0604020202020204" charset="0"/>
              </a:rPr>
            </a:br>
            <a:endParaRPr lang="es-ES" sz="3600" dirty="0">
              <a:solidFill>
                <a:srgbClr val="3CEFAB"/>
              </a:solidFill>
              <a:latin typeface="Helvetica Neue" panose="020B060402020202020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3600" dirty="0">
                <a:latin typeface="Helvetica Neue" panose="020B0604020202020204" charset="0"/>
              </a:rPr>
              <a:t>La </a:t>
            </a:r>
            <a:r>
              <a:rPr lang="es-ES" sz="3600" b="1" dirty="0">
                <a:latin typeface="Helvetica Neue" panose="020B0604020202020204" charset="0"/>
              </a:rPr>
              <a:t>actualización </a:t>
            </a:r>
            <a:r>
              <a:rPr lang="es-ES" sz="3600" dirty="0">
                <a:latin typeface="Helvetica Neue" panose="020B0604020202020204" charset="0"/>
              </a:rPr>
              <a:t>se produce cuando el componente ya generado se está actualizando</a:t>
            </a:r>
            <a:r>
              <a:rPr lang="es-ES" sz="3600" dirty="0" smtClean="0">
                <a:latin typeface="Helvetica Neue" panose="020B0604020202020204" charset="0"/>
              </a:rPr>
              <a:t>.</a:t>
            </a:r>
            <a:br>
              <a:rPr lang="es-ES" sz="3600" dirty="0" smtClean="0">
                <a:latin typeface="Helvetica Neue" panose="020B0604020202020204" charset="0"/>
              </a:rPr>
            </a:br>
            <a:endParaRPr lang="es-ES" sz="3600" dirty="0">
              <a:solidFill>
                <a:srgbClr val="3CEFAB"/>
              </a:solidFill>
              <a:latin typeface="Helvetica Neue" panose="020B0604020202020204" charset="0"/>
            </a:endParaRPr>
          </a:p>
          <a:p>
            <a:r>
              <a:rPr lang="es-ES" sz="3600" dirty="0">
                <a:latin typeface="Helvetica Neue" panose="020B0604020202020204" charset="0"/>
              </a:rPr>
              <a:t>El </a:t>
            </a:r>
            <a:r>
              <a:rPr lang="es-ES" sz="3600" b="1" dirty="0">
                <a:latin typeface="Helvetica Neue" panose="020B0604020202020204" charset="0"/>
              </a:rPr>
              <a:t>desmontaje </a:t>
            </a:r>
            <a:r>
              <a:rPr lang="es-ES" sz="3600" dirty="0">
                <a:latin typeface="Helvetica Neue" panose="020B0604020202020204" charset="0"/>
              </a:rPr>
              <a:t>se produce cuando el componente se elimina del DOM.</a:t>
            </a: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/>
              <a:t/>
            </a:r>
            <a:br>
              <a:rPr lang="es-ES" sz="3600" dirty="0"/>
            </a:b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2179969" y="3053515"/>
            <a:ext cx="1450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i="1" dirty="0" smtClean="0"/>
              <a:t>Tres clasificaciones de estados dentro de un ciclo de vida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4001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27089" y="247416"/>
            <a:ext cx="6195130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Ciclos de vida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/>
          <p:cNvSpPr txBox="1"/>
          <p:nvPr/>
        </p:nvSpPr>
        <p:spPr>
          <a:xfrm>
            <a:off x="2179969" y="3053515"/>
            <a:ext cx="1450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i="1" dirty="0" smtClean="0"/>
              <a:t>¿Cómo sabemos que ciclo de vida tiene?</a:t>
            </a:r>
            <a:endParaRPr lang="en-US" sz="4000" b="1" i="1" dirty="0"/>
          </a:p>
        </p:txBody>
      </p:sp>
      <p:pic>
        <p:nvPicPr>
          <p:cNvPr id="9220" name="Picture 4" descr="https://lh6.googleusercontent.com/IDP49NEwe_zFaEGH-zL26K3rhFafMmVeeCj8gYzCMx_g5DDR3jbU2amjnMsMu3ARDJDjXgCm_wmtFnpNmkT2GYaX9XT6ci7V-UU99XWyOOSp6VZ1gWRKpPiGRXihxfSr3-BZDvCjc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15" y="4300492"/>
            <a:ext cx="95345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83036" y="6043829"/>
            <a:ext cx="628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Podemos utilizar el Hook de </a:t>
            </a:r>
            <a:r>
              <a:rPr lang="es-AR" sz="2400" dirty="0" err="1" smtClean="0"/>
              <a:t>useEffect</a:t>
            </a:r>
            <a:r>
              <a:rPr lang="es-AR" sz="2400" dirty="0" smtClean="0"/>
              <a:t> para poder controlar y saber que ciclo de vida tiene nuestro componente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4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276</Words>
  <Application>Microsoft Office PowerPoint</Application>
  <PresentationFormat>Personalizado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Calibri</vt:lpstr>
      <vt:lpstr>Anton</vt:lpstr>
      <vt:lpstr>Helvetica Neue</vt:lpstr>
      <vt:lpstr>Arial</vt:lpstr>
      <vt:lpstr>Montserrat</vt:lpstr>
      <vt:lpstr>Helvetica Neue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21</cp:revision>
  <dcterms:created xsi:type="dcterms:W3CDTF">2006-08-16T00:00:00Z</dcterms:created>
  <dcterms:modified xsi:type="dcterms:W3CDTF">2021-05-08T16:07:03Z</dcterms:modified>
</cp:coreProperties>
</file>