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61" r:id="rId10"/>
    <p:sldId id="262" r:id="rId11"/>
  </p:sldIdLst>
  <p:sldSz cx="18288000" cy="10287000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23lADE80W1+G1d+p9Tgq0fF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85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88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30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33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37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05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jpg"/><Relationship Id="rId7" Type="http://schemas.openxmlformats.org/officeDocument/2006/relationships/hyperlink" Target="https://desarrolloweb.com/articulos/que-es-una-spa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miandeluca.com.ar/como-usar-la-terminal-integrada-de-visual-studio-code" TargetMode="External"/><Relationship Id="rId5" Type="http://schemas.openxmlformats.org/officeDocument/2006/relationships/hyperlink" Target="https://nodejs.org/es/about/" TargetMode="External"/><Relationship Id="rId4" Type="http://schemas.openxmlformats.org/officeDocument/2006/relationships/hyperlink" Target="https://es.reactjs.org/docs/faq-interna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2000624" y="3115815"/>
            <a:ext cx="14046049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 smtClean="0">
                <a:latin typeface="Helvetica Neue" panose="020B0604020202020204" charset="0"/>
              </a:rPr>
              <a:t>Las </a:t>
            </a:r>
            <a:r>
              <a:rPr lang="es-ES" sz="3200" dirty="0">
                <a:latin typeface="Helvetica Neue" panose="020B0604020202020204" charset="0"/>
              </a:rPr>
              <a:t>aplicaciones en </a:t>
            </a:r>
            <a:r>
              <a:rPr lang="es-ES" sz="3200" dirty="0" err="1">
                <a:latin typeface="Helvetica Neue" panose="020B0604020202020204" charset="0"/>
              </a:rPr>
              <a:t>React</a:t>
            </a:r>
            <a:r>
              <a:rPr lang="es-ES" sz="3200" dirty="0">
                <a:latin typeface="Helvetica Neue" panose="020B0604020202020204" charset="0"/>
              </a:rPr>
              <a:t> se construyen mediante </a:t>
            </a:r>
            <a:r>
              <a:rPr lang="es-ES" sz="3200" b="1" dirty="0">
                <a:latin typeface="Helvetica Neue" panose="020B0604020202020204" charset="0"/>
              </a:rPr>
              <a:t>componentes</a:t>
            </a:r>
            <a:r>
              <a:rPr lang="es-ES" sz="3200" dirty="0">
                <a:latin typeface="Helvetica Neue" panose="020B0604020202020204" charset="0"/>
              </a:rPr>
              <a:t>. </a:t>
            </a:r>
            <a:endParaRPr lang="es-ES" sz="3200" dirty="0"/>
          </a:p>
          <a:p>
            <a:pPr algn="ctr"/>
            <a:r>
              <a:rPr lang="es-ES" sz="3200" dirty="0">
                <a:latin typeface="Helvetica Neue" panose="020B0604020202020204" charset="0"/>
              </a:rPr>
              <a:t>El potencial de este funcionamiento consiste en que podemos crear aplicaciones completas de una manera </a:t>
            </a:r>
            <a:r>
              <a:rPr lang="es-ES" sz="3200" b="1" dirty="0">
                <a:latin typeface="Helvetica Neue" panose="020B0604020202020204" charset="0"/>
              </a:rPr>
              <a:t>modular</a:t>
            </a:r>
            <a:r>
              <a:rPr lang="es-ES" sz="3200" dirty="0">
                <a:latin typeface="Helvetica Neue" panose="020B0604020202020204" charset="0"/>
              </a:rPr>
              <a:t> y de fácil mantenimiento, a pesar de su complejidad</a:t>
            </a:r>
            <a:r>
              <a:rPr lang="es-ES" sz="3200" dirty="0" smtClean="0">
                <a:latin typeface="Helvetica Neue" panose="020B0604020202020204" charset="0"/>
              </a:rPr>
              <a:t>.</a:t>
            </a:r>
            <a:r>
              <a:rPr lang="es-ES" sz="3200" dirty="0"/>
              <a:t/>
            </a:r>
            <a:br>
              <a:rPr lang="es-ES" sz="3200" dirty="0"/>
            </a:br>
            <a:endParaRPr lang="es-ES" sz="32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Componentes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026" name="Picture 2" descr="https://lh3.googleusercontent.com/tukelF4gxfagtAHihK_JfIviVXlMso0PtoXLRMlRkwodcX9TadeCx6MDHOC8QjwdpekSYGlmHK9qC0kX7-IYUlMANDyovHjmDqeQHhHbFx27mnBZa2rprVbxFsv5ElzPHXAtih2MAX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95" y="5839285"/>
            <a:ext cx="9765912" cy="34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 rot="5400000">
            <a:off x="8375735" y="-256781"/>
            <a:ext cx="2824049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155478" y="4252732"/>
            <a:ext cx="8940598" cy="228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16377677" y="563993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076" y="893726"/>
            <a:ext cx="7234431" cy="90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343921" y="8746915"/>
            <a:ext cx="3515605" cy="1161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650125" y="3305933"/>
            <a:ext cx="14046049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algn="ctr"/>
            <a:r>
              <a:rPr lang="es-ES" sz="3200">
                <a:latin typeface="Helvetica Neue" panose="020B0604020202020204" charset="0"/>
              </a:rPr>
              <a:t>Los componentes permiten separar la interfaz de usuario en piezas independientes, reutilizables y pensar en cada pieza de forma aislada.</a:t>
            </a:r>
            <a:endParaRPr lang="es-ES" sz="3200"/>
          </a:p>
          <a:p>
            <a:r>
              <a:rPr lang="es-ES" sz="3200"/>
              <a:t/>
            </a:r>
            <a:br>
              <a:rPr lang="es-ES" sz="320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Componentes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2050" name="Picture 2" descr="https://lh6.googleusercontent.com/FitjbUKjZ2eSw3CJcip_decz_flz00t3yocGUfFgAyx1gvvGu02oozoU7sf9HWsCdJyXtCrgZpbmnrudbKPxoxnUJsyEyX7NE6Kh9mvFZw4RIjm2JVzXOPRubUH6qZQY5Xo4OVkdK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22" y="4911822"/>
            <a:ext cx="4302853" cy="43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790310" y="3631362"/>
            <a:ext cx="14046049" cy="54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>
                <a:solidFill>
                  <a:srgbClr val="202122"/>
                </a:solidFill>
                <a:latin typeface="Helvetica Neue" panose="020B0604020202020204" charset="0"/>
              </a:rPr>
              <a:t>Al desarrollar crearemos componentes para resolver pequeños problemas, que son fáciles de visualizar y comprender. </a:t>
            </a:r>
            <a:endParaRPr lang="es-ES" sz="3200" dirty="0"/>
          </a:p>
          <a:p>
            <a:pPr algn="ctr"/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>
                <a:solidFill>
                  <a:srgbClr val="202122"/>
                </a:solidFill>
                <a:latin typeface="Helvetica Neue" panose="020B0604020202020204" charset="0"/>
              </a:rPr>
              <a:t>Luego, unos componentes se apoyarán en otros para solucionar problemas mayores y al final </a:t>
            </a:r>
            <a:r>
              <a:rPr lang="es-ES" sz="3200" b="1" dirty="0">
                <a:solidFill>
                  <a:srgbClr val="202122"/>
                </a:solidFill>
                <a:latin typeface="Helvetica Neue" panose="020B0604020202020204" charset="0"/>
              </a:rPr>
              <a:t>la aplicación será un conjunto de componentes que trabajan entre sí.</a:t>
            </a:r>
            <a:r>
              <a:rPr lang="es-ES" sz="3200" dirty="0">
                <a:solidFill>
                  <a:srgbClr val="202122"/>
                </a:solidFill>
                <a:latin typeface="Helvetica Neue" panose="020B0604020202020204" charset="0"/>
              </a:rPr>
              <a:t> </a:t>
            </a:r>
            <a:endParaRPr lang="es-ES" sz="3200" dirty="0"/>
          </a:p>
          <a:p>
            <a:pPr algn="ctr"/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>
                <a:solidFill>
                  <a:srgbClr val="202122"/>
                </a:solidFill>
                <a:latin typeface="Helvetica Neue" panose="020B0604020202020204" charset="0"/>
              </a:rPr>
              <a:t>Este modelo de trabajo tiene varias ventajas, como la facilidad de mantenimiento, depuración, escalabilidad, etc.</a:t>
            </a:r>
            <a:endParaRPr lang="es-ES" sz="3200" dirty="0"/>
          </a:p>
          <a:p>
            <a:r>
              <a:rPr lang="es-ES" sz="3200" dirty="0"/>
              <a:t/>
            </a:r>
            <a:br>
              <a:rPr lang="es-ES" sz="3200" dirty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Componentes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959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481992" y="4323694"/>
            <a:ext cx="14046049" cy="54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ES" sz="3200" dirty="0">
                <a:latin typeface="Helvetica Neue" panose="020B0604020202020204" charset="0"/>
              </a:rPr>
              <a:t>Favorece la separación de responsabilidades: cada componente debe tener una única tarea</a:t>
            </a:r>
            <a:r>
              <a:rPr lang="es-ES" sz="3200" dirty="0" smtClean="0">
                <a:latin typeface="Helvetica Neue" panose="020B0604020202020204" charset="0"/>
              </a:rPr>
              <a:t>.</a:t>
            </a:r>
            <a:br>
              <a:rPr lang="es-ES" sz="3200" dirty="0" smtClean="0">
                <a:latin typeface="Helvetica Neue" panose="020B0604020202020204" charset="0"/>
              </a:rPr>
            </a:br>
            <a:endParaRPr lang="es-ES" sz="3200" dirty="0">
              <a:solidFill>
                <a:srgbClr val="3CEFAB"/>
              </a:solidFill>
              <a:latin typeface="Didact Gothic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ES" sz="3200" dirty="0">
                <a:latin typeface="Helvetica Neue" panose="020B0604020202020204" charset="0"/>
              </a:rPr>
              <a:t>Al tener la lógica de estado y los elementos visuales por separado, es más fácil reutilizar los componentes</a:t>
            </a:r>
            <a:r>
              <a:rPr lang="es-ES" sz="3200" dirty="0" smtClean="0">
                <a:latin typeface="Helvetica Neue" panose="020B0604020202020204" charset="0"/>
              </a:rPr>
              <a:t>.</a:t>
            </a:r>
            <a:br>
              <a:rPr lang="es-ES" sz="3200" dirty="0" smtClean="0">
                <a:latin typeface="Helvetica Neue" panose="020B0604020202020204" charset="0"/>
              </a:rPr>
            </a:br>
            <a:endParaRPr lang="es-ES" sz="3200" dirty="0">
              <a:solidFill>
                <a:srgbClr val="3CEFAB"/>
              </a:solidFill>
              <a:latin typeface="Didact Gothic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ES" sz="3200" dirty="0">
                <a:latin typeface="Helvetica Neue" panose="020B0604020202020204" charset="0"/>
              </a:rPr>
              <a:t>Se simplifica la tarea de hacer pruebas unitarias</a:t>
            </a:r>
            <a:r>
              <a:rPr lang="es-ES" sz="3200" dirty="0" smtClean="0">
                <a:latin typeface="Helvetica Neue" panose="020B0604020202020204" charset="0"/>
              </a:rPr>
              <a:t>.</a:t>
            </a:r>
            <a:br>
              <a:rPr lang="es-ES" sz="3200" dirty="0" smtClean="0">
                <a:latin typeface="Helvetica Neue" panose="020B0604020202020204" charset="0"/>
              </a:rPr>
            </a:br>
            <a:endParaRPr lang="es-ES" sz="3200" dirty="0">
              <a:solidFill>
                <a:srgbClr val="3CEFAB"/>
              </a:solidFill>
              <a:latin typeface="Didact Gothic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ES" sz="3200" dirty="0">
                <a:latin typeface="Helvetica Neue" panose="020B0604020202020204" charset="0"/>
              </a:rPr>
              <a:t>Puede </a:t>
            </a:r>
            <a:r>
              <a:rPr lang="es-ES" sz="3200" dirty="0" smtClean="0">
                <a:latin typeface="Helvetica Neue" panose="020B0604020202020204" charset="0"/>
              </a:rPr>
              <a:t>mejorar </a:t>
            </a:r>
            <a:r>
              <a:rPr lang="es-ES" sz="3200" dirty="0">
                <a:latin typeface="Helvetica Neue" panose="020B0604020202020204" charset="0"/>
              </a:rPr>
              <a:t>el rendimiento de la </a:t>
            </a:r>
            <a:r>
              <a:rPr lang="es-ES" sz="3200" dirty="0" smtClean="0">
                <a:latin typeface="Helvetica Neue" panose="020B0604020202020204" charset="0"/>
              </a:rPr>
              <a:t>aplicación</a:t>
            </a:r>
            <a:br>
              <a:rPr lang="es-ES" sz="3200" dirty="0" smtClean="0">
                <a:latin typeface="Helvetica Neue" panose="020B0604020202020204" charset="0"/>
              </a:rPr>
            </a:br>
            <a:endParaRPr lang="es-ES" sz="3200" dirty="0">
              <a:solidFill>
                <a:srgbClr val="3CEFAB"/>
              </a:solidFill>
              <a:latin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Helvetica Neue" panose="020B0604020202020204" charset="0"/>
              </a:rPr>
              <a:t>La aplicación es más fácil de entender</a:t>
            </a: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Componentes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1525019" y="2946510"/>
            <a:ext cx="3735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 smtClean="0"/>
              <a:t>Beneficios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018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650126" y="3289035"/>
            <a:ext cx="14046049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>
                <a:solidFill>
                  <a:srgbClr val="202122"/>
                </a:solidFill>
                <a:latin typeface="Helvetica Neue" panose="020B0604020202020204" charset="0"/>
              </a:rPr>
              <a:t>En </a:t>
            </a:r>
            <a:r>
              <a:rPr lang="es-ES" sz="3200" dirty="0" err="1">
                <a:solidFill>
                  <a:srgbClr val="202122"/>
                </a:solidFill>
                <a:latin typeface="Helvetica Neue" panose="020B0604020202020204" charset="0"/>
              </a:rPr>
              <a:t>React</a:t>
            </a:r>
            <a:r>
              <a:rPr lang="es-ES" sz="3200" dirty="0">
                <a:solidFill>
                  <a:srgbClr val="202122"/>
                </a:solidFill>
                <a:latin typeface="Helvetica Neue" panose="020B0604020202020204" charset="0"/>
              </a:rPr>
              <a:t> JS existen dos maneras de entender los componentes, que varían según desde dónde nos paremos para analizarlo.</a:t>
            </a:r>
            <a:endParaRPr lang="es-ES" sz="3200" dirty="0"/>
          </a:p>
          <a:p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>
                <a:solidFill>
                  <a:srgbClr val="202122"/>
                </a:solidFill>
                <a:latin typeface="Helvetica Neue" panose="020B0604020202020204" charset="0"/>
              </a:rPr>
              <a:t>Vamos a decir que existen </a:t>
            </a:r>
            <a:r>
              <a:rPr lang="es-ES" sz="3200" b="1" dirty="0">
                <a:solidFill>
                  <a:srgbClr val="202122"/>
                </a:solidFill>
                <a:latin typeface="Helvetica Neue" panose="020B0604020202020204" charset="0"/>
              </a:rPr>
              <a:t>tipos de componentes</a:t>
            </a:r>
            <a:r>
              <a:rPr lang="es-ES" sz="3200" dirty="0">
                <a:solidFill>
                  <a:srgbClr val="202122"/>
                </a:solidFill>
                <a:latin typeface="Helvetica Neue" panose="020B0604020202020204" charset="0"/>
              </a:rPr>
              <a:t> y </a:t>
            </a:r>
            <a:r>
              <a:rPr lang="es-ES" sz="3200" b="1" dirty="0">
                <a:solidFill>
                  <a:srgbClr val="202122"/>
                </a:solidFill>
                <a:latin typeface="Helvetica Neue" panose="020B0604020202020204" charset="0"/>
              </a:rPr>
              <a:t>patrones</a:t>
            </a:r>
            <a:r>
              <a:rPr lang="es-ES" sz="3200" dirty="0">
                <a:solidFill>
                  <a:srgbClr val="202122"/>
                </a:solidFill>
                <a:latin typeface="Helvetica Neue" panose="020B0604020202020204" charset="0"/>
              </a:rPr>
              <a:t> </a:t>
            </a: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Componentes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3074" name="Picture 2" descr="https://lh3.googleusercontent.com/QlEKihGk3X7PAtHdqhekOCSyhvdghzGnIPZEoFFl8YrAde4TwPQfL8BiNT87IDNUcBG12HMtOGkbnjUwpx1r2VJsxA0xYLlOXQeP2UQ87I_2G0G5XfBiK4TqZYQDUyr0hShelnopef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60" y="5719448"/>
            <a:ext cx="8630688" cy="305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3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650126" y="3289035"/>
            <a:ext cx="14046049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>
                <a:solidFill>
                  <a:srgbClr val="202122"/>
                </a:solidFill>
                <a:latin typeface="Helvetica Neue" panose="020B0604020202020204" charset="0"/>
              </a:rPr>
              <a:t>Los dividiremos en estas dos representaciones, que después servirán de base para implementar múltiples patrones.</a:t>
            </a:r>
            <a:endParaRPr lang="es-ES" sz="3200"/>
          </a:p>
          <a:p>
            <a:r>
              <a:rPr lang="es-ES" sz="3200"/>
              <a:t/>
            </a:r>
            <a:br>
              <a:rPr lang="es-ES" sz="320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Componentes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36727"/>
              </p:ext>
            </p:extLst>
          </p:nvPr>
        </p:nvGraphicFramePr>
        <p:xfrm>
          <a:off x="2076993" y="4834161"/>
          <a:ext cx="13142730" cy="678180"/>
        </p:xfrm>
        <a:graphic>
          <a:graphicData uri="http://schemas.openxmlformats.org/drawingml/2006/table">
            <a:tbl>
              <a:tblPr/>
              <a:tblGrid>
                <a:gridCol w="6571365">
                  <a:extLst>
                    <a:ext uri="{9D8B030D-6E8A-4147-A177-3AD203B41FA5}">
                      <a16:colId xmlns:a16="http://schemas.microsoft.com/office/drawing/2014/main" val="4108151842"/>
                    </a:ext>
                  </a:extLst>
                </a:gridCol>
                <a:gridCol w="6571365">
                  <a:extLst>
                    <a:ext uri="{9D8B030D-6E8A-4147-A177-3AD203B41FA5}">
                      <a16:colId xmlns:a16="http://schemas.microsoft.com/office/drawing/2014/main" val="3153399795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Class</a:t>
                      </a:r>
                      <a:r>
                        <a:rPr lang="es-E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 </a:t>
                      </a:r>
                      <a:r>
                        <a:rPr lang="es-E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based</a:t>
                      </a:r>
                      <a:r>
                        <a:rPr lang="es-E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 </a:t>
                      </a:r>
                      <a:r>
                        <a:rPr lang="es-E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components</a:t>
                      </a:r>
                      <a:endParaRPr lang="es-E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componentes basados en clases</a:t>
                      </a:r>
                      <a:endParaRPr lang="es-E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Function</a:t>
                      </a:r>
                      <a:r>
                        <a:rPr lang="es-E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 </a:t>
                      </a:r>
                      <a:r>
                        <a:rPr lang="es-E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based</a:t>
                      </a:r>
                      <a:r>
                        <a:rPr lang="es-E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 </a:t>
                      </a:r>
                      <a:r>
                        <a:rPr lang="es-E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components</a:t>
                      </a:r>
                      <a:endParaRPr lang="es-E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B0604020202020204" charset="0"/>
                        </a:rPr>
                        <a:t>componentes basados en funciones</a:t>
                      </a:r>
                      <a:endParaRPr lang="es-E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669708"/>
                  </a:ext>
                </a:extLst>
              </a:tr>
            </a:tbl>
          </a:graphicData>
        </a:graphic>
      </p:graphicFrame>
      <p:pic>
        <p:nvPicPr>
          <p:cNvPr id="6147" name="Picture 3" descr="https://lh6.googleusercontent.com/3YoJa8H7mdticAIPuYD3VfXvT8wifTBPh42aA9FMP4CHyDeNohhaA6z0KXu9ahhsvPjLEy0D1FObcqyjJ4_hNS6WjZ7YZP6ozmhXDZYdBY5tAITi21BOnY7913GaHHjPswVli1i4bb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3" y="5519414"/>
            <a:ext cx="6583681" cy="319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3.googleusercontent.com/ZiL19W2ADTDA3porTmdtLZDjURTgNBYVly1NzXntru3fKEGAuGX0EejtQUGm0JrVRNjHtY_QEZwd7LBMdkxPgmkDIra1KxGjYDK0kMEg5BkADfyJ_ybQ1mGn4alD_rhL4OzqALBto5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58" y="5519414"/>
            <a:ext cx="6571365" cy="319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790310" y="2537963"/>
            <a:ext cx="14046049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i="1" dirty="0" err="1" smtClean="0">
                <a:latin typeface="Anton"/>
              </a:rPr>
              <a:t>Patrones</a:t>
            </a:r>
            <a:endParaRPr lang="en-US" sz="3200" i="1" dirty="0" smtClean="0">
              <a:latin typeface="Anton"/>
            </a:endParaRPr>
          </a:p>
          <a:p>
            <a:endParaRPr lang="es-AR" sz="3200" i="1" dirty="0">
              <a:latin typeface="Anton"/>
            </a:endParaRPr>
          </a:p>
          <a:p>
            <a:pPr algn="ctr"/>
            <a:r>
              <a:rPr lang="en-US" sz="3200" i="1" dirty="0" err="1">
                <a:latin typeface="Anton"/>
              </a:rPr>
              <a:t>Componentes</a:t>
            </a:r>
            <a:r>
              <a:rPr lang="en-US" sz="3200" i="1" dirty="0">
                <a:latin typeface="Anton"/>
              </a:rPr>
              <a:t> de </a:t>
            </a:r>
            <a:r>
              <a:rPr lang="en-US" sz="3200" i="1" dirty="0" err="1">
                <a:latin typeface="Anton"/>
              </a:rPr>
              <a:t>presentación</a:t>
            </a: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Componentes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1525019" y="5248547"/>
            <a:ext cx="1548282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Helvetica Neue" panose="020B0604020202020204" charset="0"/>
              </a:rPr>
              <a:t>Son aquellos que simplemente</a:t>
            </a:r>
            <a:r>
              <a:rPr lang="es-ES" sz="3200" b="1" dirty="0">
                <a:latin typeface="Helvetica Neue" panose="020B0604020202020204" charset="0"/>
              </a:rPr>
              <a:t> se limitan a mostrar datos</a:t>
            </a:r>
            <a:r>
              <a:rPr lang="es-ES" sz="3200" dirty="0">
                <a:latin typeface="Helvetica Neue" panose="020B0604020202020204" charset="0"/>
              </a:rPr>
              <a:t> y tienen poca o nula lógica asociada a manipulación del estado (por eso son también llamados </a:t>
            </a:r>
            <a:r>
              <a:rPr lang="es-ES" sz="3200" b="1" i="1" dirty="0" err="1">
                <a:latin typeface="Helvetica Neue" panose="020B0604020202020204" charset="0"/>
              </a:rPr>
              <a:t>stateless</a:t>
            </a:r>
            <a:r>
              <a:rPr lang="es-ES" sz="3200" b="1" i="1" dirty="0">
                <a:latin typeface="Helvetica Neue" panose="020B0604020202020204" charset="0"/>
              </a:rPr>
              <a:t> </a:t>
            </a:r>
            <a:r>
              <a:rPr lang="es-ES" sz="3200" i="1" dirty="0" err="1">
                <a:latin typeface="Helvetica Neue" panose="020B0604020202020204" charset="0"/>
              </a:rPr>
              <a:t>components</a:t>
            </a:r>
            <a:r>
              <a:rPr lang="es-ES" sz="3200" dirty="0">
                <a:latin typeface="Helvetica Neue" panose="020B0604020202020204" charset="0"/>
              </a:rPr>
              <a:t>). </a:t>
            </a:r>
            <a:endParaRPr lang="es-ES" sz="3200" dirty="0"/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Componentes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1323032" y="3481026"/>
            <a:ext cx="1548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Helvetica Neue" panose="020B0604020202020204" charset="0"/>
              </a:rPr>
              <a:t>Usando esta sintaxis, </a:t>
            </a:r>
            <a:r>
              <a:rPr lang="es-ES" sz="2800" b="1" dirty="0">
                <a:latin typeface="Helvetica Neue" panose="020B0604020202020204" charset="0"/>
              </a:rPr>
              <a:t>las propiedades se reciben como parámetros de la función</a:t>
            </a:r>
            <a:r>
              <a:rPr lang="es-ES" sz="2800" dirty="0">
                <a:latin typeface="Helvetica Neue" panose="020B0604020202020204" charset="0"/>
              </a:rPr>
              <a:t> y podemos obtener las variables que nos interesan por separado.</a:t>
            </a:r>
            <a:endParaRPr lang="en-US" sz="2800" dirty="0"/>
          </a:p>
        </p:txBody>
      </p:sp>
      <p:pic>
        <p:nvPicPr>
          <p:cNvPr id="7170" name="Picture 2" descr="https://lh6.googleusercontent.com/bhVvGZ0A4pE-yH5JTrRG_eg0viToiwOIfxs1jGvozITCxByue9vbdDqfh84fpnLHl-UQR8NGzQcWn-_46rtyOHquFdoayEqqvD1-LcAjBRpnECd-kBn7yAzcFGYF8vgbiAa94BWUO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225" y="4924697"/>
            <a:ext cx="9631916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10508336" y="1256047"/>
            <a:ext cx="2281118" cy="2281118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l="13401" r="13401"/>
          <a:stretch/>
        </p:blipFill>
        <p:spPr>
          <a:xfrm>
            <a:off x="11648895" y="2018726"/>
            <a:ext cx="10164071" cy="926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15557" y="2556579"/>
            <a:ext cx="10092778" cy="664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es.reactjs.org/docs/faq-internals.html</a:t>
            </a: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https://nodejs.org/es/about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/</a:t>
            </a:r>
            <a:endParaRPr lang="es-AR" sz="4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  <a:hlinkClick r:id="rId6"/>
              </a:rPr>
              <a:t>damiandeluca.com.ar/como-usar-la-terminal-integrada-de-visual-studio-code</a:t>
            </a: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https://desarrolloweb.com/articulos/que-es-una-spa.html</a:t>
            </a: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endParaRPr lang="en-US" sz="4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823777" y="465455"/>
            <a:ext cx="10620195" cy="9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53" b="1" i="0" u="none" strike="noStrike" cap="none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Material extra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8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198</Words>
  <Application>Microsoft Office PowerPoint</Application>
  <PresentationFormat>Personalizado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Didact Gothic</vt:lpstr>
      <vt:lpstr>Arial</vt:lpstr>
      <vt:lpstr>Anton</vt:lpstr>
      <vt:lpstr>Helvetica Neue</vt:lpstr>
      <vt:lpstr>Montserrat</vt:lpstr>
      <vt:lpstr>Calibri</vt:lpstr>
      <vt:lpstr>Helvetica Neue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12</cp:revision>
  <dcterms:created xsi:type="dcterms:W3CDTF">2006-08-16T00:00:00Z</dcterms:created>
  <dcterms:modified xsi:type="dcterms:W3CDTF">2021-05-11T14:01:36Z</dcterms:modified>
</cp:coreProperties>
</file>