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9" r:id="rId2"/>
    <p:sldId id="280" r:id="rId3"/>
    <p:sldId id="273" r:id="rId4"/>
    <p:sldId id="281" r:id="rId5"/>
    <p:sldId id="282" r:id="rId6"/>
    <p:sldId id="283" r:id="rId7"/>
    <p:sldId id="285" r:id="rId8"/>
    <p:sldId id="284" r:id="rId9"/>
    <p:sldId id="286" r:id="rId10"/>
    <p:sldId id="287" r:id="rId11"/>
    <p:sldId id="288" r:id="rId12"/>
    <p:sldId id="261" r:id="rId13"/>
    <p:sldId id="262" r:id="rId14"/>
  </p:sldIdLst>
  <p:sldSz cx="18288000" cy="10287000"/>
  <p:notesSz cx="6858000" cy="9144000"/>
  <p:embeddedFontLst>
    <p:embeddedFont>
      <p:font typeface="Helvetica Neue" panose="020B0604020202020204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Montserrat" panose="00000500000000000000" pitchFamily="2" charset="0"/>
      <p:regular r:id="rId24"/>
      <p:bold r:id="rId25"/>
      <p:italic r:id="rId26"/>
      <p:boldItalic r:id="rId27"/>
    </p:embeddedFont>
    <p:embeddedFont>
      <p:font typeface="Helvetica Neue Light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2" roundtripDataSignature="AMtx7mjf23lADE80W1+G1d+p9Tgq0fFv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79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5151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19138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3418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22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6705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9270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0980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7709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1037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2482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es.redux.js.org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/>
        </p:nvSpPr>
        <p:spPr>
          <a:xfrm>
            <a:off x="-3093344" y="3754674"/>
            <a:ext cx="14046049" cy="1415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s-ES" sz="6000" dirty="0" smtClean="0">
                <a:latin typeface="Helvetica Neue" panose="020B0604020202020204" charset="0"/>
              </a:rPr>
              <a:t>¿Qué es </a:t>
            </a:r>
            <a:r>
              <a:rPr lang="es-ES" sz="6000" dirty="0" err="1" smtClean="0">
                <a:latin typeface="Helvetica Neue" panose="020B0604020202020204" charset="0"/>
              </a:rPr>
              <a:t>Redux</a:t>
            </a:r>
            <a:r>
              <a:rPr lang="es-ES" sz="6000" dirty="0" smtClean="0">
                <a:latin typeface="Helvetica Neue" panose="020B0604020202020204" charset="0"/>
              </a:rPr>
              <a:t>?</a:t>
            </a:r>
            <a:r>
              <a:rPr lang="es-ES" sz="3200" dirty="0"/>
              <a:t/>
            </a:r>
            <a:br>
              <a:rPr lang="es-ES" sz="3200" dirty="0"/>
            </a:br>
            <a:endParaRPr lang="es-ES" sz="32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-1175286" y="-733425"/>
            <a:ext cx="19696874" cy="275215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 txBox="1"/>
          <p:nvPr/>
        </p:nvSpPr>
        <p:spPr>
          <a:xfrm>
            <a:off x="863514" y="363664"/>
            <a:ext cx="10620195" cy="115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6253" b="1" dirty="0" err="1" smtClean="0">
                <a:solidFill>
                  <a:srgbClr val="F8F8EE"/>
                </a:solidFill>
                <a:latin typeface="Montserrat"/>
                <a:sym typeface="Montserrat"/>
              </a:rPr>
              <a:t>Redux</a:t>
            </a:r>
            <a:endParaRPr dirty="0"/>
          </a:p>
        </p:txBody>
      </p:sp>
      <p:sp>
        <p:nvSpPr>
          <p:cNvPr id="124" name="Google Shape;124;p4"/>
          <p:cNvSpPr/>
          <p:nvPr/>
        </p:nvSpPr>
        <p:spPr>
          <a:xfrm>
            <a:off x="-693905" y="1710409"/>
            <a:ext cx="2218924" cy="616635"/>
          </a:xfrm>
          <a:prstGeom prst="rect">
            <a:avLst/>
          </a:prstGeom>
          <a:solidFill>
            <a:srgbClr val="FE7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"/>
          <p:cNvSpPr/>
          <p:nvPr/>
        </p:nvSpPr>
        <p:spPr>
          <a:xfrm rot="-5400000">
            <a:off x="14388323" y="-598330"/>
            <a:ext cx="2279436" cy="616635"/>
          </a:xfrm>
          <a:prstGeom prst="rect">
            <a:avLst/>
          </a:prstGeom>
          <a:solidFill>
            <a:srgbClr val="FFA4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Google Shape;126;p4"/>
          <p:cNvPicPr preferRelativeResize="0"/>
          <p:nvPr/>
        </p:nvPicPr>
        <p:blipFill rotWithShape="1">
          <a:blip r:embed="rId3">
            <a:alphaModFix/>
          </a:blip>
          <a:srcRect r="72151"/>
          <a:stretch/>
        </p:blipFill>
        <p:spPr>
          <a:xfrm>
            <a:off x="16480138" y="192585"/>
            <a:ext cx="1558325" cy="151782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"/>
          <p:cNvSpPr/>
          <p:nvPr/>
        </p:nvSpPr>
        <p:spPr>
          <a:xfrm>
            <a:off x="16480138" y="7249095"/>
            <a:ext cx="2811148" cy="1799135"/>
          </a:xfrm>
          <a:prstGeom prst="rect">
            <a:avLst/>
          </a:prstGeom>
          <a:noFill/>
          <a:ln>
            <a:noFill/>
          </a:ln>
        </p:spPr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059" y="3768081"/>
            <a:ext cx="10002404" cy="5115089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194818" y="5510018"/>
            <a:ext cx="62794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Es una herramienta que nos sirve para gestionar estados de toda nuestra aplicación, se puede considerar como una especie de </a:t>
            </a:r>
            <a:r>
              <a:rPr lang="es-AR" sz="2000" b="1" dirty="0" smtClean="0"/>
              <a:t>“Estados globales”</a:t>
            </a:r>
            <a:r>
              <a:rPr lang="es-AR" sz="2000" dirty="0" smtClean="0"/>
              <a:t>.  Es una herramienta muy similar a la que ya conocemos, </a:t>
            </a:r>
            <a:r>
              <a:rPr lang="es-AR" sz="2000" b="1" dirty="0" err="1" smtClean="0"/>
              <a:t>Context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/>
        </p:nvSpPr>
        <p:spPr>
          <a:xfrm>
            <a:off x="-5127172" y="3817599"/>
            <a:ext cx="18287999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s-ES" sz="3200" dirty="0" smtClean="0"/>
              <a:t>¿Cómo consumimos esos datos?</a:t>
            </a:r>
            <a:endParaRPr lang="es-ES" sz="3200" dirty="0" smtClean="0"/>
          </a:p>
        </p:txBody>
      </p:sp>
      <p:sp>
        <p:nvSpPr>
          <p:cNvPr id="122" name="Google Shape;122;p4"/>
          <p:cNvSpPr/>
          <p:nvPr/>
        </p:nvSpPr>
        <p:spPr>
          <a:xfrm>
            <a:off x="-1175286" y="-733425"/>
            <a:ext cx="19696874" cy="275215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 txBox="1"/>
          <p:nvPr/>
        </p:nvSpPr>
        <p:spPr>
          <a:xfrm>
            <a:off x="863514" y="363664"/>
            <a:ext cx="10620195" cy="115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6253" b="1" dirty="0" err="1" smtClean="0">
                <a:solidFill>
                  <a:srgbClr val="F8F8EE"/>
                </a:solidFill>
                <a:latin typeface="Montserrat"/>
                <a:sym typeface="Montserrat"/>
              </a:rPr>
              <a:t>Redux</a:t>
            </a:r>
            <a:endParaRPr dirty="0"/>
          </a:p>
        </p:txBody>
      </p:sp>
      <p:sp>
        <p:nvSpPr>
          <p:cNvPr id="124" name="Google Shape;124;p4"/>
          <p:cNvSpPr/>
          <p:nvPr/>
        </p:nvSpPr>
        <p:spPr>
          <a:xfrm>
            <a:off x="-693905" y="1710409"/>
            <a:ext cx="2218924" cy="616635"/>
          </a:xfrm>
          <a:prstGeom prst="rect">
            <a:avLst/>
          </a:prstGeom>
          <a:solidFill>
            <a:srgbClr val="FE7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"/>
          <p:cNvSpPr/>
          <p:nvPr/>
        </p:nvSpPr>
        <p:spPr>
          <a:xfrm rot="-5400000">
            <a:off x="14388323" y="-598330"/>
            <a:ext cx="2279436" cy="616635"/>
          </a:xfrm>
          <a:prstGeom prst="rect">
            <a:avLst/>
          </a:prstGeom>
          <a:solidFill>
            <a:srgbClr val="FFA4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Google Shape;126;p4"/>
          <p:cNvPicPr preferRelativeResize="0"/>
          <p:nvPr/>
        </p:nvPicPr>
        <p:blipFill rotWithShape="1">
          <a:blip r:embed="rId3">
            <a:alphaModFix/>
          </a:blip>
          <a:srcRect r="72151"/>
          <a:stretch/>
        </p:blipFill>
        <p:spPr>
          <a:xfrm>
            <a:off x="16480138" y="192585"/>
            <a:ext cx="1558325" cy="151782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"/>
          <p:cNvSpPr/>
          <p:nvPr/>
        </p:nvSpPr>
        <p:spPr>
          <a:xfrm>
            <a:off x="16480138" y="7249095"/>
            <a:ext cx="2811148" cy="1799135"/>
          </a:xfrm>
          <a:prstGeom prst="rect">
            <a:avLst/>
          </a:prstGeom>
          <a:noFill/>
          <a:ln>
            <a:noFill/>
          </a:ln>
        </p:spPr>
      </p:sp>
      <p:sp>
        <p:nvSpPr>
          <p:cNvPr id="3" name="CuadroTexto 2"/>
          <p:cNvSpPr txBox="1"/>
          <p:nvPr/>
        </p:nvSpPr>
        <p:spPr>
          <a:xfrm>
            <a:off x="964758" y="5199867"/>
            <a:ext cx="58390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Nuevamente gracias a los </a:t>
            </a:r>
            <a:r>
              <a:rPr lang="es-AR" sz="2000" dirty="0" err="1" smtClean="0"/>
              <a:t>hooks</a:t>
            </a:r>
            <a:r>
              <a:rPr lang="es-AR" sz="2000" dirty="0" smtClean="0"/>
              <a:t>, podemos utilizar </a:t>
            </a:r>
            <a:r>
              <a:rPr lang="es-AR" sz="2000" b="1" dirty="0" err="1" smtClean="0"/>
              <a:t>useSelector</a:t>
            </a:r>
            <a:r>
              <a:rPr lang="es-AR" sz="2000" dirty="0" smtClean="0"/>
              <a:t> y </a:t>
            </a:r>
            <a:r>
              <a:rPr lang="es-AR" sz="2000" b="1" dirty="0" err="1" smtClean="0"/>
              <a:t>useDispatch</a:t>
            </a:r>
            <a:r>
              <a:rPr lang="es-AR" sz="2000" dirty="0" smtClean="0"/>
              <a:t> para poder traer y modificar datos.</a:t>
            </a:r>
            <a:br>
              <a:rPr lang="es-AR" sz="2000" dirty="0" smtClean="0"/>
            </a:br>
            <a:r>
              <a:rPr lang="es-AR" sz="2000" dirty="0" smtClean="0"/>
              <a:t/>
            </a:r>
            <a:br>
              <a:rPr lang="es-AR" sz="2000" dirty="0" smtClean="0"/>
            </a:br>
            <a:r>
              <a:rPr lang="es-AR" sz="2000" dirty="0" err="1" smtClean="0"/>
              <a:t>useSelector</a:t>
            </a:r>
            <a:r>
              <a:rPr lang="es-AR" sz="2000" dirty="0" smtClean="0"/>
              <a:t> para poder traer el estado.</a:t>
            </a:r>
            <a:br>
              <a:rPr lang="es-AR" sz="2000" dirty="0" smtClean="0"/>
            </a:br>
            <a:r>
              <a:rPr lang="es-AR" sz="2000" dirty="0" err="1" smtClean="0"/>
              <a:t>useDispatch</a:t>
            </a:r>
            <a:r>
              <a:rPr lang="es-AR" sz="2000" dirty="0" smtClean="0"/>
              <a:t> para actualizar el estado.</a:t>
            </a:r>
            <a:endParaRPr lang="en-US" sz="20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1186" y="3268289"/>
            <a:ext cx="7839282" cy="621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87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/>
        </p:nvSpPr>
        <p:spPr>
          <a:xfrm>
            <a:off x="-5007901" y="2811653"/>
            <a:ext cx="18287999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s-ES" sz="3200" dirty="0" smtClean="0"/>
              <a:t>¿Y como lo actualizamos?</a:t>
            </a:r>
            <a:endParaRPr lang="es-ES" sz="3200" dirty="0" smtClean="0"/>
          </a:p>
        </p:txBody>
      </p:sp>
      <p:sp>
        <p:nvSpPr>
          <p:cNvPr id="122" name="Google Shape;122;p4"/>
          <p:cNvSpPr/>
          <p:nvPr/>
        </p:nvSpPr>
        <p:spPr>
          <a:xfrm>
            <a:off x="-1175286" y="-733425"/>
            <a:ext cx="19696874" cy="275215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 txBox="1"/>
          <p:nvPr/>
        </p:nvSpPr>
        <p:spPr>
          <a:xfrm>
            <a:off x="863514" y="363664"/>
            <a:ext cx="10620195" cy="115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6253" b="1" dirty="0" err="1" smtClean="0">
                <a:solidFill>
                  <a:srgbClr val="F8F8EE"/>
                </a:solidFill>
                <a:latin typeface="Montserrat"/>
                <a:sym typeface="Montserrat"/>
              </a:rPr>
              <a:t>Redux</a:t>
            </a:r>
            <a:endParaRPr dirty="0"/>
          </a:p>
        </p:txBody>
      </p:sp>
      <p:sp>
        <p:nvSpPr>
          <p:cNvPr id="124" name="Google Shape;124;p4"/>
          <p:cNvSpPr/>
          <p:nvPr/>
        </p:nvSpPr>
        <p:spPr>
          <a:xfrm>
            <a:off x="-693905" y="1710409"/>
            <a:ext cx="2218924" cy="616635"/>
          </a:xfrm>
          <a:prstGeom prst="rect">
            <a:avLst/>
          </a:prstGeom>
          <a:solidFill>
            <a:srgbClr val="FE7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"/>
          <p:cNvSpPr/>
          <p:nvPr/>
        </p:nvSpPr>
        <p:spPr>
          <a:xfrm rot="-5400000">
            <a:off x="14388323" y="-598330"/>
            <a:ext cx="2279436" cy="616635"/>
          </a:xfrm>
          <a:prstGeom prst="rect">
            <a:avLst/>
          </a:prstGeom>
          <a:solidFill>
            <a:srgbClr val="FFA4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Google Shape;126;p4"/>
          <p:cNvPicPr preferRelativeResize="0"/>
          <p:nvPr/>
        </p:nvPicPr>
        <p:blipFill rotWithShape="1">
          <a:blip r:embed="rId3">
            <a:alphaModFix/>
          </a:blip>
          <a:srcRect r="72151"/>
          <a:stretch/>
        </p:blipFill>
        <p:spPr>
          <a:xfrm>
            <a:off x="16480138" y="192585"/>
            <a:ext cx="1558325" cy="151782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"/>
          <p:cNvSpPr/>
          <p:nvPr/>
        </p:nvSpPr>
        <p:spPr>
          <a:xfrm>
            <a:off x="16480138" y="7249095"/>
            <a:ext cx="2811148" cy="1799135"/>
          </a:xfrm>
          <a:prstGeom prst="rect">
            <a:avLst/>
          </a:prstGeom>
          <a:noFill/>
          <a:ln>
            <a:noFill/>
          </a:ln>
        </p:spPr>
      </p:sp>
      <p:sp>
        <p:nvSpPr>
          <p:cNvPr id="3" name="CuadroTexto 2"/>
          <p:cNvSpPr txBox="1"/>
          <p:nvPr/>
        </p:nvSpPr>
        <p:spPr>
          <a:xfrm>
            <a:off x="1702370" y="3662690"/>
            <a:ext cx="147777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El </a:t>
            </a:r>
            <a:r>
              <a:rPr lang="es-AR" sz="2000" dirty="0" err="1" smtClean="0"/>
              <a:t>hook</a:t>
            </a:r>
            <a:r>
              <a:rPr lang="es-AR" sz="2000" dirty="0" smtClean="0"/>
              <a:t> </a:t>
            </a:r>
            <a:r>
              <a:rPr lang="es-AR" sz="2000" dirty="0" err="1" smtClean="0"/>
              <a:t>useDispatch</a:t>
            </a:r>
            <a:r>
              <a:rPr lang="es-AR" sz="2000" dirty="0" smtClean="0"/>
              <a:t> lo que </a:t>
            </a:r>
            <a:r>
              <a:rPr lang="es-AR" sz="2000" dirty="0" err="1" smtClean="0"/>
              <a:t>hara</a:t>
            </a:r>
            <a:r>
              <a:rPr lang="es-AR" sz="2000" dirty="0" smtClean="0"/>
              <a:t> es poder actualizar el estado del store mediante un </a:t>
            </a:r>
            <a:r>
              <a:rPr lang="es-AR" sz="2000" dirty="0" err="1" smtClean="0"/>
              <a:t>reducer</a:t>
            </a:r>
            <a:r>
              <a:rPr lang="es-AR" sz="2000" dirty="0" smtClean="0"/>
              <a:t>, un ejemplo:</a:t>
            </a:r>
            <a:br>
              <a:rPr lang="es-AR" sz="2000" dirty="0" smtClean="0"/>
            </a:br>
            <a:r>
              <a:rPr lang="es-AR" sz="2000" dirty="0" smtClean="0"/>
              <a:t/>
            </a:r>
            <a:br>
              <a:rPr lang="es-AR" sz="2000" dirty="0" smtClean="0"/>
            </a:br>
            <a:r>
              <a:rPr lang="es-AR" sz="2000" dirty="0" smtClean="0"/>
              <a:t>Cada vez que el store modifica sus valores, se refleja en la vista automáticamente.</a:t>
            </a:r>
            <a:endParaRPr lang="en-US" sz="2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2370" y="5141715"/>
            <a:ext cx="14240966" cy="482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06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/>
          <p:nvPr/>
        </p:nvSpPr>
        <p:spPr>
          <a:xfrm>
            <a:off x="10508336" y="1256047"/>
            <a:ext cx="2281118" cy="2281118"/>
          </a:xfrm>
          <a:prstGeom prst="rect">
            <a:avLst/>
          </a:prstGeom>
          <a:noFill/>
          <a:ln>
            <a:noFill/>
          </a:ln>
        </p:spPr>
      </p:sp>
      <p:pic>
        <p:nvPicPr>
          <p:cNvPr id="146" name="Google Shape;146;p6"/>
          <p:cNvPicPr preferRelativeResize="0"/>
          <p:nvPr/>
        </p:nvPicPr>
        <p:blipFill rotWithShape="1">
          <a:blip r:embed="rId3">
            <a:alphaModFix/>
          </a:blip>
          <a:srcRect l="13401" r="13401"/>
          <a:stretch/>
        </p:blipFill>
        <p:spPr>
          <a:xfrm>
            <a:off x="11648895" y="2018726"/>
            <a:ext cx="10164071" cy="926005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6"/>
          <p:cNvSpPr txBox="1"/>
          <p:nvPr/>
        </p:nvSpPr>
        <p:spPr>
          <a:xfrm>
            <a:off x="415557" y="5910091"/>
            <a:ext cx="10092778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863600" lvl="1" indent="-431800">
              <a:lnSpc>
                <a:spcPct val="120000"/>
              </a:lnSpc>
              <a:buSzPts val="4000"/>
              <a:buFont typeface="Arial"/>
              <a:buChar char="•"/>
            </a:pPr>
            <a:r>
              <a:rPr lang="en-US" sz="4000" b="1" dirty="0"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https://es.redux.js.org</a:t>
            </a:r>
            <a:r>
              <a:rPr lang="en-US" sz="4000" b="1" dirty="0" smtClean="0">
                <a:latin typeface="Montserrat"/>
                <a:ea typeface="Montserrat"/>
                <a:cs typeface="Montserrat"/>
                <a:sym typeface="Montserrat"/>
                <a:hlinkClick r:id="rId4"/>
              </a:rPr>
              <a:t>/</a:t>
            </a:r>
            <a:endParaRPr lang="en-US" sz="4000" b="1" dirty="0" smtClean="0">
              <a:latin typeface="Montserrat"/>
              <a:ea typeface="Montserrat"/>
              <a:cs typeface="Montserrat"/>
              <a:sym typeface="Montserrat"/>
            </a:endParaRPr>
          </a:p>
          <a:p>
            <a:pPr marL="863600" lvl="1" indent="-431800">
              <a:lnSpc>
                <a:spcPct val="120000"/>
              </a:lnSpc>
              <a:buSzPts val="4000"/>
              <a:buFont typeface="Arial"/>
              <a:buChar char="•"/>
            </a:pPr>
            <a:endParaRPr lang="en-US" sz="40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-1175286" y="-733425"/>
            <a:ext cx="19696874" cy="275215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6"/>
          <p:cNvSpPr txBox="1"/>
          <p:nvPr/>
        </p:nvSpPr>
        <p:spPr>
          <a:xfrm>
            <a:off x="823777" y="465455"/>
            <a:ext cx="10620195" cy="962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53" b="1" i="0" u="none" strike="noStrike" cap="none">
                <a:solidFill>
                  <a:srgbClr val="F8F8EE"/>
                </a:solidFill>
                <a:latin typeface="Montserrat"/>
                <a:ea typeface="Montserrat"/>
                <a:cs typeface="Montserrat"/>
                <a:sym typeface="Montserrat"/>
              </a:rPr>
              <a:t>Material extra</a:t>
            </a:r>
            <a:endParaRPr/>
          </a:p>
        </p:txBody>
      </p:sp>
      <p:sp>
        <p:nvSpPr>
          <p:cNvPr id="150" name="Google Shape;150;p6"/>
          <p:cNvSpPr/>
          <p:nvPr/>
        </p:nvSpPr>
        <p:spPr>
          <a:xfrm>
            <a:off x="-693905" y="1710409"/>
            <a:ext cx="2218924" cy="616635"/>
          </a:xfrm>
          <a:prstGeom prst="rect">
            <a:avLst/>
          </a:prstGeom>
          <a:solidFill>
            <a:srgbClr val="FE7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6"/>
          <p:cNvSpPr/>
          <p:nvPr/>
        </p:nvSpPr>
        <p:spPr>
          <a:xfrm rot="-5400000">
            <a:off x="14388323" y="-598330"/>
            <a:ext cx="2279436" cy="616635"/>
          </a:xfrm>
          <a:prstGeom prst="rect">
            <a:avLst/>
          </a:prstGeom>
          <a:solidFill>
            <a:srgbClr val="FFA4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2" name="Google Shape;152;p6"/>
          <p:cNvPicPr preferRelativeResize="0"/>
          <p:nvPr/>
        </p:nvPicPr>
        <p:blipFill rotWithShape="1">
          <a:blip r:embed="rId5">
            <a:alphaModFix/>
          </a:blip>
          <a:srcRect r="72151"/>
          <a:stretch/>
        </p:blipFill>
        <p:spPr>
          <a:xfrm>
            <a:off x="16480138" y="192585"/>
            <a:ext cx="1558325" cy="151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"/>
          <p:cNvSpPr/>
          <p:nvPr/>
        </p:nvSpPr>
        <p:spPr>
          <a:xfrm rot="5400000">
            <a:off x="8375735" y="-256781"/>
            <a:ext cx="2824049" cy="616635"/>
          </a:xfrm>
          <a:prstGeom prst="rect">
            <a:avLst/>
          </a:prstGeom>
          <a:solidFill>
            <a:srgbClr val="FFA4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7"/>
          <p:cNvSpPr txBox="1"/>
          <p:nvPr/>
        </p:nvSpPr>
        <p:spPr>
          <a:xfrm>
            <a:off x="1155478" y="4252732"/>
            <a:ext cx="8940598" cy="2287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¡Gracias!</a:t>
            </a:r>
            <a:endParaRPr/>
          </a:p>
        </p:txBody>
      </p:sp>
      <p:sp>
        <p:nvSpPr>
          <p:cNvPr id="159" name="Google Shape;159;p7"/>
          <p:cNvSpPr/>
          <p:nvPr/>
        </p:nvSpPr>
        <p:spPr>
          <a:xfrm>
            <a:off x="16377677" y="563993"/>
            <a:ext cx="2811148" cy="1799135"/>
          </a:xfrm>
          <a:prstGeom prst="rect">
            <a:avLst/>
          </a:prstGeom>
          <a:noFill/>
          <a:ln>
            <a:noFill/>
          </a:ln>
        </p:spPr>
      </p:sp>
      <p:pic>
        <p:nvPicPr>
          <p:cNvPr id="160" name="Google Shape;16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96076" y="893726"/>
            <a:ext cx="7234431" cy="9014867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7"/>
          <p:cNvSpPr/>
          <p:nvPr/>
        </p:nvSpPr>
        <p:spPr>
          <a:xfrm>
            <a:off x="343921" y="8746915"/>
            <a:ext cx="3515605" cy="1161678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/>
        </p:nvSpPr>
        <p:spPr>
          <a:xfrm>
            <a:off x="1889474" y="2928728"/>
            <a:ext cx="1404604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s-ES" sz="6000" dirty="0" smtClean="0">
                <a:latin typeface="Helvetica Neue" panose="020B0604020202020204" charset="0"/>
                <a:ea typeface="Helvetica Neue Light"/>
              </a:rPr>
              <a:t>¿Cómo funciona?</a:t>
            </a:r>
            <a:endParaRPr lang="es-ES" sz="32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-1175286" y="-733425"/>
            <a:ext cx="19696874" cy="275215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 txBox="1"/>
          <p:nvPr/>
        </p:nvSpPr>
        <p:spPr>
          <a:xfrm>
            <a:off x="863514" y="363664"/>
            <a:ext cx="10620195" cy="115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6253" b="1" dirty="0" err="1" smtClean="0">
                <a:solidFill>
                  <a:srgbClr val="F8F8EE"/>
                </a:solidFill>
                <a:latin typeface="Montserrat"/>
                <a:sym typeface="Montserrat"/>
              </a:rPr>
              <a:t>Redux</a:t>
            </a:r>
            <a:endParaRPr dirty="0"/>
          </a:p>
        </p:txBody>
      </p:sp>
      <p:sp>
        <p:nvSpPr>
          <p:cNvPr id="124" name="Google Shape;124;p4"/>
          <p:cNvSpPr/>
          <p:nvPr/>
        </p:nvSpPr>
        <p:spPr>
          <a:xfrm>
            <a:off x="-693905" y="1710409"/>
            <a:ext cx="2218924" cy="616635"/>
          </a:xfrm>
          <a:prstGeom prst="rect">
            <a:avLst/>
          </a:prstGeom>
          <a:solidFill>
            <a:srgbClr val="FE7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"/>
          <p:cNvSpPr/>
          <p:nvPr/>
        </p:nvSpPr>
        <p:spPr>
          <a:xfrm rot="-5400000">
            <a:off x="14388323" y="-598330"/>
            <a:ext cx="2279436" cy="616635"/>
          </a:xfrm>
          <a:prstGeom prst="rect">
            <a:avLst/>
          </a:prstGeom>
          <a:solidFill>
            <a:srgbClr val="FFA4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Google Shape;126;p4"/>
          <p:cNvPicPr preferRelativeResize="0"/>
          <p:nvPr/>
        </p:nvPicPr>
        <p:blipFill rotWithShape="1">
          <a:blip r:embed="rId3">
            <a:alphaModFix/>
          </a:blip>
          <a:srcRect r="72151"/>
          <a:stretch/>
        </p:blipFill>
        <p:spPr>
          <a:xfrm>
            <a:off x="16480138" y="192585"/>
            <a:ext cx="1558325" cy="151782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"/>
          <p:cNvSpPr/>
          <p:nvPr/>
        </p:nvSpPr>
        <p:spPr>
          <a:xfrm>
            <a:off x="16480138" y="7249095"/>
            <a:ext cx="2811148" cy="1799135"/>
          </a:xfrm>
          <a:prstGeom prst="rect">
            <a:avLst/>
          </a:prstGeom>
          <a:noFill/>
          <a:ln>
            <a:noFill/>
          </a:ln>
        </p:spPr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265" y="4514428"/>
            <a:ext cx="10216466" cy="453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0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/>
        </p:nvSpPr>
        <p:spPr>
          <a:xfrm>
            <a:off x="0" y="3305933"/>
            <a:ext cx="18287999" cy="160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algn="ctr"/>
            <a:r>
              <a:rPr lang="es-ES" sz="4000" dirty="0" smtClean="0">
                <a:latin typeface="Helvetica Neue" panose="020B0604020202020204" charset="0"/>
              </a:rPr>
              <a:t>Primeros pasos - Instalación</a:t>
            </a:r>
            <a:endParaRPr lang="es-ES" sz="4000" dirty="0"/>
          </a:p>
          <a:p>
            <a:r>
              <a:rPr lang="es-ES" sz="3200" dirty="0"/>
              <a:t/>
            </a:r>
            <a:br>
              <a:rPr lang="es-ES" sz="3200" dirty="0"/>
            </a:br>
            <a:endParaRPr lang="es-ES" sz="3200" dirty="0" smtClean="0"/>
          </a:p>
        </p:txBody>
      </p:sp>
      <p:sp>
        <p:nvSpPr>
          <p:cNvPr id="122" name="Google Shape;122;p4"/>
          <p:cNvSpPr/>
          <p:nvPr/>
        </p:nvSpPr>
        <p:spPr>
          <a:xfrm>
            <a:off x="-1175286" y="-733425"/>
            <a:ext cx="19696874" cy="275215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 txBox="1"/>
          <p:nvPr/>
        </p:nvSpPr>
        <p:spPr>
          <a:xfrm>
            <a:off x="863514" y="363664"/>
            <a:ext cx="10620195" cy="115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6253" b="1" dirty="0" err="1" smtClean="0">
                <a:solidFill>
                  <a:srgbClr val="F8F8EE"/>
                </a:solidFill>
                <a:latin typeface="Montserrat"/>
                <a:sym typeface="Montserrat"/>
              </a:rPr>
              <a:t>Redux</a:t>
            </a:r>
            <a:endParaRPr dirty="0"/>
          </a:p>
        </p:txBody>
      </p:sp>
      <p:sp>
        <p:nvSpPr>
          <p:cNvPr id="124" name="Google Shape;124;p4"/>
          <p:cNvSpPr/>
          <p:nvPr/>
        </p:nvSpPr>
        <p:spPr>
          <a:xfrm>
            <a:off x="-693905" y="1710409"/>
            <a:ext cx="2218924" cy="616635"/>
          </a:xfrm>
          <a:prstGeom prst="rect">
            <a:avLst/>
          </a:prstGeom>
          <a:solidFill>
            <a:srgbClr val="FE7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"/>
          <p:cNvSpPr/>
          <p:nvPr/>
        </p:nvSpPr>
        <p:spPr>
          <a:xfrm rot="-5400000">
            <a:off x="14388323" y="-598330"/>
            <a:ext cx="2279436" cy="616635"/>
          </a:xfrm>
          <a:prstGeom prst="rect">
            <a:avLst/>
          </a:prstGeom>
          <a:solidFill>
            <a:srgbClr val="FFA4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Google Shape;126;p4"/>
          <p:cNvPicPr preferRelativeResize="0"/>
          <p:nvPr/>
        </p:nvPicPr>
        <p:blipFill rotWithShape="1">
          <a:blip r:embed="rId3">
            <a:alphaModFix/>
          </a:blip>
          <a:srcRect r="72151"/>
          <a:stretch/>
        </p:blipFill>
        <p:spPr>
          <a:xfrm>
            <a:off x="16480138" y="192585"/>
            <a:ext cx="1558325" cy="151782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"/>
          <p:cNvSpPr/>
          <p:nvPr/>
        </p:nvSpPr>
        <p:spPr>
          <a:xfrm>
            <a:off x="16480138" y="7249095"/>
            <a:ext cx="2811148" cy="1799135"/>
          </a:xfrm>
          <a:prstGeom prst="rect">
            <a:avLst/>
          </a:prstGeom>
          <a:noFill/>
          <a:ln>
            <a:noFill/>
          </a:ln>
        </p:spPr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408742" y="5645362"/>
            <a:ext cx="5891349" cy="492443"/>
          </a:xfrm>
          <a:prstGeom prst="rect">
            <a:avLst/>
          </a:prstGeom>
          <a:solidFill>
            <a:srgbClr val="08090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dirty="0" err="1" smtClean="0">
                <a:solidFill>
                  <a:srgbClr val="F8F8F2"/>
                </a:solidFill>
                <a:latin typeface="var(--ff-monospace)"/>
              </a:rPr>
              <a:t>Npm</a:t>
            </a:r>
            <a:r>
              <a:rPr lang="en-US" altLang="en-US" sz="3200" dirty="0" smtClean="0">
                <a:solidFill>
                  <a:srgbClr val="F8F8F2"/>
                </a:solidFill>
                <a:latin typeface="var(--ff-monospace)"/>
              </a:rPr>
              <a:t> Install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var(--ff-monospace)"/>
              </a:rPr>
              <a:t>@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var(--ff-monospace)"/>
              </a:rPr>
              <a:t>reduxjs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var(--ff-monospace)"/>
              </a:rPr>
              <a:t>/toolkit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408741" y="4848856"/>
            <a:ext cx="5891350" cy="492443"/>
          </a:xfrm>
          <a:prstGeom prst="rect">
            <a:avLst/>
          </a:prstGeom>
          <a:solidFill>
            <a:srgbClr val="08090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var(--ff-monospace)"/>
              </a:rPr>
              <a:t>Npm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var(--ff-monospace)"/>
              </a:rPr>
              <a:t> install react-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var(--ff-monospace)"/>
              </a:rPr>
              <a:t>redux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94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/>
        </p:nvSpPr>
        <p:spPr>
          <a:xfrm>
            <a:off x="0" y="3305933"/>
            <a:ext cx="18287999" cy="160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algn="ctr"/>
            <a:r>
              <a:rPr lang="es-ES" sz="4000" dirty="0" smtClean="0">
                <a:latin typeface="Helvetica Neue" panose="020B0604020202020204" charset="0"/>
              </a:rPr>
              <a:t>Primeros pasos – Crear nuestro Store</a:t>
            </a:r>
            <a:endParaRPr lang="es-ES" sz="4000" dirty="0"/>
          </a:p>
          <a:p>
            <a:r>
              <a:rPr lang="es-ES" sz="3200" dirty="0"/>
              <a:t/>
            </a:r>
            <a:br>
              <a:rPr lang="es-ES" sz="3200" dirty="0"/>
            </a:br>
            <a:endParaRPr lang="es-ES" sz="3200" dirty="0" smtClean="0"/>
          </a:p>
        </p:txBody>
      </p:sp>
      <p:sp>
        <p:nvSpPr>
          <p:cNvPr id="122" name="Google Shape;122;p4"/>
          <p:cNvSpPr/>
          <p:nvPr/>
        </p:nvSpPr>
        <p:spPr>
          <a:xfrm>
            <a:off x="-1175286" y="-733425"/>
            <a:ext cx="19696874" cy="275215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 txBox="1"/>
          <p:nvPr/>
        </p:nvSpPr>
        <p:spPr>
          <a:xfrm>
            <a:off x="863514" y="363664"/>
            <a:ext cx="10620195" cy="115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6253" b="1" dirty="0" err="1" smtClean="0">
                <a:solidFill>
                  <a:srgbClr val="F8F8EE"/>
                </a:solidFill>
                <a:latin typeface="Montserrat"/>
                <a:sym typeface="Montserrat"/>
              </a:rPr>
              <a:t>Redux</a:t>
            </a:r>
            <a:endParaRPr dirty="0"/>
          </a:p>
        </p:txBody>
      </p:sp>
      <p:sp>
        <p:nvSpPr>
          <p:cNvPr id="124" name="Google Shape;124;p4"/>
          <p:cNvSpPr/>
          <p:nvPr/>
        </p:nvSpPr>
        <p:spPr>
          <a:xfrm>
            <a:off x="-693905" y="1710409"/>
            <a:ext cx="2218924" cy="616635"/>
          </a:xfrm>
          <a:prstGeom prst="rect">
            <a:avLst/>
          </a:prstGeom>
          <a:solidFill>
            <a:srgbClr val="FE7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"/>
          <p:cNvSpPr/>
          <p:nvPr/>
        </p:nvSpPr>
        <p:spPr>
          <a:xfrm rot="-5400000">
            <a:off x="14388323" y="-598330"/>
            <a:ext cx="2279436" cy="616635"/>
          </a:xfrm>
          <a:prstGeom prst="rect">
            <a:avLst/>
          </a:prstGeom>
          <a:solidFill>
            <a:srgbClr val="FFA4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Google Shape;126;p4"/>
          <p:cNvPicPr preferRelativeResize="0"/>
          <p:nvPr/>
        </p:nvPicPr>
        <p:blipFill rotWithShape="1">
          <a:blip r:embed="rId3">
            <a:alphaModFix/>
          </a:blip>
          <a:srcRect r="72151"/>
          <a:stretch/>
        </p:blipFill>
        <p:spPr>
          <a:xfrm>
            <a:off x="16480138" y="192585"/>
            <a:ext cx="1558325" cy="151782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"/>
          <p:cNvSpPr/>
          <p:nvPr/>
        </p:nvSpPr>
        <p:spPr>
          <a:xfrm>
            <a:off x="16480138" y="7249095"/>
            <a:ext cx="2811148" cy="1799135"/>
          </a:xfrm>
          <a:prstGeom prst="rect">
            <a:avLst/>
          </a:prstGeom>
          <a:noFill/>
          <a:ln>
            <a:noFill/>
          </a:ln>
        </p:spPr>
      </p:sp>
      <p:sp>
        <p:nvSpPr>
          <p:cNvPr id="3" name="CuadroTexto 2"/>
          <p:cNvSpPr txBox="1"/>
          <p:nvPr/>
        </p:nvSpPr>
        <p:spPr>
          <a:xfrm>
            <a:off x="2390502" y="4552428"/>
            <a:ext cx="13506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Creamos una carpeta dentro de </a:t>
            </a:r>
            <a:r>
              <a:rPr lang="es-AR" sz="2000" b="1" dirty="0" smtClean="0"/>
              <a:t>SRC</a:t>
            </a:r>
            <a:r>
              <a:rPr lang="es-AR" sz="2000" dirty="0" smtClean="0"/>
              <a:t> que se llame </a:t>
            </a:r>
            <a:r>
              <a:rPr lang="es-AR" sz="2000" b="1" dirty="0" err="1" smtClean="0"/>
              <a:t>Redux</a:t>
            </a:r>
            <a:r>
              <a:rPr lang="es-AR" sz="2000" dirty="0" smtClean="0"/>
              <a:t>. Dentro de </a:t>
            </a:r>
            <a:r>
              <a:rPr lang="es-AR" sz="2000" dirty="0" err="1" smtClean="0"/>
              <a:t>redux</a:t>
            </a:r>
            <a:r>
              <a:rPr lang="es-AR" sz="2000" dirty="0" smtClean="0"/>
              <a:t> creamos otro directorio que se llame </a:t>
            </a:r>
            <a:r>
              <a:rPr lang="es-AR" sz="2000" b="1" dirty="0" smtClean="0"/>
              <a:t>Store</a:t>
            </a:r>
            <a:r>
              <a:rPr lang="es-AR" sz="2000" dirty="0" smtClean="0"/>
              <a:t> y dentro nuestro archivo </a:t>
            </a:r>
            <a:r>
              <a:rPr lang="es-AR" sz="2000" b="1" dirty="0" smtClean="0"/>
              <a:t>index.js</a:t>
            </a:r>
            <a:r>
              <a:rPr lang="es-AR" sz="2000" dirty="0" smtClean="0"/>
              <a:t> con el siguiente código:  </a:t>
            </a:r>
            <a:r>
              <a:rPr lang="es-AR" sz="2000" i="1" dirty="0" err="1" smtClean="0"/>
              <a:t>src</a:t>
            </a:r>
            <a:r>
              <a:rPr lang="es-AR" sz="2000" i="1" dirty="0" smtClean="0"/>
              <a:t>/</a:t>
            </a:r>
            <a:r>
              <a:rPr lang="es-AR" sz="2000" i="1" dirty="0" err="1" smtClean="0"/>
              <a:t>redux</a:t>
            </a:r>
            <a:r>
              <a:rPr lang="es-AR" sz="2000" i="1" dirty="0" smtClean="0"/>
              <a:t>/store/index.js</a:t>
            </a:r>
            <a:endParaRPr lang="en-US" sz="2000" i="1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285" y="6193578"/>
            <a:ext cx="10293732" cy="227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02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/>
        </p:nvSpPr>
        <p:spPr>
          <a:xfrm>
            <a:off x="0" y="3305933"/>
            <a:ext cx="18287999" cy="160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algn="ctr"/>
            <a:r>
              <a:rPr lang="es-ES" sz="4000" dirty="0" smtClean="0">
                <a:latin typeface="Helvetica Neue" panose="020B0604020202020204" charset="0"/>
              </a:rPr>
              <a:t>Primeros pasos – Agregando nuestro </a:t>
            </a:r>
            <a:r>
              <a:rPr lang="es-ES" sz="4000" dirty="0" err="1" smtClean="0">
                <a:latin typeface="Helvetica Neue" panose="020B0604020202020204" charset="0"/>
              </a:rPr>
              <a:t>Provedor</a:t>
            </a:r>
            <a:endParaRPr lang="es-ES" sz="4000" dirty="0"/>
          </a:p>
          <a:p>
            <a:r>
              <a:rPr lang="es-ES" sz="3200" dirty="0"/>
              <a:t/>
            </a:r>
            <a:br>
              <a:rPr lang="es-ES" sz="3200" dirty="0"/>
            </a:br>
            <a:endParaRPr lang="es-ES" sz="3200" dirty="0" smtClean="0"/>
          </a:p>
        </p:txBody>
      </p:sp>
      <p:sp>
        <p:nvSpPr>
          <p:cNvPr id="122" name="Google Shape;122;p4"/>
          <p:cNvSpPr/>
          <p:nvPr/>
        </p:nvSpPr>
        <p:spPr>
          <a:xfrm>
            <a:off x="-1175286" y="-733425"/>
            <a:ext cx="19696874" cy="275215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 txBox="1"/>
          <p:nvPr/>
        </p:nvSpPr>
        <p:spPr>
          <a:xfrm>
            <a:off x="863514" y="363664"/>
            <a:ext cx="10620195" cy="115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6253" b="1" dirty="0" err="1" smtClean="0">
                <a:solidFill>
                  <a:srgbClr val="F8F8EE"/>
                </a:solidFill>
                <a:latin typeface="Montserrat"/>
                <a:sym typeface="Montserrat"/>
              </a:rPr>
              <a:t>Redux</a:t>
            </a:r>
            <a:endParaRPr dirty="0"/>
          </a:p>
        </p:txBody>
      </p:sp>
      <p:sp>
        <p:nvSpPr>
          <p:cNvPr id="124" name="Google Shape;124;p4"/>
          <p:cNvSpPr/>
          <p:nvPr/>
        </p:nvSpPr>
        <p:spPr>
          <a:xfrm>
            <a:off x="-693905" y="1710409"/>
            <a:ext cx="2218924" cy="616635"/>
          </a:xfrm>
          <a:prstGeom prst="rect">
            <a:avLst/>
          </a:prstGeom>
          <a:solidFill>
            <a:srgbClr val="FE7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"/>
          <p:cNvSpPr/>
          <p:nvPr/>
        </p:nvSpPr>
        <p:spPr>
          <a:xfrm rot="-5400000">
            <a:off x="14388323" y="-598330"/>
            <a:ext cx="2279436" cy="616635"/>
          </a:xfrm>
          <a:prstGeom prst="rect">
            <a:avLst/>
          </a:prstGeom>
          <a:solidFill>
            <a:srgbClr val="FFA4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Google Shape;126;p4"/>
          <p:cNvPicPr preferRelativeResize="0"/>
          <p:nvPr/>
        </p:nvPicPr>
        <p:blipFill rotWithShape="1">
          <a:blip r:embed="rId3">
            <a:alphaModFix/>
          </a:blip>
          <a:srcRect r="72151"/>
          <a:stretch/>
        </p:blipFill>
        <p:spPr>
          <a:xfrm>
            <a:off x="16480138" y="192585"/>
            <a:ext cx="1558325" cy="151782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"/>
          <p:cNvSpPr/>
          <p:nvPr/>
        </p:nvSpPr>
        <p:spPr>
          <a:xfrm>
            <a:off x="16480138" y="7249095"/>
            <a:ext cx="2811148" cy="1799135"/>
          </a:xfrm>
          <a:prstGeom prst="rect">
            <a:avLst/>
          </a:prstGeom>
          <a:noFill/>
          <a:ln>
            <a:noFill/>
          </a:ln>
        </p:spPr>
      </p:sp>
      <p:sp>
        <p:nvSpPr>
          <p:cNvPr id="3" name="CuadroTexto 2"/>
          <p:cNvSpPr txBox="1"/>
          <p:nvPr/>
        </p:nvSpPr>
        <p:spPr>
          <a:xfrm>
            <a:off x="1097280" y="5199867"/>
            <a:ext cx="583909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Al igual que el </a:t>
            </a:r>
            <a:r>
              <a:rPr lang="es-AR" sz="2000" dirty="0" err="1" smtClean="0"/>
              <a:t>context</a:t>
            </a:r>
            <a:r>
              <a:rPr lang="es-AR" sz="2000" dirty="0" smtClean="0"/>
              <a:t>, necesitamos decirle a nuestra aplicación cual es el punto de partida de la información. Para lograr esto, desde el archivo index.js ( archivo principal ) le añadimos lo siguiente.</a:t>
            </a:r>
            <a:br>
              <a:rPr lang="es-AR" sz="2000" dirty="0" smtClean="0"/>
            </a:br>
            <a:r>
              <a:rPr lang="es-AR" sz="2000" dirty="0" smtClean="0"/>
              <a:t/>
            </a:r>
            <a:br>
              <a:rPr lang="es-AR" sz="2000" dirty="0" smtClean="0"/>
            </a:br>
            <a:r>
              <a:rPr lang="es-AR" sz="2000" dirty="0" smtClean="0"/>
              <a:t>&lt;</a:t>
            </a:r>
            <a:r>
              <a:rPr lang="es-AR" sz="2000" dirty="0" err="1" smtClean="0"/>
              <a:t>Provider</a:t>
            </a:r>
            <a:r>
              <a:rPr lang="es-AR" sz="2000" dirty="0" smtClean="0"/>
              <a:t> store={Store}&gt;</a:t>
            </a:r>
            <a:br>
              <a:rPr lang="es-AR" sz="2000" dirty="0" smtClean="0"/>
            </a:br>
            <a:r>
              <a:rPr lang="es-AR" sz="2000" dirty="0" smtClean="0"/>
              <a:t/>
            </a:r>
            <a:br>
              <a:rPr lang="es-AR" sz="2000" dirty="0" smtClean="0"/>
            </a:br>
            <a:r>
              <a:rPr lang="es-AR" sz="2000" dirty="0" err="1" smtClean="0"/>
              <a:t>Recordá</a:t>
            </a:r>
            <a:r>
              <a:rPr lang="es-AR" sz="2000" dirty="0" smtClean="0"/>
              <a:t> que el store es el archivo que creamos en el paso anterior.</a:t>
            </a:r>
            <a:endParaRPr lang="en-US" sz="2000" i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269" y="4332549"/>
            <a:ext cx="8145372" cy="554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1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/>
        </p:nvSpPr>
        <p:spPr>
          <a:xfrm>
            <a:off x="0" y="3305933"/>
            <a:ext cx="18287999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s-ES" sz="3200" dirty="0" smtClean="0"/>
              <a:t>Creando </a:t>
            </a:r>
            <a:r>
              <a:rPr lang="es-ES" sz="3200" dirty="0" err="1" smtClean="0"/>
              <a:t>Reducers</a:t>
            </a:r>
            <a:r>
              <a:rPr lang="es-ES" sz="3200" dirty="0"/>
              <a:t/>
            </a:r>
            <a:br>
              <a:rPr lang="es-ES" sz="3200" dirty="0"/>
            </a:br>
            <a:endParaRPr lang="es-ES" sz="3200" dirty="0" smtClean="0"/>
          </a:p>
        </p:txBody>
      </p:sp>
      <p:sp>
        <p:nvSpPr>
          <p:cNvPr id="122" name="Google Shape;122;p4"/>
          <p:cNvSpPr/>
          <p:nvPr/>
        </p:nvSpPr>
        <p:spPr>
          <a:xfrm>
            <a:off x="-1175286" y="-733425"/>
            <a:ext cx="19696874" cy="275215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 txBox="1"/>
          <p:nvPr/>
        </p:nvSpPr>
        <p:spPr>
          <a:xfrm>
            <a:off x="863514" y="363664"/>
            <a:ext cx="10620195" cy="115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6253" b="1" dirty="0" err="1" smtClean="0">
                <a:solidFill>
                  <a:srgbClr val="F8F8EE"/>
                </a:solidFill>
                <a:latin typeface="Montserrat"/>
                <a:sym typeface="Montserrat"/>
              </a:rPr>
              <a:t>Redux</a:t>
            </a:r>
            <a:endParaRPr dirty="0"/>
          </a:p>
        </p:txBody>
      </p:sp>
      <p:sp>
        <p:nvSpPr>
          <p:cNvPr id="124" name="Google Shape;124;p4"/>
          <p:cNvSpPr/>
          <p:nvPr/>
        </p:nvSpPr>
        <p:spPr>
          <a:xfrm>
            <a:off x="-693905" y="1710409"/>
            <a:ext cx="2218924" cy="616635"/>
          </a:xfrm>
          <a:prstGeom prst="rect">
            <a:avLst/>
          </a:prstGeom>
          <a:solidFill>
            <a:srgbClr val="FE7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"/>
          <p:cNvSpPr/>
          <p:nvPr/>
        </p:nvSpPr>
        <p:spPr>
          <a:xfrm rot="-5400000">
            <a:off x="14388323" y="-598330"/>
            <a:ext cx="2279436" cy="616635"/>
          </a:xfrm>
          <a:prstGeom prst="rect">
            <a:avLst/>
          </a:prstGeom>
          <a:solidFill>
            <a:srgbClr val="FFA4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Google Shape;126;p4"/>
          <p:cNvPicPr preferRelativeResize="0"/>
          <p:nvPr/>
        </p:nvPicPr>
        <p:blipFill rotWithShape="1">
          <a:blip r:embed="rId3">
            <a:alphaModFix/>
          </a:blip>
          <a:srcRect r="72151"/>
          <a:stretch/>
        </p:blipFill>
        <p:spPr>
          <a:xfrm>
            <a:off x="16480138" y="192585"/>
            <a:ext cx="1558325" cy="151782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"/>
          <p:cNvSpPr/>
          <p:nvPr/>
        </p:nvSpPr>
        <p:spPr>
          <a:xfrm>
            <a:off x="16480138" y="7249095"/>
            <a:ext cx="2811148" cy="1799135"/>
          </a:xfrm>
          <a:prstGeom prst="rect">
            <a:avLst/>
          </a:prstGeom>
          <a:noFill/>
          <a:ln>
            <a:noFill/>
          </a:ln>
        </p:spPr>
      </p:sp>
      <p:sp>
        <p:nvSpPr>
          <p:cNvPr id="3" name="CuadroTexto 2"/>
          <p:cNvSpPr txBox="1"/>
          <p:nvPr/>
        </p:nvSpPr>
        <p:spPr>
          <a:xfrm>
            <a:off x="1097280" y="5199867"/>
            <a:ext cx="58390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Los Reductores son funciones que se encargan de informal al store sobre que cambio de estado debe efectuarse. Esa información vendrá desde los </a:t>
            </a:r>
            <a:r>
              <a:rPr lang="es-AR" sz="2000" dirty="0" err="1" smtClean="0"/>
              <a:t>actions</a:t>
            </a:r>
            <a:r>
              <a:rPr lang="es-AR" sz="2000" dirty="0" smtClean="0"/>
              <a:t> ( Acciones ).</a:t>
            </a:r>
            <a:br>
              <a:rPr lang="es-AR" sz="2000" dirty="0" smtClean="0"/>
            </a:br>
            <a:r>
              <a:rPr lang="es-AR" sz="2000" dirty="0" smtClean="0"/>
              <a:t/>
            </a:r>
            <a:br>
              <a:rPr lang="es-AR" sz="2000" dirty="0" smtClean="0"/>
            </a:br>
            <a:r>
              <a:rPr lang="es-AR" sz="2000" dirty="0" smtClean="0"/>
              <a:t>Para nuestro carrito, creamos un reductor con su </a:t>
            </a:r>
            <a:r>
              <a:rPr lang="es-AR" sz="2000" dirty="0" err="1" smtClean="0"/>
              <a:t>initial_state</a:t>
            </a:r>
            <a:r>
              <a:rPr lang="es-AR" sz="2000" dirty="0" smtClean="0"/>
              <a:t> ( estado inicial ).</a:t>
            </a:r>
            <a:br>
              <a:rPr lang="es-AR" sz="2000" dirty="0" smtClean="0"/>
            </a:br>
            <a:r>
              <a:rPr lang="es-AR" sz="2000" dirty="0" smtClean="0"/>
              <a:t/>
            </a:r>
            <a:br>
              <a:rPr lang="es-AR" sz="2000" dirty="0" smtClean="0"/>
            </a:br>
            <a:r>
              <a:rPr lang="es-AR" sz="2000" dirty="0" smtClean="0"/>
              <a:t>Los </a:t>
            </a:r>
            <a:r>
              <a:rPr lang="es-AR" sz="2000" dirty="0" err="1" smtClean="0"/>
              <a:t>reducers</a:t>
            </a:r>
            <a:r>
              <a:rPr lang="es-AR" sz="2000" dirty="0" smtClean="0"/>
              <a:t> deberían ir dentro de la carpeta </a:t>
            </a:r>
            <a:r>
              <a:rPr lang="es-AR" sz="2000" dirty="0" err="1" smtClean="0"/>
              <a:t>redux</a:t>
            </a:r>
            <a:r>
              <a:rPr lang="es-AR" sz="2000" dirty="0" smtClean="0"/>
              <a:t> de esta manera:</a:t>
            </a:r>
            <a:br>
              <a:rPr lang="es-AR" sz="2000" dirty="0" smtClean="0"/>
            </a:br>
            <a:r>
              <a:rPr lang="es-AR" sz="2000" dirty="0" smtClean="0"/>
              <a:t/>
            </a:r>
            <a:br>
              <a:rPr lang="es-AR" sz="2000" dirty="0" smtClean="0"/>
            </a:br>
            <a:r>
              <a:rPr lang="es-AR" sz="2000" b="1" i="1" dirty="0" err="1" smtClean="0"/>
              <a:t>src</a:t>
            </a:r>
            <a:r>
              <a:rPr lang="es-AR" sz="2000" b="1" i="1" dirty="0" smtClean="0"/>
              <a:t>/</a:t>
            </a:r>
            <a:r>
              <a:rPr lang="es-AR" sz="2000" b="1" i="1" dirty="0" err="1" smtClean="0"/>
              <a:t>redux</a:t>
            </a:r>
            <a:r>
              <a:rPr lang="es-AR" sz="2000" b="1" i="1" dirty="0" smtClean="0"/>
              <a:t>/</a:t>
            </a:r>
            <a:r>
              <a:rPr lang="es-AR" sz="2000" b="1" i="1" dirty="0" err="1" smtClean="0"/>
              <a:t>reducers</a:t>
            </a:r>
            <a:r>
              <a:rPr lang="es-AR" sz="2000" b="1" i="1" dirty="0" smtClean="0"/>
              <a:t>/cartReducer.js</a:t>
            </a:r>
            <a:endParaRPr lang="en-US" sz="2000" b="1" i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4228" y="4066766"/>
            <a:ext cx="9949901" cy="574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28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/>
        </p:nvSpPr>
        <p:spPr>
          <a:xfrm>
            <a:off x="0" y="3305933"/>
            <a:ext cx="18287999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s-ES" sz="3200" dirty="0" smtClean="0"/>
              <a:t>Combinando </a:t>
            </a:r>
            <a:r>
              <a:rPr lang="es-ES" sz="3200" dirty="0" err="1" smtClean="0"/>
              <a:t>Reducers</a:t>
            </a:r>
            <a:r>
              <a:rPr lang="es-ES" sz="3200" dirty="0"/>
              <a:t/>
            </a:r>
            <a:br>
              <a:rPr lang="es-ES" sz="3200" dirty="0"/>
            </a:br>
            <a:endParaRPr lang="es-ES" sz="3200" dirty="0" smtClean="0"/>
          </a:p>
        </p:txBody>
      </p:sp>
      <p:sp>
        <p:nvSpPr>
          <p:cNvPr id="122" name="Google Shape;122;p4"/>
          <p:cNvSpPr/>
          <p:nvPr/>
        </p:nvSpPr>
        <p:spPr>
          <a:xfrm>
            <a:off x="-1175286" y="-733425"/>
            <a:ext cx="19696874" cy="275215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 txBox="1"/>
          <p:nvPr/>
        </p:nvSpPr>
        <p:spPr>
          <a:xfrm>
            <a:off x="863514" y="363664"/>
            <a:ext cx="10620195" cy="115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6253" b="1" dirty="0" err="1" smtClean="0">
                <a:solidFill>
                  <a:srgbClr val="F8F8EE"/>
                </a:solidFill>
                <a:latin typeface="Montserrat"/>
                <a:sym typeface="Montserrat"/>
              </a:rPr>
              <a:t>Redux</a:t>
            </a:r>
            <a:endParaRPr dirty="0"/>
          </a:p>
        </p:txBody>
      </p:sp>
      <p:sp>
        <p:nvSpPr>
          <p:cNvPr id="124" name="Google Shape;124;p4"/>
          <p:cNvSpPr/>
          <p:nvPr/>
        </p:nvSpPr>
        <p:spPr>
          <a:xfrm>
            <a:off x="-693905" y="1710409"/>
            <a:ext cx="2218924" cy="616635"/>
          </a:xfrm>
          <a:prstGeom prst="rect">
            <a:avLst/>
          </a:prstGeom>
          <a:solidFill>
            <a:srgbClr val="FE7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"/>
          <p:cNvSpPr/>
          <p:nvPr/>
        </p:nvSpPr>
        <p:spPr>
          <a:xfrm rot="-5400000">
            <a:off x="14388323" y="-598330"/>
            <a:ext cx="2279436" cy="616635"/>
          </a:xfrm>
          <a:prstGeom prst="rect">
            <a:avLst/>
          </a:prstGeom>
          <a:solidFill>
            <a:srgbClr val="FFA4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Google Shape;126;p4"/>
          <p:cNvPicPr preferRelativeResize="0"/>
          <p:nvPr/>
        </p:nvPicPr>
        <p:blipFill rotWithShape="1">
          <a:blip r:embed="rId3">
            <a:alphaModFix/>
          </a:blip>
          <a:srcRect r="72151"/>
          <a:stretch/>
        </p:blipFill>
        <p:spPr>
          <a:xfrm>
            <a:off x="16480138" y="192585"/>
            <a:ext cx="1558325" cy="151782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"/>
          <p:cNvSpPr/>
          <p:nvPr/>
        </p:nvSpPr>
        <p:spPr>
          <a:xfrm>
            <a:off x="16480138" y="7249095"/>
            <a:ext cx="2811148" cy="1799135"/>
          </a:xfrm>
          <a:prstGeom prst="rect">
            <a:avLst/>
          </a:prstGeom>
          <a:noFill/>
          <a:ln>
            <a:noFill/>
          </a:ln>
        </p:spPr>
      </p:sp>
      <p:sp>
        <p:nvSpPr>
          <p:cNvPr id="3" name="CuadroTexto 2"/>
          <p:cNvSpPr txBox="1"/>
          <p:nvPr/>
        </p:nvSpPr>
        <p:spPr>
          <a:xfrm>
            <a:off x="863514" y="5293626"/>
            <a:ext cx="58390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Es normal que una aplicación tengamos más de un </a:t>
            </a:r>
            <a:r>
              <a:rPr lang="es-AR" sz="2000" dirty="0" err="1" smtClean="0"/>
              <a:t>reducer</a:t>
            </a:r>
            <a:r>
              <a:rPr lang="es-AR" sz="2000" dirty="0" smtClean="0"/>
              <a:t>, y para poder combinarlos y </a:t>
            </a:r>
            <a:r>
              <a:rPr lang="es-AR" sz="2000" dirty="0" err="1" smtClean="0"/>
              <a:t>redux</a:t>
            </a:r>
            <a:r>
              <a:rPr lang="es-AR" sz="2000" dirty="0" smtClean="0"/>
              <a:t> pueda utilizarlo, necesitamos combinarlos</a:t>
            </a:r>
            <a:br>
              <a:rPr lang="es-AR" sz="2000" dirty="0" smtClean="0"/>
            </a:br>
            <a:r>
              <a:rPr lang="es-AR" sz="2000" dirty="0" smtClean="0"/>
              <a:t/>
            </a:r>
            <a:br>
              <a:rPr lang="es-AR" sz="2000" dirty="0" smtClean="0"/>
            </a:br>
            <a:r>
              <a:rPr lang="es-AR" sz="2000" dirty="0" smtClean="0"/>
              <a:t>Este archivo se debería encontrar en:</a:t>
            </a:r>
            <a:br>
              <a:rPr lang="es-AR" sz="2000" dirty="0" smtClean="0"/>
            </a:br>
            <a:r>
              <a:rPr lang="es-AR" sz="2000" b="1" i="1" dirty="0" err="1" smtClean="0"/>
              <a:t>src</a:t>
            </a:r>
            <a:r>
              <a:rPr lang="es-AR" sz="2000" b="1" i="1" dirty="0" smtClean="0"/>
              <a:t>/</a:t>
            </a:r>
            <a:r>
              <a:rPr lang="es-AR" sz="2000" b="1" i="1" dirty="0" err="1" smtClean="0"/>
              <a:t>redux</a:t>
            </a:r>
            <a:r>
              <a:rPr lang="es-AR" sz="2000" b="1" i="1" dirty="0" smtClean="0"/>
              <a:t>/</a:t>
            </a:r>
            <a:r>
              <a:rPr lang="es-AR" sz="2000" b="1" i="1" dirty="0" err="1" smtClean="0"/>
              <a:t>reducers</a:t>
            </a:r>
            <a:r>
              <a:rPr lang="es-AR" sz="2000" b="1" i="1" dirty="0" smtClean="0"/>
              <a:t>/index.js</a:t>
            </a:r>
            <a:endParaRPr lang="en-US" sz="2000" b="1" i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6612" y="4352924"/>
            <a:ext cx="10794942" cy="4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18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/>
        </p:nvSpPr>
        <p:spPr>
          <a:xfrm>
            <a:off x="0" y="3305933"/>
            <a:ext cx="18287999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s-ES" sz="3200" dirty="0" smtClean="0"/>
              <a:t>Creando </a:t>
            </a:r>
            <a:r>
              <a:rPr lang="es-ES" sz="3200" dirty="0" err="1" smtClean="0"/>
              <a:t>Actions</a:t>
            </a:r>
            <a:r>
              <a:rPr lang="es-ES" sz="3200" dirty="0"/>
              <a:t/>
            </a:r>
            <a:br>
              <a:rPr lang="es-ES" sz="3200" dirty="0"/>
            </a:br>
            <a:endParaRPr lang="es-ES" sz="3200" dirty="0" smtClean="0"/>
          </a:p>
        </p:txBody>
      </p:sp>
      <p:sp>
        <p:nvSpPr>
          <p:cNvPr id="122" name="Google Shape;122;p4"/>
          <p:cNvSpPr/>
          <p:nvPr/>
        </p:nvSpPr>
        <p:spPr>
          <a:xfrm>
            <a:off x="-1175286" y="-733425"/>
            <a:ext cx="19696874" cy="275215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 txBox="1"/>
          <p:nvPr/>
        </p:nvSpPr>
        <p:spPr>
          <a:xfrm>
            <a:off x="863514" y="363664"/>
            <a:ext cx="10620195" cy="115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6253" b="1" dirty="0" err="1" smtClean="0">
                <a:solidFill>
                  <a:srgbClr val="F8F8EE"/>
                </a:solidFill>
                <a:latin typeface="Montserrat"/>
                <a:sym typeface="Montserrat"/>
              </a:rPr>
              <a:t>Redux</a:t>
            </a:r>
            <a:endParaRPr dirty="0"/>
          </a:p>
        </p:txBody>
      </p:sp>
      <p:sp>
        <p:nvSpPr>
          <p:cNvPr id="124" name="Google Shape;124;p4"/>
          <p:cNvSpPr/>
          <p:nvPr/>
        </p:nvSpPr>
        <p:spPr>
          <a:xfrm>
            <a:off x="-693905" y="1710409"/>
            <a:ext cx="2218924" cy="616635"/>
          </a:xfrm>
          <a:prstGeom prst="rect">
            <a:avLst/>
          </a:prstGeom>
          <a:solidFill>
            <a:srgbClr val="FE7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"/>
          <p:cNvSpPr/>
          <p:nvPr/>
        </p:nvSpPr>
        <p:spPr>
          <a:xfrm rot="-5400000">
            <a:off x="14388323" y="-598330"/>
            <a:ext cx="2279436" cy="616635"/>
          </a:xfrm>
          <a:prstGeom prst="rect">
            <a:avLst/>
          </a:prstGeom>
          <a:solidFill>
            <a:srgbClr val="FFA4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Google Shape;126;p4"/>
          <p:cNvPicPr preferRelativeResize="0"/>
          <p:nvPr/>
        </p:nvPicPr>
        <p:blipFill rotWithShape="1">
          <a:blip r:embed="rId3">
            <a:alphaModFix/>
          </a:blip>
          <a:srcRect r="72151"/>
          <a:stretch/>
        </p:blipFill>
        <p:spPr>
          <a:xfrm>
            <a:off x="16480138" y="192585"/>
            <a:ext cx="1558325" cy="151782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"/>
          <p:cNvSpPr/>
          <p:nvPr/>
        </p:nvSpPr>
        <p:spPr>
          <a:xfrm>
            <a:off x="16480138" y="7249095"/>
            <a:ext cx="2811148" cy="1799135"/>
          </a:xfrm>
          <a:prstGeom prst="rect">
            <a:avLst/>
          </a:prstGeom>
          <a:noFill/>
          <a:ln>
            <a:noFill/>
          </a:ln>
        </p:spPr>
      </p:sp>
      <p:sp>
        <p:nvSpPr>
          <p:cNvPr id="3" name="CuadroTexto 2"/>
          <p:cNvSpPr txBox="1"/>
          <p:nvPr/>
        </p:nvSpPr>
        <p:spPr>
          <a:xfrm>
            <a:off x="1097280" y="5199867"/>
            <a:ext cx="58390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Como dijimos, las acciones se encargan de decirle a </a:t>
            </a:r>
            <a:r>
              <a:rPr lang="es-AR" sz="2000" dirty="0" err="1" smtClean="0"/>
              <a:t>redux</a:t>
            </a:r>
            <a:r>
              <a:rPr lang="es-AR" sz="2000" dirty="0" smtClean="0"/>
              <a:t> que tipo de acción se esta por ejecutar y que valores se deben trabajar ( </a:t>
            </a:r>
            <a:r>
              <a:rPr lang="es-AR" sz="2000" dirty="0" err="1" smtClean="0"/>
              <a:t>payload</a:t>
            </a:r>
            <a:r>
              <a:rPr lang="es-AR" sz="2000" dirty="0" smtClean="0"/>
              <a:t> ). En </a:t>
            </a:r>
            <a:r>
              <a:rPr lang="es-AR" sz="2000" dirty="0" err="1" smtClean="0"/>
              <a:t>nuetro</a:t>
            </a:r>
            <a:r>
              <a:rPr lang="es-AR" sz="2000" dirty="0" smtClean="0"/>
              <a:t> caso, el </a:t>
            </a:r>
            <a:r>
              <a:rPr lang="es-AR" sz="2000" dirty="0" err="1" smtClean="0"/>
              <a:t>payload</a:t>
            </a:r>
            <a:r>
              <a:rPr lang="es-AR" sz="2000" dirty="0" smtClean="0"/>
              <a:t> va a ser el nuevo elemento a guardar en el carrito.</a:t>
            </a:r>
            <a:endParaRPr lang="en-US" sz="2000" i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054" y="5010861"/>
            <a:ext cx="10667683" cy="262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14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/>
        </p:nvSpPr>
        <p:spPr>
          <a:xfrm>
            <a:off x="0" y="3305933"/>
            <a:ext cx="18287999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s-ES" sz="3200" dirty="0" smtClean="0"/>
              <a:t>Modificando Store</a:t>
            </a:r>
            <a:endParaRPr lang="es-ES" sz="3200" dirty="0" smtClean="0"/>
          </a:p>
        </p:txBody>
      </p:sp>
      <p:sp>
        <p:nvSpPr>
          <p:cNvPr id="122" name="Google Shape;122;p4"/>
          <p:cNvSpPr/>
          <p:nvPr/>
        </p:nvSpPr>
        <p:spPr>
          <a:xfrm>
            <a:off x="-1175286" y="-733425"/>
            <a:ext cx="19696874" cy="275215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 txBox="1"/>
          <p:nvPr/>
        </p:nvSpPr>
        <p:spPr>
          <a:xfrm>
            <a:off x="863514" y="363664"/>
            <a:ext cx="10620195" cy="115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6253" b="1" dirty="0" err="1" smtClean="0">
                <a:solidFill>
                  <a:srgbClr val="F8F8EE"/>
                </a:solidFill>
                <a:latin typeface="Montserrat"/>
                <a:sym typeface="Montserrat"/>
              </a:rPr>
              <a:t>Redux</a:t>
            </a:r>
            <a:endParaRPr dirty="0"/>
          </a:p>
        </p:txBody>
      </p:sp>
      <p:sp>
        <p:nvSpPr>
          <p:cNvPr id="124" name="Google Shape;124;p4"/>
          <p:cNvSpPr/>
          <p:nvPr/>
        </p:nvSpPr>
        <p:spPr>
          <a:xfrm>
            <a:off x="-693905" y="1710409"/>
            <a:ext cx="2218924" cy="616635"/>
          </a:xfrm>
          <a:prstGeom prst="rect">
            <a:avLst/>
          </a:prstGeom>
          <a:solidFill>
            <a:srgbClr val="FE7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"/>
          <p:cNvSpPr/>
          <p:nvPr/>
        </p:nvSpPr>
        <p:spPr>
          <a:xfrm rot="-5400000">
            <a:off x="14388323" y="-598330"/>
            <a:ext cx="2279436" cy="616635"/>
          </a:xfrm>
          <a:prstGeom prst="rect">
            <a:avLst/>
          </a:prstGeom>
          <a:solidFill>
            <a:srgbClr val="FFA4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Google Shape;126;p4"/>
          <p:cNvPicPr preferRelativeResize="0"/>
          <p:nvPr/>
        </p:nvPicPr>
        <p:blipFill rotWithShape="1">
          <a:blip r:embed="rId3">
            <a:alphaModFix/>
          </a:blip>
          <a:srcRect r="72151"/>
          <a:stretch/>
        </p:blipFill>
        <p:spPr>
          <a:xfrm>
            <a:off x="16480138" y="192585"/>
            <a:ext cx="1558325" cy="151782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"/>
          <p:cNvSpPr/>
          <p:nvPr/>
        </p:nvSpPr>
        <p:spPr>
          <a:xfrm>
            <a:off x="16480138" y="7249095"/>
            <a:ext cx="2811148" cy="1799135"/>
          </a:xfrm>
          <a:prstGeom prst="rect">
            <a:avLst/>
          </a:prstGeom>
          <a:noFill/>
          <a:ln>
            <a:noFill/>
          </a:ln>
        </p:spPr>
      </p:sp>
      <p:sp>
        <p:nvSpPr>
          <p:cNvPr id="3" name="CuadroTexto 2"/>
          <p:cNvSpPr txBox="1"/>
          <p:nvPr/>
        </p:nvSpPr>
        <p:spPr>
          <a:xfrm>
            <a:off x="1097280" y="5199867"/>
            <a:ext cx="58390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Una vez que tengamos los </a:t>
            </a:r>
            <a:r>
              <a:rPr lang="es-AR" sz="2000" dirty="0" err="1" smtClean="0"/>
              <a:t>reducers</a:t>
            </a:r>
            <a:r>
              <a:rPr lang="es-AR" sz="2000" dirty="0" smtClean="0"/>
              <a:t> y los </a:t>
            </a:r>
            <a:r>
              <a:rPr lang="es-AR" sz="2000" dirty="0" err="1" smtClean="0"/>
              <a:t>actions</a:t>
            </a:r>
            <a:r>
              <a:rPr lang="es-AR" sz="2000" dirty="0" smtClean="0"/>
              <a:t> listo, lo único que nos queda es importar en el </a:t>
            </a:r>
            <a:r>
              <a:rPr lang="es-AR" sz="2000" b="1" dirty="0" smtClean="0"/>
              <a:t>Store</a:t>
            </a:r>
            <a:r>
              <a:rPr lang="es-AR" sz="2000" dirty="0" smtClean="0"/>
              <a:t> todos los </a:t>
            </a:r>
            <a:r>
              <a:rPr lang="es-AR" sz="2000" dirty="0" err="1" smtClean="0"/>
              <a:t>reducers</a:t>
            </a:r>
            <a:r>
              <a:rPr lang="es-AR" sz="2000" dirty="0" smtClean="0"/>
              <a:t> combinados de esta manera:</a:t>
            </a:r>
            <a:endParaRPr lang="en-US" sz="2000" i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6453" y="5061292"/>
            <a:ext cx="12112695" cy="203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67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342</Words>
  <Application>Microsoft Office PowerPoint</Application>
  <PresentationFormat>Personalizado</PresentationFormat>
  <Paragraphs>39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Helvetica Neue</vt:lpstr>
      <vt:lpstr>var(--ff-monospace)</vt:lpstr>
      <vt:lpstr>Calibri</vt:lpstr>
      <vt:lpstr>Arial</vt:lpstr>
      <vt:lpstr>Montserrat</vt:lpstr>
      <vt:lpstr>Helvetica Neue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25</cp:revision>
  <dcterms:created xsi:type="dcterms:W3CDTF">2006-08-16T00:00:00Z</dcterms:created>
  <dcterms:modified xsi:type="dcterms:W3CDTF">2021-05-17T18:42:13Z</dcterms:modified>
</cp:coreProperties>
</file>