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93" r:id="rId6"/>
    <p:sldId id="294" r:id="rId7"/>
    <p:sldId id="296" r:id="rId8"/>
    <p:sldId id="297" r:id="rId9"/>
    <p:sldId id="295" r:id="rId10"/>
    <p:sldId id="298" r:id="rId11"/>
    <p:sldId id="261" r:id="rId12"/>
  </p:sldIdLst>
  <p:sldSz cx="18288000" cy="10287000"/>
  <p:notesSz cx="6858000" cy="914400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jnTkysi0jOID5HFsUtri95xsaW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775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0658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367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6207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441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7438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6186311" h="3479800" extrusionOk="0">
                <a:moveTo>
                  <a:pt x="0" y="0"/>
                </a:moveTo>
                <a:lnTo>
                  <a:pt x="6186311" y="0"/>
                </a:lnTo>
                <a:lnTo>
                  <a:pt x="6186311" y="3479800"/>
                </a:lnTo>
                <a:lnTo>
                  <a:pt x="0" y="3479800"/>
                </a:lnTo>
                <a:close/>
              </a:path>
            </a:pathLst>
          </a:custGeom>
          <a:solidFill>
            <a:srgbClr val="000000">
              <a:alpha val="69411"/>
            </a:srgbClr>
          </a:solidFill>
          <a:ln>
            <a:noFill/>
          </a:ln>
        </p:spPr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69159" y="3297874"/>
            <a:ext cx="8149683" cy="269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863514" y="363664"/>
            <a:ext cx="10620195" cy="115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400" b="1" dirty="0">
                <a:solidFill>
                  <a:srgbClr val="F8F8EE"/>
                </a:solidFill>
                <a:latin typeface="Montserrat"/>
                <a:ea typeface="Montserrat"/>
                <a:cs typeface="Montserrat"/>
                <a:sym typeface="Montserrat"/>
              </a:rPr>
              <a:t>¿Que es </a:t>
            </a:r>
            <a:r>
              <a:rPr lang="es-AR" sz="5400" b="1" dirty="0" err="1" smtClean="0">
                <a:solidFill>
                  <a:srgbClr val="F8F8EE"/>
                </a:solidFill>
                <a:latin typeface="Montserrat"/>
                <a:ea typeface="Montserrat"/>
                <a:cs typeface="Montserrat"/>
                <a:sym typeface="Montserrat"/>
              </a:rPr>
              <a:t>React</a:t>
            </a:r>
            <a:r>
              <a:rPr lang="es-AR" sz="5400" b="1" dirty="0" smtClean="0">
                <a:solidFill>
                  <a:srgbClr val="F8F8EE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dirty="0"/>
          </a:p>
        </p:txBody>
      </p:sp>
      <p:sp>
        <p:nvSpPr>
          <p:cNvPr id="135" name="Google Shape;135;p5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https://lh4.googleusercontent.com/wuXjZPUrAdFZ6Qis9sV0PNxz4sawx7nvmge8t_mV1JGHXSUraQQf-E5SZDlMPQO8CoxZIH3KkzHiWwuG41TZlAt8FBixhnCTRZ2I47I4RBLr_7GuRQPzuEpdcY2wPU8LPlkzIRKhF7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226" y="2851790"/>
            <a:ext cx="6103360" cy="619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3.googleusercontent.com/tEnnFa7RonjIGm1wbYmbYrSSDVc0GlSL8bMeIaN7c2etyDvPL-SLbcRFwHl_bZg_ex3GOnHHE-Q-h0WJmXODDbcmt00iJEXD5Ux3KU-9WpEaZrhSC3vjS4SoXUBltWBoE7O8DwVh8g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19" y="2828780"/>
            <a:ext cx="5478397" cy="614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1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/>
        </p:nvSpPr>
        <p:spPr>
          <a:xfrm>
            <a:off x="609600" y="2807498"/>
            <a:ext cx="15946525" cy="6984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"/>
          <p:cNvSpPr txBox="1"/>
          <p:nvPr/>
        </p:nvSpPr>
        <p:spPr>
          <a:xfrm>
            <a:off x="863514" y="363664"/>
            <a:ext cx="10620195" cy="85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400" b="1">
                <a:solidFill>
                  <a:srgbClr val="F8F8EE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</a:t>
            </a:r>
            <a:endParaRPr/>
          </a:p>
        </p:txBody>
      </p:sp>
      <p:sp>
        <p:nvSpPr>
          <p:cNvPr id="147" name="Google Shape;147;p6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 txBox="1"/>
          <p:nvPr/>
        </p:nvSpPr>
        <p:spPr>
          <a:xfrm>
            <a:off x="242688" y="4462560"/>
            <a:ext cx="16860925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sz="3600" dirty="0">
                <a:latin typeface="Helvetica Neue"/>
              </a:rPr>
              <a:t>Es un patrón de comportamiento y </a:t>
            </a:r>
            <a:r>
              <a:rPr lang="es-ES" sz="3600" b="1" dirty="0" err="1">
                <a:latin typeface="Helvetica Neue"/>
              </a:rPr>
              <a:t>React</a:t>
            </a:r>
            <a:r>
              <a:rPr lang="es-ES" sz="3600" dirty="0">
                <a:latin typeface="Helvetica Neue"/>
              </a:rPr>
              <a:t> lo implementa con una tecnología llamada “</a:t>
            </a:r>
            <a:r>
              <a:rPr lang="es-ES" sz="3600" b="1" dirty="0" err="1">
                <a:latin typeface="Helvetica Neue"/>
              </a:rPr>
              <a:t>Fiber</a:t>
            </a:r>
            <a:r>
              <a:rPr lang="es-ES" sz="3600" dirty="0">
                <a:latin typeface="Helvetica Neue"/>
              </a:rPr>
              <a:t>”.</a:t>
            </a:r>
            <a:endParaRPr lang="es-ES" sz="3600" dirty="0"/>
          </a:p>
          <a:p>
            <a:pPr algn="ctr"/>
            <a:r>
              <a:rPr lang="es-ES" sz="3600" dirty="0">
                <a:latin typeface="Helvetica Neue"/>
              </a:rPr>
              <a:t/>
            </a:r>
            <a:br>
              <a:rPr lang="es-ES" sz="3600" dirty="0">
                <a:latin typeface="Helvetica Neue"/>
              </a:rPr>
            </a:br>
            <a:r>
              <a:rPr lang="es-ES" sz="3600" dirty="0">
                <a:latin typeface="Helvetica Neue"/>
              </a:rPr>
              <a:t>En sí resulta ser todo lo que </a:t>
            </a:r>
            <a:r>
              <a:rPr lang="es-ES" sz="3600" dirty="0" err="1">
                <a:latin typeface="Helvetica Neue"/>
              </a:rPr>
              <a:t>React</a:t>
            </a:r>
            <a:r>
              <a:rPr lang="es-ES" sz="3600" dirty="0">
                <a:latin typeface="Helvetica Neue"/>
              </a:rPr>
              <a:t> sabe de tu aplicación y cada nodo o</a:t>
            </a:r>
            <a:r>
              <a:rPr lang="es-ES" sz="3600" b="1" dirty="0">
                <a:latin typeface="Helvetica Neue"/>
              </a:rPr>
              <a:t> fibra.</a:t>
            </a:r>
            <a:endParaRPr lang="es-ES" sz="3600" dirty="0"/>
          </a:p>
          <a:p>
            <a:r>
              <a:rPr lang="es-ES" sz="3600" dirty="0"/>
              <a:t/>
            </a:r>
            <a:br>
              <a:rPr lang="es-ES" sz="3600" dirty="0"/>
            </a:br>
            <a:r>
              <a:rPr lang="es-ES" sz="3600" dirty="0">
                <a:latin typeface="Helvetica Neue"/>
              </a:rPr>
              <a:t>Esto es básicamente lo que </a:t>
            </a:r>
            <a:r>
              <a:rPr lang="es-ES" sz="3600" dirty="0" err="1">
                <a:latin typeface="Helvetica Neue"/>
              </a:rPr>
              <a:t>React</a:t>
            </a:r>
            <a:r>
              <a:rPr lang="es-ES" sz="3600" dirty="0">
                <a:latin typeface="Helvetica Neue"/>
              </a:rPr>
              <a:t> hace con el Virtual DOM: </a:t>
            </a:r>
            <a:r>
              <a:rPr lang="es-ES" sz="3600" b="1" dirty="0">
                <a:latin typeface="Helvetica Neue"/>
              </a:rPr>
              <a:t>una representación virtual de la IU que se mantiene en memoria y en sincronía “reconciliado” con el DOM “real”.</a:t>
            </a:r>
            <a:endParaRPr sz="4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oto Sans Symbols"/>
              <a:buNone/>
            </a:pP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309360" y="2712990"/>
            <a:ext cx="63224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600" i="1" dirty="0" smtClean="0"/>
              <a:t>Virtual DOM</a:t>
            </a:r>
            <a:endParaRPr lang="en-US" sz="18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17440275" y="8499388"/>
            <a:ext cx="2218924" cy="616635"/>
          </a:xfrm>
          <a:prstGeom prst="rect">
            <a:avLst/>
          </a:prstGeom>
          <a:solidFill>
            <a:srgbClr val="FFB3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r="28753"/>
          <a:stretch/>
        </p:blipFill>
        <p:spPr>
          <a:xfrm>
            <a:off x="-4434876" y="-51809"/>
            <a:ext cx="10927153" cy="108223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2"/>
          <p:cNvGrpSpPr/>
          <p:nvPr/>
        </p:nvGrpSpPr>
        <p:grpSpPr>
          <a:xfrm>
            <a:off x="7006349" y="2976948"/>
            <a:ext cx="9919853" cy="4154984"/>
            <a:chOff x="0" y="-9525"/>
            <a:chExt cx="13226470" cy="5539980"/>
          </a:xfrm>
        </p:grpSpPr>
        <p:sp>
          <p:nvSpPr>
            <p:cNvPr id="97" name="Google Shape;97;p2"/>
            <p:cNvSpPr txBox="1"/>
            <p:nvPr/>
          </p:nvSpPr>
          <p:spPr>
            <a:xfrm>
              <a:off x="0" y="2003303"/>
              <a:ext cx="13225086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0" y="-9525"/>
              <a:ext cx="13226470" cy="5539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7500" b="1" i="0" u="none" strike="noStrike" cap="none" dirty="0">
                  <a:solidFill>
                    <a:srgbClr val="F8176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CURSO  </a:t>
              </a:r>
              <a:endParaRPr dirty="0"/>
            </a:p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7500" b="1" i="0" u="none" strike="noStrike" cap="none" dirty="0">
                  <a:solidFill>
                    <a:srgbClr val="F8176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 </a:t>
              </a:r>
              <a:endParaRPr dirty="0"/>
            </a:p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7500" b="1" i="0" u="none" strike="noStrike" cap="none" dirty="0" smtClean="0">
                  <a:solidFill>
                    <a:srgbClr val="F8176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REACT.JS</a:t>
              </a:r>
              <a:endParaRPr dirty="0"/>
            </a:p>
          </p:txBody>
        </p:sp>
      </p:grpSp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99681" y="6433991"/>
            <a:ext cx="2811148" cy="1799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 r="72151"/>
          <a:stretch/>
        </p:blipFill>
        <p:spPr>
          <a:xfrm>
            <a:off x="249538" y="8499388"/>
            <a:ext cx="1558325" cy="151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3" y="5710838"/>
            <a:ext cx="1187404" cy="118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4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0988" y="3033110"/>
            <a:ext cx="1164455" cy="122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770730" y="217077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i="0" u="none" strike="noStrike" cap="none" dirty="0" err="1" smtClean="0">
                <a:solidFill>
                  <a:srgbClr val="F8F8EE"/>
                </a:solidFill>
                <a:latin typeface="Montserrat"/>
                <a:ea typeface="Montserrat"/>
                <a:cs typeface="Montserrat"/>
                <a:sym typeface="Montserrat"/>
              </a:rPr>
              <a:t>Introduccion</a:t>
            </a:r>
            <a:r>
              <a:rPr lang="es-AR" sz="6253" b="1" i="0" u="none" strike="noStrike" cap="none" dirty="0" smtClean="0">
                <a:solidFill>
                  <a:srgbClr val="F8F8EE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lang="es-AR" sz="6253" b="1" i="0" u="none" strike="noStrike" cap="none" dirty="0" err="1" smtClean="0">
                <a:solidFill>
                  <a:srgbClr val="F8F8EE"/>
                </a:solidFill>
                <a:latin typeface="Montserrat"/>
                <a:ea typeface="Montserrat"/>
                <a:cs typeface="Montserrat"/>
                <a:sym typeface="Montserrat"/>
              </a:rPr>
              <a:t>React</a:t>
            </a:r>
            <a:r>
              <a:rPr lang="es-AR" sz="6253" b="1" i="0" u="none" strike="noStrike" cap="none" dirty="0" smtClean="0">
                <a:solidFill>
                  <a:srgbClr val="F8F8E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dirty="0"/>
          </a:p>
        </p:txBody>
      </p:sp>
      <p:sp>
        <p:nvSpPr>
          <p:cNvPr id="113" name="Google Shape;113;p3"/>
          <p:cNvSpPr txBox="1"/>
          <p:nvPr/>
        </p:nvSpPr>
        <p:spPr>
          <a:xfrm>
            <a:off x="1648844" y="2935553"/>
            <a:ext cx="10521921" cy="712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14" b="1" i="0" u="none" strike="noStrike" cap="none">
                <a:solidFill>
                  <a:srgbClr val="F8176D"/>
                </a:solidFill>
                <a:latin typeface="Montserrat"/>
                <a:ea typeface="Montserrat"/>
                <a:cs typeface="Montserrat"/>
                <a:sym typeface="Montserrat"/>
              </a:rPr>
              <a:t>Objetivo: 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1648844" y="7040445"/>
            <a:ext cx="1499031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 hará mediante videos explicativos de los conceptos abarcados a lo largo de cada tópico, el que se complementará con ejercicios/</a:t>
            </a:r>
            <a:r>
              <a:rPr lang="es-AR" sz="26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r>
              <a:rPr lang="es-AR" sz="26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para que los estudiantes realicen a lo largo del cursado.</a:t>
            </a:r>
            <a:endParaRPr sz="26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1685914" y="5971629"/>
            <a:ext cx="10521921" cy="864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14" b="1" i="0" u="none" strike="noStrike" cap="none" dirty="0" smtClean="0">
                <a:solidFill>
                  <a:srgbClr val="F8176D"/>
                </a:solidFill>
                <a:latin typeface="Montserrat"/>
                <a:ea typeface="Montserrat"/>
                <a:cs typeface="Montserrat"/>
                <a:sym typeface="Montserrat"/>
              </a:rPr>
              <a:t>Contenido:</a:t>
            </a:r>
            <a:endParaRPr dirty="0"/>
          </a:p>
        </p:txBody>
      </p:sp>
      <p:sp>
        <p:nvSpPr>
          <p:cNvPr id="116" name="Google Shape;116;p3"/>
          <p:cNvSpPr txBox="1"/>
          <p:nvPr/>
        </p:nvSpPr>
        <p:spPr>
          <a:xfrm>
            <a:off x="1648844" y="3853599"/>
            <a:ext cx="15693864" cy="110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Aprender todos los conceptos generales de React.js para poder desarrollar una app web con las tecnologías  más utilizadas por </a:t>
            </a:r>
            <a:r>
              <a:rPr lang="es-AR" sz="2600" b="1" i="0" u="none" strike="noStrike" cap="none" dirty="0" err="1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desarroladores</a:t>
            </a:r>
            <a:endParaRPr sz="26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/>
        </p:nvSpPr>
        <p:spPr>
          <a:xfrm>
            <a:off x="863514" y="3617395"/>
            <a:ext cx="15946525" cy="6984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863514" y="363664"/>
            <a:ext cx="10620195" cy="115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400" b="1" dirty="0">
                <a:solidFill>
                  <a:srgbClr val="F8F8EE"/>
                </a:solidFill>
                <a:latin typeface="Montserrat"/>
                <a:ea typeface="Montserrat"/>
                <a:cs typeface="Montserrat"/>
                <a:sym typeface="Montserrat"/>
              </a:rPr>
              <a:t>¿Que es </a:t>
            </a:r>
            <a:r>
              <a:rPr lang="es-AR" sz="5400" b="1" dirty="0" err="1" smtClean="0">
                <a:solidFill>
                  <a:srgbClr val="F8F8EE"/>
                </a:solidFill>
                <a:latin typeface="Montserrat"/>
                <a:ea typeface="Montserrat"/>
                <a:cs typeface="Montserrat"/>
                <a:sym typeface="Montserrat"/>
              </a:rPr>
              <a:t>React</a:t>
            </a:r>
            <a:r>
              <a:rPr lang="es-AR" sz="5400" b="1" dirty="0" smtClean="0">
                <a:solidFill>
                  <a:srgbClr val="F8F8EE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dirty="0"/>
          </a:p>
        </p:txBody>
      </p:sp>
      <p:sp>
        <p:nvSpPr>
          <p:cNvPr id="135" name="Google Shape;135;p5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1027708" y="6366427"/>
            <a:ext cx="15290886" cy="291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s-ES" sz="4800" b="1" dirty="0" err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React</a:t>
            </a:r>
            <a:r>
              <a:rPr lang="es-ES" sz="4800" b="1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JS </a:t>
            </a:r>
            <a:r>
              <a:rPr lang="es-ES" sz="4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una biblioteca para </a:t>
            </a:r>
            <a:r>
              <a:rPr lang="es-ES" sz="4800" b="1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desarrollo web</a:t>
            </a:r>
            <a:r>
              <a:rPr lang="es-ES" sz="4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por lo cual debemos contar con conocimientos mínimos sobre los lenguajes que el navegador web interpreta.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4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7268" y="2297369"/>
            <a:ext cx="4451765" cy="394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/>
        </p:nvSpPr>
        <p:spPr>
          <a:xfrm>
            <a:off x="863514" y="3617395"/>
            <a:ext cx="15946525" cy="6984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863514" y="363664"/>
            <a:ext cx="10620195" cy="115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400" b="1" dirty="0">
                <a:solidFill>
                  <a:srgbClr val="F8F8EE"/>
                </a:solidFill>
                <a:latin typeface="Montserrat"/>
                <a:ea typeface="Montserrat"/>
                <a:cs typeface="Montserrat"/>
                <a:sym typeface="Montserrat"/>
              </a:rPr>
              <a:t>¿Que es </a:t>
            </a:r>
            <a:r>
              <a:rPr lang="es-AR" sz="5400" b="1" dirty="0" err="1" smtClean="0">
                <a:solidFill>
                  <a:srgbClr val="F8F8EE"/>
                </a:solidFill>
                <a:latin typeface="Montserrat"/>
                <a:ea typeface="Montserrat"/>
                <a:cs typeface="Montserrat"/>
                <a:sym typeface="Montserrat"/>
              </a:rPr>
              <a:t>React</a:t>
            </a:r>
            <a:r>
              <a:rPr lang="es-AR" sz="5400" b="1" dirty="0" smtClean="0">
                <a:solidFill>
                  <a:srgbClr val="F8F8EE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dirty="0"/>
          </a:p>
        </p:txBody>
      </p:sp>
      <p:sp>
        <p:nvSpPr>
          <p:cNvPr id="135" name="Google Shape;135;p5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1027708" y="6366427"/>
            <a:ext cx="15290886" cy="256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s-ES" sz="2800" dirty="0" err="1"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React</a:t>
            </a:r>
            <a:r>
              <a:rPr lang="es-ES" sz="2800" dirty="0"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JS </a:t>
            </a:r>
            <a:r>
              <a:rPr lang="es-ES" sz="2800" dirty="0">
                <a:solidFill>
                  <a:srgbClr val="20212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fue creada por </a:t>
            </a:r>
            <a:r>
              <a:rPr lang="es-ES" sz="2800" dirty="0" err="1">
                <a:solidFill>
                  <a:srgbClr val="20212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Jordan</a:t>
            </a:r>
            <a:r>
              <a:rPr lang="es-ES" sz="2800" dirty="0">
                <a:solidFill>
                  <a:srgbClr val="20212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ES" sz="2800" dirty="0" err="1">
                <a:solidFill>
                  <a:srgbClr val="20212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Walke</a:t>
            </a:r>
            <a:r>
              <a:rPr lang="es-ES" sz="2800" dirty="0">
                <a:solidFill>
                  <a:srgbClr val="20212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un ingeniero de software en Facebook, inspirado por los problemas que tenía la compañía con el mantenimiento del código de los anuncios dentro de su plataforma. </a:t>
            </a:r>
          </a:p>
          <a:p>
            <a:pPr lvl="0" algn="ctr">
              <a:lnSpc>
                <a:spcPct val="115000"/>
              </a:lnSpc>
              <a:buSzPts val="1100"/>
            </a:pPr>
            <a:r>
              <a:rPr lang="es-ES" sz="2800" dirty="0" err="1">
                <a:solidFill>
                  <a:srgbClr val="20212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React</a:t>
            </a:r>
            <a:r>
              <a:rPr lang="es-ES" sz="2800" dirty="0">
                <a:solidFill>
                  <a:srgbClr val="20212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intenta ayudar a los desarrolladores a </a:t>
            </a:r>
            <a:r>
              <a:rPr lang="es-ES" sz="2800" b="1" dirty="0">
                <a:solidFill>
                  <a:srgbClr val="2021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construir aplicaciones que usan datos que cambian todo el tiempo</a:t>
            </a:r>
            <a:r>
              <a:rPr lang="es-ES" sz="2800" dirty="0">
                <a:solidFill>
                  <a:srgbClr val="20212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Su objetivo es ser </a:t>
            </a:r>
            <a:r>
              <a:rPr lang="es-ES" sz="2800" b="1" dirty="0">
                <a:solidFill>
                  <a:srgbClr val="2021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sencilla</a:t>
            </a:r>
            <a:r>
              <a:rPr lang="es-ES" sz="2800" dirty="0">
                <a:solidFill>
                  <a:srgbClr val="20212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ES" sz="2800" b="1" dirty="0">
                <a:solidFill>
                  <a:srgbClr val="2021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declarativa </a:t>
            </a:r>
            <a:r>
              <a:rPr lang="es-ES" sz="2800" dirty="0">
                <a:solidFill>
                  <a:srgbClr val="20212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lang="es-ES" sz="2800" b="1" dirty="0">
                <a:solidFill>
                  <a:srgbClr val="2021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fácil de combinar</a:t>
            </a:r>
            <a:r>
              <a:rPr lang="es-ES" sz="2800" dirty="0">
                <a:solidFill>
                  <a:srgbClr val="20212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lang="es-ES" sz="28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" name="Google Shape;24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7268" y="2297369"/>
            <a:ext cx="4451765" cy="3940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132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/>
        </p:nvSpPr>
        <p:spPr>
          <a:xfrm>
            <a:off x="863514" y="3617395"/>
            <a:ext cx="15946525" cy="6984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863514" y="363664"/>
            <a:ext cx="10620195" cy="115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400" b="1" dirty="0">
                <a:solidFill>
                  <a:srgbClr val="F8F8EE"/>
                </a:solidFill>
                <a:latin typeface="Montserrat"/>
                <a:ea typeface="Montserrat"/>
                <a:cs typeface="Montserrat"/>
                <a:sym typeface="Montserrat"/>
              </a:rPr>
              <a:t>¿Que es </a:t>
            </a:r>
            <a:r>
              <a:rPr lang="es-AR" sz="5400" b="1" dirty="0" err="1" smtClean="0">
                <a:solidFill>
                  <a:srgbClr val="F8F8EE"/>
                </a:solidFill>
                <a:latin typeface="Montserrat"/>
                <a:ea typeface="Montserrat"/>
                <a:cs typeface="Montserrat"/>
                <a:sym typeface="Montserrat"/>
              </a:rPr>
              <a:t>React</a:t>
            </a:r>
            <a:r>
              <a:rPr lang="es-AR" sz="5400" b="1" dirty="0" smtClean="0">
                <a:solidFill>
                  <a:srgbClr val="F8F8EE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dirty="0"/>
          </a:p>
        </p:txBody>
      </p:sp>
      <p:sp>
        <p:nvSpPr>
          <p:cNvPr id="135" name="Google Shape;135;p5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1027708" y="6366427"/>
            <a:ext cx="15290886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sz="2800">
                <a:latin typeface="Helvetica Neue"/>
              </a:rPr>
              <a:t>¿Cómo llega React a la performance que tanta fama le trae?</a:t>
            </a:r>
            <a:br>
              <a:rPr lang="es-ES" sz="2800">
                <a:latin typeface="Helvetica Neue"/>
              </a:rPr>
            </a:br>
            <a:r>
              <a:rPr lang="es-ES" sz="2800">
                <a:latin typeface="Helvetica Neue"/>
              </a:rPr>
              <a:t/>
            </a:r>
            <a:br>
              <a:rPr lang="es-ES" sz="2800">
                <a:latin typeface="Helvetica Neue"/>
              </a:rPr>
            </a:br>
            <a:r>
              <a:rPr lang="es-ES" sz="2800">
                <a:latin typeface="Helvetica Neue"/>
              </a:rPr>
              <a:t>Hablemos de tres conceptos:</a:t>
            </a:r>
            <a:endParaRPr lang="es-ES" sz="2800"/>
          </a:p>
          <a:p>
            <a:pPr algn="ctr"/>
            <a:r>
              <a:rPr lang="es-ES" sz="2800" b="1">
                <a:latin typeface="Helvetica Neue"/>
              </a:rPr>
              <a:t>Virtual DOM</a:t>
            </a:r>
            <a:r>
              <a:rPr lang="es-ES" sz="2800">
                <a:latin typeface="Helvetica Neue"/>
              </a:rPr>
              <a:t> vs </a:t>
            </a:r>
            <a:r>
              <a:rPr lang="es-ES" sz="2800" b="1">
                <a:latin typeface="Helvetica Neue"/>
              </a:rPr>
              <a:t>React Fiber</a:t>
            </a:r>
            <a:r>
              <a:rPr lang="es-ES" sz="2800">
                <a:latin typeface="Helvetica Neue"/>
              </a:rPr>
              <a:t> y la </a:t>
            </a:r>
            <a:r>
              <a:rPr lang="es-ES" sz="2800" b="1">
                <a:latin typeface="Helvetica Neue"/>
              </a:rPr>
              <a:t>Reconciliación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4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7268" y="2297369"/>
            <a:ext cx="4451765" cy="3940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962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/>
        </p:nvSpPr>
        <p:spPr>
          <a:xfrm>
            <a:off x="863514" y="3617395"/>
            <a:ext cx="15946525" cy="6984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863514" y="363664"/>
            <a:ext cx="10620195" cy="115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400" b="1" dirty="0">
                <a:solidFill>
                  <a:srgbClr val="F8F8EE"/>
                </a:solidFill>
                <a:latin typeface="Montserrat"/>
                <a:ea typeface="Montserrat"/>
                <a:cs typeface="Montserrat"/>
                <a:sym typeface="Montserrat"/>
              </a:rPr>
              <a:t>¿Que es </a:t>
            </a:r>
            <a:r>
              <a:rPr lang="es-AR" sz="5400" b="1" dirty="0" err="1" smtClean="0">
                <a:solidFill>
                  <a:srgbClr val="F8F8EE"/>
                </a:solidFill>
                <a:latin typeface="Montserrat"/>
                <a:ea typeface="Montserrat"/>
                <a:cs typeface="Montserrat"/>
                <a:sym typeface="Montserrat"/>
              </a:rPr>
              <a:t>React</a:t>
            </a:r>
            <a:r>
              <a:rPr lang="es-AR" sz="5400" b="1" dirty="0" smtClean="0">
                <a:solidFill>
                  <a:srgbClr val="F8F8EE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dirty="0"/>
          </a:p>
        </p:txBody>
      </p:sp>
      <p:sp>
        <p:nvSpPr>
          <p:cNvPr id="135" name="Google Shape;135;p5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1027708" y="6366427"/>
            <a:ext cx="15290886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sz="2800">
                <a:latin typeface="Helvetica Neue"/>
              </a:rPr>
              <a:t>¿Cómo llega React a la performance que tanta fama le trae?</a:t>
            </a:r>
            <a:br>
              <a:rPr lang="es-ES" sz="2800">
                <a:latin typeface="Helvetica Neue"/>
              </a:rPr>
            </a:br>
            <a:r>
              <a:rPr lang="es-ES" sz="2800">
                <a:latin typeface="Helvetica Neue"/>
              </a:rPr>
              <a:t/>
            </a:r>
            <a:br>
              <a:rPr lang="es-ES" sz="2800">
                <a:latin typeface="Helvetica Neue"/>
              </a:rPr>
            </a:br>
            <a:r>
              <a:rPr lang="es-ES" sz="2800">
                <a:latin typeface="Helvetica Neue"/>
              </a:rPr>
              <a:t>Hablemos de tres conceptos:</a:t>
            </a:r>
            <a:endParaRPr lang="es-ES" sz="2800"/>
          </a:p>
          <a:p>
            <a:pPr algn="ctr"/>
            <a:r>
              <a:rPr lang="es-ES" sz="2800" b="1">
                <a:latin typeface="Helvetica Neue"/>
              </a:rPr>
              <a:t>Virtual DOM</a:t>
            </a:r>
            <a:r>
              <a:rPr lang="es-ES" sz="2800">
                <a:latin typeface="Helvetica Neue"/>
              </a:rPr>
              <a:t> vs </a:t>
            </a:r>
            <a:r>
              <a:rPr lang="es-ES" sz="2800" b="1">
                <a:latin typeface="Helvetica Neue"/>
              </a:rPr>
              <a:t>React Fiber</a:t>
            </a:r>
            <a:r>
              <a:rPr lang="es-ES" sz="2800">
                <a:latin typeface="Helvetica Neue"/>
              </a:rPr>
              <a:t> y la </a:t>
            </a:r>
            <a:r>
              <a:rPr lang="es-ES" sz="2800" b="1">
                <a:latin typeface="Helvetica Neue"/>
              </a:rPr>
              <a:t>Reconciliación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4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7268" y="2297369"/>
            <a:ext cx="4451765" cy="3940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973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/>
        </p:nvSpPr>
        <p:spPr>
          <a:xfrm>
            <a:off x="863514" y="3617395"/>
            <a:ext cx="15946525" cy="6984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863514" y="363664"/>
            <a:ext cx="10620195" cy="115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400" b="1" dirty="0">
                <a:solidFill>
                  <a:srgbClr val="F8F8EE"/>
                </a:solidFill>
                <a:latin typeface="Montserrat"/>
                <a:ea typeface="Montserrat"/>
                <a:cs typeface="Montserrat"/>
                <a:sym typeface="Montserrat"/>
              </a:rPr>
              <a:t>¿Que es </a:t>
            </a:r>
            <a:r>
              <a:rPr lang="es-AR" sz="5400" b="1" dirty="0" err="1" smtClean="0">
                <a:solidFill>
                  <a:srgbClr val="F8F8EE"/>
                </a:solidFill>
                <a:latin typeface="Montserrat"/>
                <a:ea typeface="Montserrat"/>
                <a:cs typeface="Montserrat"/>
                <a:sym typeface="Montserrat"/>
              </a:rPr>
              <a:t>React</a:t>
            </a:r>
            <a:r>
              <a:rPr lang="es-AR" sz="5400" b="1" dirty="0" smtClean="0">
                <a:solidFill>
                  <a:srgbClr val="F8F8EE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dirty="0"/>
          </a:p>
        </p:txBody>
      </p:sp>
      <p:sp>
        <p:nvSpPr>
          <p:cNvPr id="135" name="Google Shape;135;p5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1026383" y="6650248"/>
            <a:ext cx="15290886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sz="2800" dirty="0">
                <a:latin typeface="Helvetica Neue"/>
              </a:rPr>
              <a:t>El acceso indiscriminado al DOM </a:t>
            </a:r>
            <a:r>
              <a:rPr lang="es-ES" sz="2800" b="1" dirty="0">
                <a:latin typeface="Helvetica Neue"/>
              </a:rPr>
              <a:t>es caro</a:t>
            </a:r>
            <a:r>
              <a:rPr lang="es-ES" sz="2800" dirty="0">
                <a:latin typeface="Helvetica Neue"/>
              </a:rPr>
              <a:t>, entonces se requirió encontrar una manera de realizarlo de la manera </a:t>
            </a:r>
            <a:r>
              <a:rPr lang="es-ES" sz="2800" b="1" dirty="0">
                <a:latin typeface="Helvetica Neue"/>
              </a:rPr>
              <a:t>más óptima</a:t>
            </a:r>
            <a:r>
              <a:rPr lang="es-ES" sz="2800" dirty="0">
                <a:latin typeface="Helvetica Neue"/>
              </a:rPr>
              <a:t> posible.</a:t>
            </a:r>
            <a:endParaRPr lang="es-ES" sz="2800" dirty="0"/>
          </a:p>
          <a:p>
            <a:r>
              <a:rPr lang="es-ES" sz="2800" dirty="0"/>
              <a:t/>
            </a:r>
            <a:br>
              <a:rPr lang="es-ES" sz="2800" dirty="0"/>
            </a:b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4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7268" y="2297369"/>
            <a:ext cx="4451765" cy="3940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867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/>
        </p:nvSpPr>
        <p:spPr>
          <a:xfrm>
            <a:off x="863514" y="3617395"/>
            <a:ext cx="15946525" cy="6984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863514" y="363664"/>
            <a:ext cx="10620195" cy="115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400" b="1" dirty="0">
                <a:solidFill>
                  <a:srgbClr val="F8F8EE"/>
                </a:solidFill>
                <a:latin typeface="Montserrat"/>
                <a:ea typeface="Montserrat"/>
                <a:cs typeface="Montserrat"/>
                <a:sym typeface="Montserrat"/>
              </a:rPr>
              <a:t>¿Que es </a:t>
            </a:r>
            <a:r>
              <a:rPr lang="es-AR" sz="5400" b="1" dirty="0" err="1" smtClean="0">
                <a:solidFill>
                  <a:srgbClr val="F8F8EE"/>
                </a:solidFill>
                <a:latin typeface="Montserrat"/>
                <a:ea typeface="Montserrat"/>
                <a:cs typeface="Montserrat"/>
                <a:sym typeface="Montserrat"/>
              </a:rPr>
              <a:t>React</a:t>
            </a:r>
            <a:r>
              <a:rPr lang="es-AR" sz="5400" b="1" dirty="0" smtClean="0">
                <a:solidFill>
                  <a:srgbClr val="F8F8EE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dirty="0"/>
          </a:p>
        </p:txBody>
      </p:sp>
      <p:sp>
        <p:nvSpPr>
          <p:cNvPr id="135" name="Google Shape;135;p5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1027708" y="6366427"/>
            <a:ext cx="15290886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2800" dirty="0">
                <a:latin typeface="Helvetica Neue"/>
              </a:rPr>
              <a:t>Para establecer esa seguridad, requiere que los datos y los cambios idealmente se provoquen de una manera específica con dos características:</a:t>
            </a:r>
            <a:endParaRPr lang="es-ES" sz="2800" dirty="0"/>
          </a:p>
          <a:p>
            <a:pPr algn="ctr"/>
            <a:r>
              <a:rPr lang="es-ES" sz="2800" dirty="0"/>
              <a:t/>
            </a:r>
            <a:br>
              <a:rPr lang="es-ES" sz="2800" dirty="0"/>
            </a:br>
            <a:r>
              <a:rPr lang="es-ES" sz="2800" b="1" dirty="0" err="1">
                <a:latin typeface="Helvetica Neue"/>
              </a:rPr>
              <a:t>Unidireccionalidad</a:t>
            </a:r>
            <a:r>
              <a:rPr lang="es-ES" sz="2800" dirty="0">
                <a:latin typeface="Helvetica Neue"/>
              </a:rPr>
              <a:t> / De arriba </a:t>
            </a:r>
            <a:r>
              <a:rPr lang="es-ES" sz="2800" b="1" dirty="0">
                <a:latin typeface="Helvetica Neue"/>
              </a:rPr>
              <a:t>hacia abajo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4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7268" y="2297369"/>
            <a:ext cx="4451765" cy="3940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4683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281</Words>
  <Application>Microsoft Office PowerPoint</Application>
  <PresentationFormat>Personalizado</PresentationFormat>
  <Paragraphs>31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Noto Sans Symbols</vt:lpstr>
      <vt:lpstr>Arial</vt:lpstr>
      <vt:lpstr>Montserrat</vt:lpstr>
      <vt:lpstr>Helvetica Neue</vt:lpstr>
      <vt:lpstr>Calibri</vt:lpstr>
      <vt:lpstr>Helvetica Neue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flor .......</dc:creator>
  <cp:lastModifiedBy>Usuario</cp:lastModifiedBy>
  <cp:revision>2</cp:revision>
  <dcterms:created xsi:type="dcterms:W3CDTF">2006-08-16T00:00:00Z</dcterms:created>
  <dcterms:modified xsi:type="dcterms:W3CDTF">2021-05-11T13:39:26Z</dcterms:modified>
</cp:coreProperties>
</file>