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5"/>
  </p:notesMasterIdLst>
  <p:handoutMasterIdLst>
    <p:handoutMasterId r:id="rId6"/>
  </p:handoutMasterIdLst>
  <p:sldIdLst>
    <p:sldId id="276" r:id="rId2"/>
    <p:sldId id="330" r:id="rId3"/>
    <p:sldId id="344"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6FF"/>
    <a:srgbClr val="ECA452"/>
    <a:srgbClr val="FFFFFF"/>
    <a:srgbClr val="241C89"/>
    <a:srgbClr val="3067B8"/>
    <a:srgbClr val="8DAFDA"/>
    <a:srgbClr val="3A6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9955" autoAdjust="0"/>
  </p:normalViewPr>
  <p:slideViewPr>
    <p:cSldViewPr snapToGrid="0" snapToObjects="1" showGuides="1">
      <p:cViewPr varScale="1">
        <p:scale>
          <a:sx n="104" d="100"/>
          <a:sy n="104" d="100"/>
        </p:scale>
        <p:origin x="149" y="82"/>
      </p:cViewPr>
      <p:guideLst>
        <p:guide orient="horz" pos="-397"/>
        <p:guide pos="2882"/>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numCol="1" rtlCol="0"/>
          <a:lstStyle>
            <a:lvl1pPr algn="r">
              <a:defRPr sz="1200"/>
            </a:lvl1pPr>
          </a:lstStyle>
          <a:p>
            <a:fld id="{4DA0AD78-0F73-7F40-A45B-1CC856ED25CC}" type="datetimeFigureOut">
              <a:rPr lang="en-US" smtClean="0"/>
              <a:pPr/>
              <a:t>10/18/2017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B943354-9C27-5C40-9599-7B2364A880FA}" type="slidenum">
              <a:rPr lang="en-US" smtClean="0"/>
              <a:pPr/>
              <a:t>‹#›</a:t>
            </a:fld>
            <a:endParaRPr lang="en-US"/>
          </a:p>
        </p:txBody>
      </p:sp>
    </p:spTree>
    <p:extLst>
      <p:ext uri="{BB962C8B-B14F-4D97-AF65-F5344CB8AC3E}">
        <p14:creationId xmlns:p14="http://schemas.microsoft.com/office/powerpoint/2010/main" val="3791977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F07A69E9-9648-9645-AB8A-5B63CCEB66BB}" type="datetimeFigureOut">
              <a:rPr lang="en-US" smtClean="0"/>
              <a:pPr/>
              <a:t>10/18/2017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48411CD-278F-EA4A-98D9-0FA519F09088}" type="slidenum">
              <a:rPr lang="en-US" smtClean="0"/>
              <a:pPr/>
              <a:t>‹#›</a:t>
            </a:fld>
            <a:endParaRPr lang="en-US"/>
          </a:p>
        </p:txBody>
      </p:sp>
    </p:spTree>
    <p:extLst>
      <p:ext uri="{BB962C8B-B14F-4D97-AF65-F5344CB8AC3E}">
        <p14:creationId xmlns:p14="http://schemas.microsoft.com/office/powerpoint/2010/main" val="14183464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primaryio_logo_black-orange.eps"/>
          <p:cNvPicPr>
            <a:picLocks noChangeAspect="1"/>
          </p:cNvPicPr>
          <p:nvPr userDrawn="1"/>
        </p:nvPicPr>
        <p:blipFill>
          <a:blip r:embed="rId2"/>
          <a:stretch>
            <a:fillRect/>
          </a:stretch>
        </p:blipFill>
        <p:spPr>
          <a:xfrm>
            <a:off x="1490254" y="1878719"/>
            <a:ext cx="6161768" cy="1315903"/>
          </a:xfrm>
          <a:prstGeom prst="rect">
            <a:avLst/>
          </a:prstGeom>
        </p:spPr>
      </p:pic>
    </p:spTree>
  </p:cSld>
  <p:clrMapOvr>
    <a:masterClrMapping/>
  </p:clrMapOvr>
  <p:transition spd="med"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576" y="178989"/>
            <a:ext cx="8682999" cy="452235"/>
          </a:xfrm>
        </p:spPr>
        <p:txBody>
          <a:bodyPr lIns="0" rIns="0" numCol="1" anchor="b">
            <a:noAutofit/>
          </a:bodyPr>
          <a:lstStyle>
            <a:lvl1pPr algn="l">
              <a:defRPr sz="2800">
                <a:solidFill>
                  <a:srgbClr val="ECA452"/>
                </a:solidFill>
                <a:latin typeface="Avenir Book"/>
                <a:cs typeface="Avenir Book"/>
              </a:defRPr>
            </a:lvl1pPr>
          </a:lstStyle>
          <a:p>
            <a:r>
              <a:rPr lang="en-US" dirty="0"/>
              <a:t>Click to edit Master title style</a:t>
            </a:r>
          </a:p>
        </p:txBody>
      </p:sp>
      <p:sp>
        <p:nvSpPr>
          <p:cNvPr id="3" name="Content Placeholder 2"/>
          <p:cNvSpPr>
            <a:spLocks noGrp="1"/>
          </p:cNvSpPr>
          <p:nvPr>
            <p:ph idx="1"/>
          </p:nvPr>
        </p:nvSpPr>
        <p:spPr>
          <a:xfrm>
            <a:off x="235576" y="631225"/>
            <a:ext cx="8682999" cy="4016064"/>
          </a:xfrm>
        </p:spPr>
        <p:txBody>
          <a:bodyPr numCol="1">
            <a:normAutofit/>
          </a:bodyPr>
          <a:lstStyle>
            <a:lvl1pPr>
              <a:buClr>
                <a:srgbClr val="ECA452"/>
              </a:buClr>
              <a:defRPr sz="2400">
                <a:latin typeface="Avenir Book"/>
                <a:cs typeface="Avenir Book"/>
              </a:defRPr>
            </a:lvl1pPr>
            <a:lvl2pPr>
              <a:buClr>
                <a:srgbClr val="ECA452"/>
              </a:buClr>
              <a:defRPr sz="2000">
                <a:latin typeface="Avenir Book"/>
                <a:cs typeface="Avenir Book"/>
              </a:defRPr>
            </a:lvl2pPr>
            <a:lvl3pPr>
              <a:buClr>
                <a:srgbClr val="ECA452"/>
              </a:buClr>
              <a:defRPr sz="1800">
                <a:latin typeface="Avenir Book"/>
                <a:cs typeface="Avenir Book"/>
              </a:defRPr>
            </a:lvl3pPr>
            <a:lvl4pPr>
              <a:defRPr sz="1600">
                <a:latin typeface="Avenir Book"/>
                <a:cs typeface="Avenir Book"/>
              </a:defRPr>
            </a:lvl4pPr>
            <a:lvl5pPr>
              <a:defRPr sz="1600">
                <a:latin typeface="Avenir Book"/>
                <a:cs typeface="Avenir 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numCol="1"/>
          <a:lstStyle>
            <a:lvl1pPr>
              <a:defRPr>
                <a:latin typeface="Avenir Book"/>
                <a:cs typeface="Avenir Book"/>
              </a:defRPr>
            </a:lvl1pPr>
          </a:lstStyle>
          <a:p>
            <a:r>
              <a:rPr lang="en-US" dirty="0">
                <a:latin typeface="Avenir Book"/>
                <a:cs typeface="Avenir Book"/>
              </a:rPr>
              <a:t>confidential</a:t>
            </a:r>
            <a:endParaRPr lang="en-US" dirty="0"/>
          </a:p>
        </p:txBody>
      </p:sp>
      <p:sp>
        <p:nvSpPr>
          <p:cNvPr id="6" name="Slide Number Placeholder 5"/>
          <p:cNvSpPr>
            <a:spLocks noGrp="1"/>
          </p:cNvSpPr>
          <p:nvPr>
            <p:ph type="sldNum" sz="quarter" idx="12"/>
          </p:nvPr>
        </p:nvSpPr>
        <p:spPr>
          <a:xfrm>
            <a:off x="235576" y="4767263"/>
            <a:ext cx="451771" cy="273844"/>
          </a:xfrm>
        </p:spPr>
        <p:txBody>
          <a:bodyPr numCol="1"/>
          <a:lstStyle>
            <a:lvl1pPr algn="l">
              <a:defRPr>
                <a:latin typeface="Avenir Book"/>
                <a:cs typeface="Avenir Book"/>
              </a:defRPr>
            </a:lvl1pPr>
          </a:lstStyle>
          <a:p>
            <a:fld id="{7885F99F-E479-9F4C-A9A1-80473A526E6E}" type="slidenum">
              <a:rPr lang="en-US" smtClean="0"/>
              <a:pPr/>
              <a:t>‹#›</a:t>
            </a:fld>
            <a:endParaRPr lang="en-US" dirty="0"/>
          </a:p>
        </p:txBody>
      </p:sp>
      <p:pic>
        <p:nvPicPr>
          <p:cNvPr id="8" name="Picture 7" descr="primaryio_logo_black-orange555PX.png"/>
          <p:cNvPicPr>
            <a:picLocks noChangeAspect="1"/>
          </p:cNvPicPr>
          <p:nvPr userDrawn="1"/>
        </p:nvPicPr>
        <p:blipFill>
          <a:blip r:embed="rId2"/>
          <a:srcRect l="5189" t="16089" r="5189" b="20112"/>
          <a:stretch>
            <a:fillRect/>
          </a:stretch>
        </p:blipFill>
        <p:spPr>
          <a:xfrm>
            <a:off x="7332749" y="4677012"/>
            <a:ext cx="1585826" cy="364095"/>
          </a:xfrm>
          <a:prstGeom prst="rect">
            <a:avLst/>
          </a:prstGeom>
        </p:spPr>
      </p:pic>
    </p:spTree>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numCol="1"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6"/>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7885F99F-E479-9F4C-A9A1-80473A526E6E}" type="slidenum">
              <a:rPr lang="en-US" smtClean="0"/>
              <a:pPr/>
              <a:t>‹#›</a:t>
            </a:fld>
            <a:endParaRPr lang="en-US"/>
          </a:p>
        </p:txBody>
      </p:sp>
      <p:pic>
        <p:nvPicPr>
          <p:cNvPr id="8" name="Picture 7" descr="primaryio_logo_black-orange555PX.png">
            <a:extLst>
              <a:ext uri="{FF2B5EF4-FFF2-40B4-BE49-F238E27FC236}">
                <a16:creationId xmlns:a16="http://schemas.microsoft.com/office/drawing/2014/main" id="{B58833B9-EA1E-4243-8971-3705413392D4}"/>
              </a:ext>
            </a:extLst>
          </p:cNvPr>
          <p:cNvPicPr>
            <a:picLocks noChangeAspect="1"/>
          </p:cNvPicPr>
          <p:nvPr userDrawn="1"/>
        </p:nvPicPr>
        <p:blipFill>
          <a:blip r:embed="rId2"/>
          <a:srcRect l="5189" t="16089" r="5189" b="20112"/>
          <a:stretch>
            <a:fillRect/>
          </a:stretch>
        </p:blipFill>
        <p:spPr>
          <a:xfrm>
            <a:off x="7332749" y="4677012"/>
            <a:ext cx="1585826" cy="364095"/>
          </a:xfrm>
          <a:prstGeom prst="rect">
            <a:avLst/>
          </a:prstGeom>
        </p:spPr>
      </p:pic>
    </p:spTree>
  </p:cSld>
  <p:clrMapOvr>
    <a:masterClrMapping/>
  </p:clrMapOvr>
  <p:transition spd="med"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8" name="Footer Placeholder 7"/>
          <p:cNvSpPr>
            <a:spLocks noGrp="1"/>
          </p:cNvSpPr>
          <p:nvPr>
            <p:ph type="ftr" sz="quarter" idx="11"/>
          </p:nvPr>
        </p:nvSpPr>
        <p:spPr/>
        <p:txBody>
          <a:bodyPr numCol="1"/>
          <a:lstStyle/>
          <a:p>
            <a:endParaRPr lang="en-US"/>
          </a:p>
        </p:txBody>
      </p:sp>
      <p:sp>
        <p:nvSpPr>
          <p:cNvPr id="9" name="Slide Number Placeholder 8"/>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Date Placeholder 2"/>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4" name="Footer Placeholder 3"/>
          <p:cNvSpPr>
            <a:spLocks noGrp="1"/>
          </p:cNvSpPr>
          <p:nvPr>
            <p:ph type="ftr" sz="quarter" idx="11"/>
          </p:nvPr>
        </p:nvSpPr>
        <p:spPr/>
        <p:txBody>
          <a:bodyPr numCol="1"/>
          <a:lstStyle/>
          <a:p>
            <a:endParaRPr lang="en-US"/>
          </a:p>
        </p:txBody>
      </p:sp>
      <p:sp>
        <p:nvSpPr>
          <p:cNvPr id="5" name="Slide Number Placeholder 4"/>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3" name="Footer Placeholder 2"/>
          <p:cNvSpPr>
            <a:spLocks noGrp="1"/>
          </p:cNvSpPr>
          <p:nvPr>
            <p:ph type="ftr" sz="quarter" idx="11"/>
          </p:nvPr>
        </p:nvSpPr>
        <p:spPr/>
        <p:txBody>
          <a:bodyPr numCol="1"/>
          <a:lstStyle/>
          <a:p>
            <a:endParaRPr lang="en-US"/>
          </a:p>
        </p:txBody>
      </p:sp>
      <p:sp>
        <p:nvSpPr>
          <p:cNvPr id="4" name="Slide Number Placeholder 3"/>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numCol="1"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numCol="1"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C39DD70B-E180-9347-8E70-C88EC6AB452A}" type="datetimeFigureOut">
              <a:rPr lang="en-US" smtClean="0"/>
              <a:pPr/>
              <a:t>10/18/2017</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7885F99F-E479-9F4C-A9A1-80473A526E6E}" type="slidenum">
              <a:rPr lang="en-US" smtClean="0"/>
              <a:pPr/>
              <a:t>‹#›</a:t>
            </a:fld>
            <a:endParaRPr lang="en-US"/>
          </a:p>
        </p:txBody>
      </p:sp>
    </p:spTree>
  </p:cSld>
  <p:clrMapOvr>
    <a:masterClrMapping/>
  </p:clrMapOvr>
  <p:transition spd="med"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C39DD70B-E180-9347-8E70-C88EC6AB452A}" type="datetimeFigureOut">
              <a:rPr lang="en-US" smtClean="0"/>
              <a:pPr/>
              <a:t>10/18/2017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7885F99F-E479-9F4C-A9A1-80473A526E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advClick="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03DAB6C0-F987-4AA7-92E7-8DBB7D1708D2}"/>
              </a:ext>
            </a:extLst>
          </p:cNvPr>
          <p:cNvSpPr txBox="1">
            <a:spLocks/>
          </p:cNvSpPr>
          <p:nvPr/>
        </p:nvSpPr>
        <p:spPr>
          <a:xfrm>
            <a:off x="792694" y="3185489"/>
            <a:ext cx="7176513" cy="615553"/>
          </a:xfrm>
          <a:prstGeom prst="rect">
            <a:avLst/>
          </a:prstGeom>
        </p:spPr>
        <p:txBody>
          <a:bodyPr vert="horz" wrap="square" lIns="0" tIns="45720" rIns="0" bIns="45720" rtlCol="0" anchor="ctr">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1400" dirty="0">
                <a:solidFill>
                  <a:srgbClr val="ECA452"/>
                </a:solidFill>
                <a:latin typeface="Avenir Book"/>
                <a:ea typeface="+mj-ea"/>
                <a:cs typeface="Avenir Book"/>
              </a:rPr>
              <a:t>Redefining Storage Optimization and Application Performance</a:t>
            </a: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2000" b="0" u="none" strike="noStrike" kern="1200" cap="none" spc="0" normalizeH="0" baseline="0" noProof="0" dirty="0">
              <a:ln>
                <a:noFill/>
              </a:ln>
              <a:solidFill>
                <a:srgbClr val="ECA452"/>
              </a:solidFill>
              <a:effectLst/>
              <a:uLnTx/>
              <a:uFillTx/>
              <a:latin typeface="Avenir Book"/>
              <a:ea typeface="+mj-ea"/>
              <a:cs typeface="Avenir Book"/>
            </a:endParaRPr>
          </a:p>
        </p:txBody>
      </p:sp>
      <p:sp>
        <p:nvSpPr>
          <p:cNvPr id="5" name="Title 6">
            <a:extLst>
              <a:ext uri="{FF2B5EF4-FFF2-40B4-BE49-F238E27FC236}">
                <a16:creationId xmlns:a16="http://schemas.microsoft.com/office/drawing/2014/main" id="{8C48ECA4-7DF6-4576-9878-E9FF5AE7CF29}"/>
              </a:ext>
            </a:extLst>
          </p:cNvPr>
          <p:cNvSpPr txBox="1">
            <a:spLocks/>
          </p:cNvSpPr>
          <p:nvPr/>
        </p:nvSpPr>
        <p:spPr>
          <a:xfrm>
            <a:off x="2118784" y="4784359"/>
            <a:ext cx="4015475" cy="584775"/>
          </a:xfrm>
          <a:prstGeom prst="rect">
            <a:avLst/>
          </a:prstGeom>
        </p:spPr>
        <p:txBody>
          <a:bodyPr vert="horz" wrap="square" lIns="0" tIns="45720" rIns="0" bIns="45720" rtlCol="0" anchor="ctr">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1200" dirty="0">
                <a:solidFill>
                  <a:srgbClr val="ECA452"/>
                </a:solidFill>
                <a:latin typeface="Avenir Book"/>
                <a:ea typeface="+mj-ea"/>
                <a:cs typeface="Avenir Book"/>
              </a:rPr>
              <a:t>Oct/16/2017</a:t>
            </a: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2000" b="0" u="none" strike="noStrike" kern="1200" cap="none" spc="0" normalizeH="0" baseline="0" noProof="0" dirty="0">
              <a:ln>
                <a:noFill/>
              </a:ln>
              <a:solidFill>
                <a:srgbClr val="ECA452"/>
              </a:solidFill>
              <a:effectLst/>
              <a:uLnTx/>
              <a:uFillTx/>
              <a:latin typeface="Avenir Book"/>
              <a:ea typeface="+mj-ea"/>
              <a:cs typeface="Avenir Book"/>
            </a:endParaRPr>
          </a:p>
        </p:txBody>
      </p:sp>
    </p:spTree>
    <p:extLst>
      <p:ext uri="{BB962C8B-B14F-4D97-AF65-F5344CB8AC3E}">
        <p14:creationId xmlns:p14="http://schemas.microsoft.com/office/powerpoint/2010/main" val="2669303535"/>
      </p:ext>
    </p:ext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data center">
            <a:extLst>
              <a:ext uri="{FF2B5EF4-FFF2-40B4-BE49-F238E27FC236}">
                <a16:creationId xmlns:a16="http://schemas.microsoft.com/office/drawing/2014/main" id="{9D645AC6-5E7D-4432-A622-513FBDA71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56" y="1283140"/>
            <a:ext cx="8970188" cy="26224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BFD565B-88AA-40E1-864F-62996862D5ED}"/>
              </a:ext>
            </a:extLst>
          </p:cNvPr>
          <p:cNvSpPr/>
          <p:nvPr/>
        </p:nvSpPr>
        <p:spPr>
          <a:xfrm>
            <a:off x="173813" y="-63707"/>
            <a:ext cx="8441195" cy="1815882"/>
          </a:xfrm>
          <a:prstGeom prst="rect">
            <a:avLst/>
          </a:prstGeom>
        </p:spPr>
        <p:txBody>
          <a:bodyPr wrap="square">
            <a:spAutoFit/>
          </a:bodyPr>
          <a:lstStyle/>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 </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Remove Storage I/O bottleneck and achieve up to 25X of Application Performance </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a:p>
            <a:pPr algn="ctr"/>
            <a:endParaRPr lang="en-US" sz="1400" dirty="0">
              <a:latin typeface="Cambria" panose="02040503050406030204" pitchFamily="18" charset="0"/>
              <a:ea typeface="MS Mincho" panose="02020609040205080304" pitchFamily="49" charset="-128"/>
              <a:cs typeface="Times New Roman" panose="02020603050405020304" pitchFamily="18" charset="0"/>
            </a:endParaRPr>
          </a:p>
          <a:p>
            <a:pPr algn="ctr"/>
            <a:r>
              <a:rPr lang="en-US" sz="1400" dirty="0">
                <a:latin typeface="Cambria" panose="02040503050406030204" pitchFamily="18" charset="0"/>
                <a:ea typeface="MS Mincho" panose="02020609040205080304" pitchFamily="49" charset="-128"/>
                <a:cs typeface="Times New Roman" panose="02020603050405020304" pitchFamily="18" charset="0"/>
              </a:rPr>
              <a:t>The World only caching solution for VMWare ESXi6.5</a:t>
            </a:r>
          </a:p>
          <a:p>
            <a:pPr algn="ctr"/>
            <a:endPar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endParaRPr>
          </a:p>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AFA Performance at 10% of the cost</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a:p>
            <a:pPr algn="ctr"/>
            <a:r>
              <a:rPr lang="en-US" sz="1400" dirty="0">
                <a:latin typeface="Cambria" panose="02040503050406030204" pitchFamily="18" charset="0"/>
                <a:ea typeface="MS Mincho" panose="02020609040205080304" pitchFamily="49" charset="-128"/>
                <a:cs typeface="Times New Roman" panose="02020603050405020304" pitchFamily="18" charset="0"/>
              </a:rPr>
              <a:t> </a:t>
            </a:r>
          </a:p>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 </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p:txBody>
      </p:sp>
      <p:pic>
        <p:nvPicPr>
          <p:cNvPr id="1038" name="Picture 14" descr="Image result for free trial">
            <a:extLst>
              <a:ext uri="{FF2B5EF4-FFF2-40B4-BE49-F238E27FC236}">
                <a16:creationId xmlns:a16="http://schemas.microsoft.com/office/drawing/2014/main" id="{C5A007B2-745D-4F89-91C1-F42FB32F5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435" y="2216491"/>
            <a:ext cx="2681281" cy="612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vmware logo">
            <a:extLst>
              <a:ext uri="{FF2B5EF4-FFF2-40B4-BE49-F238E27FC236}">
                <a16:creationId xmlns:a16="http://schemas.microsoft.com/office/drawing/2014/main" id="{0DBDC823-DBDF-428D-AADB-4537E987E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56" y="4041059"/>
            <a:ext cx="1283110" cy="56647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B94D6826-3A91-44FB-A953-02E2BFFC8F82}"/>
              </a:ext>
            </a:extLst>
          </p:cNvPr>
          <p:cNvSpPr/>
          <p:nvPr/>
        </p:nvSpPr>
        <p:spPr>
          <a:xfrm>
            <a:off x="1842025" y="4041059"/>
            <a:ext cx="1837820" cy="1354217"/>
          </a:xfrm>
          <a:prstGeom prst="rect">
            <a:avLst/>
          </a:prstGeom>
        </p:spPr>
        <p:txBody>
          <a:bodyPr wrap="square">
            <a:spAutoFit/>
          </a:bodyPr>
          <a:lstStyle/>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 </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a:p>
            <a:pPr algn="ctr"/>
            <a:r>
              <a:rPr lang="en-US" sz="800" dirty="0">
                <a:latin typeface="Cambria" panose="02040503050406030204" pitchFamily="18" charset="0"/>
                <a:ea typeface="MS Mincho" panose="02020609040205080304" pitchFamily="49" charset="-128"/>
                <a:cs typeface="Times New Roman" panose="02020603050405020304" pitchFamily="18" charset="0"/>
              </a:rPr>
              <a:t> VMWare Certified</a:t>
            </a:r>
          </a:p>
          <a:p>
            <a:pPr algn="ctr"/>
            <a:r>
              <a:rPr lang="en-US" sz="800" dirty="0" err="1">
                <a:latin typeface="Cambria" panose="02040503050406030204" pitchFamily="18" charset="0"/>
                <a:ea typeface="MS Mincho" panose="02020609040205080304" pitchFamily="49" charset="-128"/>
                <a:cs typeface="Times New Roman" panose="02020603050405020304" pitchFamily="18" charset="0"/>
              </a:rPr>
              <a:t>vCenter</a:t>
            </a:r>
            <a:r>
              <a:rPr lang="en-US" sz="800" dirty="0">
                <a:latin typeface="Cambria" panose="02040503050406030204" pitchFamily="18" charset="0"/>
                <a:ea typeface="MS Mincho" panose="02020609040205080304" pitchFamily="49" charset="-128"/>
                <a:cs typeface="Times New Roman" panose="02020603050405020304" pitchFamily="18" charset="0"/>
              </a:rPr>
              <a:t> integrated</a:t>
            </a:r>
          </a:p>
          <a:p>
            <a:pPr algn="ctr"/>
            <a:r>
              <a:rPr lang="en-US" sz="800" dirty="0">
                <a:latin typeface="Cambria" panose="02040503050406030204" pitchFamily="18" charset="0"/>
                <a:ea typeface="MS Mincho" panose="02020609040205080304" pitchFamily="49" charset="-128"/>
                <a:cs typeface="Times New Roman" panose="02020603050405020304" pitchFamily="18" charset="0"/>
              </a:rPr>
              <a:t>Zero downtime</a:t>
            </a:r>
          </a:p>
          <a:p>
            <a:pPr algn="ctr"/>
            <a:r>
              <a:rPr lang="en-US" sz="800" dirty="0">
                <a:latin typeface="Cambria" panose="02040503050406030204" pitchFamily="18" charset="0"/>
                <a:ea typeface="MS Mincho" panose="02020609040205080304" pitchFamily="49" charset="-128"/>
                <a:cs typeface="Times New Roman" panose="02020603050405020304" pitchFamily="18" charset="0"/>
              </a:rPr>
              <a:t>Installed in minutes</a:t>
            </a:r>
          </a:p>
          <a:p>
            <a:pPr algn="ctr"/>
            <a:r>
              <a:rPr lang="en-US" sz="800" dirty="0">
                <a:latin typeface="Cambria" panose="02040503050406030204" pitchFamily="18" charset="0"/>
                <a:ea typeface="MS Mincho" panose="02020609040205080304" pitchFamily="49" charset="-128"/>
                <a:cs typeface="Times New Roman" panose="02020603050405020304" pitchFamily="18" charset="0"/>
              </a:rPr>
              <a:t>   </a:t>
            </a:r>
          </a:p>
          <a:p>
            <a:pPr algn="ctr"/>
            <a:r>
              <a:rPr lang="en-US" sz="1400" dirty="0">
                <a:latin typeface="Cambria" panose="02040503050406030204" pitchFamily="18" charset="0"/>
                <a:ea typeface="MS Mincho" panose="02020609040205080304" pitchFamily="49" charset="-128"/>
                <a:cs typeface="Times New Roman" panose="02020603050405020304" pitchFamily="18" charset="0"/>
              </a:rPr>
              <a:t> </a:t>
            </a:r>
          </a:p>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 </a:t>
            </a:r>
            <a:endParaRPr lang="en-US" sz="1400" dirty="0">
              <a:latin typeface="Cambria" panose="02040503050406030204" pitchFamily="18" charset="0"/>
              <a:ea typeface="MS Mincho" panose="02020609040205080304" pitchFamily="49" charset="-128"/>
              <a:cs typeface="Times New Roman" panose="02020603050405020304" pitchFamily="18" charset="0"/>
            </a:endParaRPr>
          </a:p>
        </p:txBody>
      </p:sp>
      <p:pic>
        <p:nvPicPr>
          <p:cNvPr id="1050" name="Picture 26" descr="Image result for request a demo button">
            <a:extLst>
              <a:ext uri="{FF2B5EF4-FFF2-40B4-BE49-F238E27FC236}">
                <a16:creationId xmlns:a16="http://schemas.microsoft.com/office/drawing/2014/main" id="{635CB1F1-9B24-4429-94DB-5749AE128A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170" y="2216491"/>
            <a:ext cx="2551624" cy="56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045923"/>
      </p:ext>
    </p:ext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5.jpeg">
            <a:extLst>
              <a:ext uri="{FF2B5EF4-FFF2-40B4-BE49-F238E27FC236}">
                <a16:creationId xmlns:a16="http://schemas.microsoft.com/office/drawing/2014/main" id="{61297D29-258C-46CA-82DE-985B47D00CC3}"/>
              </a:ext>
            </a:extLst>
          </p:cNvPr>
          <p:cNvPicPr/>
          <p:nvPr/>
        </p:nvPicPr>
        <p:blipFill>
          <a:blip r:embed="rId2" cstate="print"/>
          <a:stretch>
            <a:fillRect/>
          </a:stretch>
        </p:blipFill>
        <p:spPr>
          <a:xfrm>
            <a:off x="108499" y="523220"/>
            <a:ext cx="2547257" cy="2048530"/>
          </a:xfrm>
          <a:prstGeom prst="rect">
            <a:avLst/>
          </a:prstGeom>
        </p:spPr>
      </p:pic>
      <p:sp>
        <p:nvSpPr>
          <p:cNvPr id="6" name="Rectangle 5">
            <a:extLst>
              <a:ext uri="{FF2B5EF4-FFF2-40B4-BE49-F238E27FC236}">
                <a16:creationId xmlns:a16="http://schemas.microsoft.com/office/drawing/2014/main" id="{2E8AFF4A-7802-449C-B38E-5005622A15F3}"/>
              </a:ext>
            </a:extLst>
          </p:cNvPr>
          <p:cNvSpPr/>
          <p:nvPr/>
        </p:nvSpPr>
        <p:spPr>
          <a:xfrm>
            <a:off x="108499" y="0"/>
            <a:ext cx="8441195" cy="584775"/>
          </a:xfrm>
          <a:prstGeom prst="rect">
            <a:avLst/>
          </a:prstGeom>
        </p:spPr>
        <p:txBody>
          <a:bodyPr wrap="square">
            <a:spAutoFit/>
          </a:bodyPr>
          <a:lstStyle/>
          <a:p>
            <a:pPr algn="ctr"/>
            <a:r>
              <a:rPr lang="en-US" sz="1400"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 </a:t>
            </a:r>
            <a:r>
              <a:rPr lang="en-US" dirty="0">
                <a:solidFill>
                  <a:srgbClr val="E46C0A"/>
                </a:solidFill>
                <a:latin typeface="Cambria" panose="02040503050406030204" pitchFamily="18" charset="0"/>
                <a:ea typeface="MS Mincho" panose="02020609040205080304" pitchFamily="49" charset="-128"/>
                <a:cs typeface="Times New Roman" panose="02020603050405020304" pitchFamily="18" charset="0"/>
              </a:rPr>
              <a:t>Why should you care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algn="ctr"/>
            <a:endParaRPr lang="en-US" sz="14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2" name="Rectangle 1">
            <a:extLst>
              <a:ext uri="{FF2B5EF4-FFF2-40B4-BE49-F238E27FC236}">
                <a16:creationId xmlns:a16="http://schemas.microsoft.com/office/drawing/2014/main" id="{0B38B891-D2E3-4D26-A564-A75C0D546481}"/>
              </a:ext>
            </a:extLst>
          </p:cNvPr>
          <p:cNvSpPr/>
          <p:nvPr/>
        </p:nvSpPr>
        <p:spPr>
          <a:xfrm>
            <a:off x="108499" y="2793980"/>
            <a:ext cx="2547257" cy="1546577"/>
          </a:xfrm>
          <a:prstGeom prst="rect">
            <a:avLst/>
          </a:prstGeom>
        </p:spPr>
        <p:txBody>
          <a:bodyPr wrap="square">
            <a:spAutoFit/>
          </a:bodyPr>
          <a:lstStyle/>
          <a:p>
            <a:r>
              <a:rPr lang="en-US" sz="1050" dirty="0">
                <a:solidFill>
                  <a:srgbClr val="130C05"/>
                </a:solidFill>
                <a:latin typeface="Arial" panose="020B0604020202020204" pitchFamily="34" charset="0"/>
                <a:ea typeface="Arial" panose="020B0604020202020204" pitchFamily="34" charset="0"/>
              </a:rPr>
              <a:t>APA ach</a:t>
            </a:r>
            <a:r>
              <a:rPr lang="en-US" sz="1050" dirty="0">
                <a:solidFill>
                  <a:srgbClr val="2F2A26"/>
                </a:solidFill>
                <a:latin typeface="Arial" panose="020B0604020202020204" pitchFamily="34" charset="0"/>
                <a:ea typeface="Arial" panose="020B0604020202020204" pitchFamily="34" charset="0"/>
              </a:rPr>
              <a:t>i</a:t>
            </a:r>
            <a:r>
              <a:rPr lang="en-US" sz="1050" dirty="0">
                <a:solidFill>
                  <a:srgbClr val="130C05"/>
                </a:solidFill>
                <a:latin typeface="Arial" panose="020B0604020202020204" pitchFamily="34" charset="0"/>
                <a:ea typeface="Arial" panose="020B0604020202020204" pitchFamily="34" charset="0"/>
              </a:rPr>
              <a:t>eves 3x greater VM  density  by  removing traditional 1/0 bottlenecks in environments associated with multiple Virtual Machines (VMs) accessing storage resources, by transparently moving copies of the most frequently accessed data to SSDs where it may be accessed more quickly.</a:t>
            </a:r>
            <a:endParaRPr lang="en-US" sz="1050" dirty="0"/>
          </a:p>
        </p:txBody>
      </p:sp>
      <p:sp>
        <p:nvSpPr>
          <p:cNvPr id="7" name="Rectangle 6">
            <a:extLst>
              <a:ext uri="{FF2B5EF4-FFF2-40B4-BE49-F238E27FC236}">
                <a16:creationId xmlns:a16="http://schemas.microsoft.com/office/drawing/2014/main" id="{CA9F13DE-9655-4AF4-B28D-146C82F8F10E}"/>
              </a:ext>
            </a:extLst>
          </p:cNvPr>
          <p:cNvSpPr/>
          <p:nvPr/>
        </p:nvSpPr>
        <p:spPr>
          <a:xfrm>
            <a:off x="3666930" y="2792082"/>
            <a:ext cx="2258009" cy="1546577"/>
          </a:xfrm>
          <a:prstGeom prst="rect">
            <a:avLst/>
          </a:prstGeom>
        </p:spPr>
        <p:txBody>
          <a:bodyPr wrap="square">
            <a:spAutoFit/>
          </a:bodyPr>
          <a:lstStyle/>
          <a:p>
            <a:r>
              <a:rPr lang="en-US" sz="1050" dirty="0">
                <a:latin typeface="Arial" panose="020B0604020202020204" pitchFamily="34" charset="0"/>
                <a:cs typeface="Arial" panose="020B0604020202020204" pitchFamily="34" charset="0"/>
              </a:rPr>
              <a:t>APA optimizes applications’ performance, delivering up to 10x increase in performance by leveraging the latest solid stage technologies. It has the intelligence to unleash the full performance of flash by efficiently managing the I/O blender that virtualized servers create.</a:t>
            </a:r>
          </a:p>
        </p:txBody>
      </p:sp>
      <p:pic>
        <p:nvPicPr>
          <p:cNvPr id="2050" name="Picture 2" descr="Image result for 10x performance">
            <a:extLst>
              <a:ext uri="{FF2B5EF4-FFF2-40B4-BE49-F238E27FC236}">
                <a16:creationId xmlns:a16="http://schemas.microsoft.com/office/drawing/2014/main" id="{54C2F34F-5034-4494-B944-BBADB7CE3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804" y="607317"/>
            <a:ext cx="26003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CO">
            <a:extLst>
              <a:ext uri="{FF2B5EF4-FFF2-40B4-BE49-F238E27FC236}">
                <a16:creationId xmlns:a16="http://schemas.microsoft.com/office/drawing/2014/main" id="{F8309106-6A90-43BC-9D42-E9A2B1EA26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897" y="587038"/>
            <a:ext cx="2278626" cy="21431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BD26C54-A4B0-4D64-AF53-E1B4D17E8A47}"/>
              </a:ext>
            </a:extLst>
          </p:cNvPr>
          <p:cNvSpPr/>
          <p:nvPr/>
        </p:nvSpPr>
        <p:spPr>
          <a:xfrm>
            <a:off x="6936113" y="2796613"/>
            <a:ext cx="1866926" cy="1384995"/>
          </a:xfrm>
          <a:prstGeom prst="rect">
            <a:avLst/>
          </a:prstGeom>
        </p:spPr>
        <p:txBody>
          <a:bodyPr wrap="square">
            <a:spAutoFit/>
          </a:bodyPr>
          <a:lstStyle/>
          <a:p>
            <a:r>
              <a:rPr lang="en-US" sz="1050" dirty="0">
                <a:latin typeface="Arial" panose="020B0604020202020204" pitchFamily="34" charset="0"/>
                <a:cs typeface="Arial" panose="020B0604020202020204" pitchFamily="34" charset="0"/>
              </a:rPr>
              <a:t>APA reduces the overall storage and caching costs in data centers by providing vertical integration from the storage device to the host. It provides performance close to All-Flash arrays at the fraction of the cost.</a:t>
            </a:r>
          </a:p>
        </p:txBody>
      </p:sp>
      <p:pic>
        <p:nvPicPr>
          <p:cNvPr id="15" name="Picture 14" descr="Image result for free trial">
            <a:extLst>
              <a:ext uri="{FF2B5EF4-FFF2-40B4-BE49-F238E27FC236}">
                <a16:creationId xmlns:a16="http://schemas.microsoft.com/office/drawing/2014/main" id="{AE0BE6D6-B437-4702-A4E4-770BB8FE95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8622" y="4538968"/>
            <a:ext cx="2128371" cy="6045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quest a demo button">
            <a:extLst>
              <a:ext uri="{FF2B5EF4-FFF2-40B4-BE49-F238E27FC236}">
                <a16:creationId xmlns:a16="http://schemas.microsoft.com/office/drawing/2014/main" id="{F6781AB9-4D46-4AAB-AAAA-635ABFD18A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455" y="4642658"/>
            <a:ext cx="2087050" cy="3971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age result for vmware logo">
            <a:extLst>
              <a:ext uri="{FF2B5EF4-FFF2-40B4-BE49-F238E27FC236}">
                <a16:creationId xmlns:a16="http://schemas.microsoft.com/office/drawing/2014/main" id="{B3F7B2DA-B91B-4F0D-9B1A-6DD7F8DACD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67077"/>
            <a:ext cx="1283110" cy="56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972571"/>
      </p:ext>
    </p:extLst>
  </p:cSld>
  <p:clrMapOvr>
    <a:masterClrMapping/>
  </p:clrMapOvr>
  <p:transition spd="slow" advClick="0">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152685</TotalTime>
  <Words>136</Words>
  <Application>Microsoft Office PowerPoint</Application>
  <PresentationFormat>On-screen Show (16:9)</PresentationFormat>
  <Paragraphs>22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MS Mincho</vt:lpstr>
      <vt:lpstr>Arial</vt:lpstr>
      <vt:lpstr>Avenir Book</vt:lpstr>
      <vt:lpstr>Calibri</vt:lpstr>
      <vt:lpstr>Cambria</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Groff</dc:creator>
  <cp:lastModifiedBy>lorenzo salhi</cp:lastModifiedBy>
  <cp:revision>438</cp:revision>
  <cp:lastPrinted>2015-12-17T18:10:38Z</cp:lastPrinted>
  <dcterms:created xsi:type="dcterms:W3CDTF">2016-06-29T14:11:46Z</dcterms:created>
  <dcterms:modified xsi:type="dcterms:W3CDTF">2017-10-19T22:00:58Z</dcterms:modified>
</cp:coreProperties>
</file>