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323" r:id="rId7"/>
    <p:sldId id="264" r:id="rId8"/>
    <p:sldId id="265" r:id="rId9"/>
    <p:sldId id="266" r:id="rId10"/>
    <p:sldId id="310" r:id="rId11"/>
    <p:sldId id="267" r:id="rId12"/>
    <p:sldId id="268" r:id="rId13"/>
    <p:sldId id="324" r:id="rId14"/>
    <p:sldId id="325" r:id="rId15"/>
    <p:sldId id="269" r:id="rId16"/>
    <p:sldId id="272" r:id="rId17"/>
    <p:sldId id="273" r:id="rId18"/>
    <p:sldId id="286" r:id="rId19"/>
    <p:sldId id="283" r:id="rId20"/>
    <p:sldId id="288" r:id="rId21"/>
    <p:sldId id="287" r:id="rId22"/>
    <p:sldId id="291" r:id="rId23"/>
    <p:sldId id="290" r:id="rId24"/>
    <p:sldId id="319" r:id="rId25"/>
    <p:sldId id="294" r:id="rId26"/>
    <p:sldId id="298" r:id="rId27"/>
    <p:sldId id="293" r:id="rId28"/>
    <p:sldId id="320" r:id="rId29"/>
    <p:sldId id="326" r:id="rId30"/>
    <p:sldId id="321" r:id="rId31"/>
    <p:sldId id="322" r:id="rId32"/>
    <p:sldId id="309"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an Sharma" initials="NS" lastIdx="1" clrIdx="0">
    <p:extLst>
      <p:ext uri="{19B8F6BF-5375-455C-9EA6-DF929625EA0E}">
        <p15:presenceInfo xmlns="" xmlns:p15="http://schemas.microsoft.com/office/powerpoint/2012/main" userId="S::naman.sharma@payu.in::8c941527-26b4-41f3-9855-01315d341c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8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146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165858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81887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1444429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1621839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260793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25215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296010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40724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32799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298811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55616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07382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58507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25731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192076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10102-62A3-4654-9E96-F1A546331E98}" type="datetimeFigureOut">
              <a:rPr lang="en-IN" smtClean="0"/>
              <a:pPr/>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337579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10102-62A3-4654-9E96-F1A546331E98}" type="datetimeFigureOut">
              <a:rPr lang="en-IN" smtClean="0"/>
              <a:pPr/>
              <a:t>30-01-2022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9ABEFE-462E-4AF6-A230-DB4B9441DF98}" type="slidenum">
              <a:rPr lang="en-IN" smtClean="0"/>
              <a:pPr/>
              <a:t>‹#›</a:t>
            </a:fld>
            <a:endParaRPr lang="en-IN"/>
          </a:p>
        </p:txBody>
      </p:sp>
    </p:spTree>
    <p:extLst>
      <p:ext uri="{BB962C8B-B14F-4D97-AF65-F5344CB8AC3E}">
        <p14:creationId xmlns="" xmlns:p14="http://schemas.microsoft.com/office/powerpoint/2010/main" val="2669140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4B4E89-2F10-42EF-A66C-BFF88FCDD8F2}"/>
              </a:ext>
            </a:extLst>
          </p:cNvPr>
          <p:cNvSpPr>
            <a:spLocks noGrp="1"/>
          </p:cNvSpPr>
          <p:nvPr>
            <p:ph type="ctrTitle"/>
          </p:nvPr>
        </p:nvSpPr>
        <p:spPr>
          <a:xfrm>
            <a:off x="1524000" y="2133601"/>
            <a:ext cx="9144001" cy="1277816"/>
          </a:xfrm>
        </p:spPr>
        <p:txBody>
          <a:bodyPr>
            <a:normAutofit/>
          </a:bodyPr>
          <a:lstStyle/>
          <a:p>
            <a:r>
              <a:rPr lang="en-IN" sz="4000" b="1" u="sng" dirty="0" smtClean="0">
                <a:effectLst/>
                <a:latin typeface="Times New Roman" panose="02020603050405020304" pitchFamily="18" charset="0"/>
                <a:ea typeface="Calibri" panose="020F0502020204030204" pitchFamily="34" charset="0"/>
                <a:cs typeface="Times New Roman" panose="02020603050405020304" pitchFamily="18" charset="0"/>
              </a:rPr>
              <a:t>Car Price Prediction</a:t>
            </a:r>
            <a:endParaRPr lang="en-IN" dirty="0"/>
          </a:p>
        </p:txBody>
      </p:sp>
      <p:sp>
        <p:nvSpPr>
          <p:cNvPr id="3" name="Subtitle 2">
            <a:extLst>
              <a:ext uri="{FF2B5EF4-FFF2-40B4-BE49-F238E27FC236}">
                <a16:creationId xmlns="" xmlns:a16="http://schemas.microsoft.com/office/drawing/2014/main" id="{0A123B28-ADBB-4EBB-9DCB-5E4C52933B44}"/>
              </a:ext>
            </a:extLst>
          </p:cNvPr>
          <p:cNvSpPr>
            <a:spLocks noGrp="1"/>
          </p:cNvSpPr>
          <p:nvPr>
            <p:ph type="subTitle" idx="1"/>
          </p:nvPr>
        </p:nvSpPr>
        <p:spPr>
          <a:xfrm>
            <a:off x="8440614" y="5092504"/>
            <a:ext cx="2227385" cy="956603"/>
          </a:xfrm>
        </p:spPr>
        <p:txBody>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Submitted by:</a:t>
            </a:r>
          </a:p>
          <a:p>
            <a:r>
              <a:rPr lang="en-IN" sz="1800" b="1" dirty="0" err="1" smtClean="0">
                <a:effectLst/>
                <a:latin typeface="Calibri" panose="020F0502020204030204" pitchFamily="34" charset="0"/>
                <a:ea typeface="Calibri" panose="020F0502020204030204" pitchFamily="34" charset="0"/>
                <a:cs typeface="Times New Roman" panose="02020603050405020304" pitchFamily="18" charset="0"/>
              </a:rPr>
              <a:t>Priyanka</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smtClean="0">
                <a:effectLst/>
                <a:latin typeface="Calibri" panose="020F0502020204030204" pitchFamily="34" charset="0"/>
                <a:ea typeface="Calibri" panose="020F0502020204030204" pitchFamily="34" charset="0"/>
                <a:cs typeface="Times New Roman" panose="02020603050405020304" pitchFamily="18" charset="0"/>
              </a:rPr>
              <a:t>Yadav</a:t>
            </a:r>
            <a:endParaRPr lang="en-IN" b="1" dirty="0"/>
          </a:p>
        </p:txBody>
      </p:sp>
      <p:pic>
        <p:nvPicPr>
          <p:cNvPr id="4" name="Picture 3">
            <a:extLst>
              <a:ext uri="{FF2B5EF4-FFF2-40B4-BE49-F238E27FC236}">
                <a16:creationId xmlns="" xmlns:a16="http://schemas.microsoft.com/office/drawing/2014/main" id="{213F8625-A36E-4B21-A291-7E35BCA92ED6}"/>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68347" y="0"/>
            <a:ext cx="2929890" cy="2133600"/>
          </a:xfrm>
          <a:prstGeom prst="rect">
            <a:avLst/>
          </a:prstGeom>
          <a:noFill/>
          <a:ln>
            <a:noFill/>
          </a:ln>
        </p:spPr>
      </p:pic>
    </p:spTree>
    <p:extLst>
      <p:ext uri="{BB962C8B-B14F-4D97-AF65-F5344CB8AC3E}">
        <p14:creationId xmlns="" xmlns:p14="http://schemas.microsoft.com/office/powerpoint/2010/main" val="330876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ekho_cars_age.PNG"/>
          <p:cNvPicPr>
            <a:picLocks noChangeAspect="1"/>
          </p:cNvPicPr>
          <p:nvPr/>
        </p:nvPicPr>
        <p:blipFill>
          <a:blip r:embed="rId2" cstate="print"/>
          <a:stretch>
            <a:fillRect/>
          </a:stretch>
        </p:blipFill>
        <p:spPr>
          <a:xfrm>
            <a:off x="1449896" y="2659469"/>
            <a:ext cx="10409170" cy="1876687"/>
          </a:xfrm>
          <a:prstGeom prst="rect">
            <a:avLst/>
          </a:prstGeom>
        </p:spPr>
      </p:pic>
    </p:spTree>
    <p:extLst>
      <p:ext uri="{BB962C8B-B14F-4D97-AF65-F5344CB8AC3E}">
        <p14:creationId xmlns="" xmlns:p14="http://schemas.microsoft.com/office/powerpoint/2010/main" val="168523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2BECF-EFF7-4ECB-9167-6C6CD2962581}"/>
              </a:ext>
            </a:extLst>
          </p:cNvPr>
          <p:cNvSpPr>
            <a:spLocks noGrp="1"/>
          </p:cNvSpPr>
          <p:nvPr>
            <p:ph type="title"/>
          </p:nvPr>
        </p:nvSpPr>
        <p:spPr>
          <a:xfrm>
            <a:off x="1484311" y="126610"/>
            <a:ext cx="10018713" cy="815925"/>
          </a:xfrm>
        </p:spPr>
        <p:txBody>
          <a:bodyPr/>
          <a:lstStyle/>
          <a:p>
            <a:r>
              <a:rPr lang="en-IN" dirty="0"/>
              <a:t>Data Analysis &amp; Visualization</a:t>
            </a:r>
          </a:p>
        </p:txBody>
      </p:sp>
      <p:pic>
        <p:nvPicPr>
          <p:cNvPr id="6" name="Content Placeholder 5" descr="car_dekho_count_plot.PNG"/>
          <p:cNvPicPr>
            <a:picLocks noGrp="1" noChangeAspect="1"/>
          </p:cNvPicPr>
          <p:nvPr>
            <p:ph idx="1"/>
          </p:nvPr>
        </p:nvPicPr>
        <p:blipFill>
          <a:blip r:embed="rId2" cstate="print"/>
          <a:stretch>
            <a:fillRect/>
          </a:stretch>
        </p:blipFill>
        <p:spPr>
          <a:xfrm>
            <a:off x="1484313" y="1856935"/>
            <a:ext cx="10018712" cy="3655350"/>
          </a:xfrm>
        </p:spPr>
      </p:pic>
    </p:spTree>
    <p:extLst>
      <p:ext uri="{BB962C8B-B14F-4D97-AF65-F5344CB8AC3E}">
        <p14:creationId xmlns="" xmlns:p14="http://schemas.microsoft.com/office/powerpoint/2010/main" val="417726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ho_scatterplot.PNG"/>
          <p:cNvPicPr>
            <a:picLocks noChangeAspect="1"/>
          </p:cNvPicPr>
          <p:nvPr/>
        </p:nvPicPr>
        <p:blipFill>
          <a:blip r:embed="rId2" cstate="print"/>
          <a:stretch>
            <a:fillRect/>
          </a:stretch>
        </p:blipFill>
        <p:spPr>
          <a:xfrm>
            <a:off x="2709389" y="1252025"/>
            <a:ext cx="8530697" cy="4783015"/>
          </a:xfrm>
          <a:prstGeom prst="rect">
            <a:avLst/>
          </a:prstGeom>
        </p:spPr>
      </p:pic>
    </p:spTree>
    <p:extLst>
      <p:ext uri="{BB962C8B-B14F-4D97-AF65-F5344CB8AC3E}">
        <p14:creationId xmlns="" xmlns:p14="http://schemas.microsoft.com/office/powerpoint/2010/main" val="139201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scatterplot_2.PNG"/>
          <p:cNvPicPr>
            <a:picLocks noChangeAspect="1"/>
          </p:cNvPicPr>
          <p:nvPr/>
        </p:nvPicPr>
        <p:blipFill>
          <a:blip r:embed="rId2" cstate="print"/>
          <a:stretch>
            <a:fillRect/>
          </a:stretch>
        </p:blipFill>
        <p:spPr>
          <a:xfrm>
            <a:off x="2942784" y="1995287"/>
            <a:ext cx="6306431" cy="2867425"/>
          </a:xfrm>
          <a:prstGeom prst="rect">
            <a:avLst/>
          </a:prstGeom>
        </p:spPr>
      </p:pic>
    </p:spTree>
    <p:extLst>
      <p:ext uri="{BB962C8B-B14F-4D97-AF65-F5344CB8AC3E}">
        <p14:creationId xmlns="" xmlns:p14="http://schemas.microsoft.com/office/powerpoint/2010/main" val="139201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scatterplot_3.PNG"/>
          <p:cNvPicPr>
            <a:picLocks noChangeAspect="1"/>
          </p:cNvPicPr>
          <p:nvPr/>
        </p:nvPicPr>
        <p:blipFill>
          <a:blip r:embed="rId2" cstate="print"/>
          <a:stretch>
            <a:fillRect/>
          </a:stretch>
        </p:blipFill>
        <p:spPr>
          <a:xfrm>
            <a:off x="2661758" y="1139483"/>
            <a:ext cx="7748334" cy="4811151"/>
          </a:xfrm>
          <a:prstGeom prst="rect">
            <a:avLst/>
          </a:prstGeom>
        </p:spPr>
      </p:pic>
    </p:spTree>
    <p:extLst>
      <p:ext uri="{BB962C8B-B14F-4D97-AF65-F5344CB8AC3E}">
        <p14:creationId xmlns="" xmlns:p14="http://schemas.microsoft.com/office/powerpoint/2010/main" val="139201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 xmlns:a16="http://schemas.microsoft.com/office/drawing/2014/main" id="{8BBFD65C-C8BB-4F9A-BF8E-3A8A51EC867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 xmlns:a16="http://schemas.microsoft.com/office/drawing/2014/main" id="{5007291D-29F2-4B70-ADCD-80AEBAEAA03C}"/>
              </a:ext>
            </a:extLst>
          </p:cNvPr>
          <p:cNvSpPr>
            <a:spLocks noChangeArrowheads="1"/>
          </p:cNvSpPr>
          <p:nvPr/>
        </p:nvSpPr>
        <p:spPr bwMode="auto">
          <a:xfrm>
            <a:off x="1143000" y="1933575"/>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7">
            <a:extLst>
              <a:ext uri="{FF2B5EF4-FFF2-40B4-BE49-F238E27FC236}">
                <a16:creationId xmlns="" xmlns:a16="http://schemas.microsoft.com/office/drawing/2014/main" id="{7F7E11EF-C1B5-47E2-9FBE-D2747A5EDD7D}"/>
              </a:ext>
            </a:extLst>
          </p:cNvPr>
          <p:cNvSpPr>
            <a:spLocks noChangeArrowheads="1"/>
          </p:cNvSpPr>
          <p:nvPr/>
        </p:nvSpPr>
        <p:spPr bwMode="auto">
          <a:xfrm>
            <a:off x="0" y="3419475"/>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 xmlns:a16="http://schemas.microsoft.com/office/drawing/2014/main" id="{EF9E9F8A-37F7-4B43-B3ED-639F6EB17D74}"/>
              </a:ext>
            </a:extLst>
          </p:cNvPr>
          <p:cNvSpPr>
            <a:spLocks noChangeArrowheads="1"/>
          </p:cNvSpPr>
          <p:nvPr/>
        </p:nvSpPr>
        <p:spPr bwMode="auto">
          <a:xfrm>
            <a:off x="0" y="531495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9">
            <a:extLst>
              <a:ext uri="{FF2B5EF4-FFF2-40B4-BE49-F238E27FC236}">
                <a16:creationId xmlns="" xmlns:a16="http://schemas.microsoft.com/office/drawing/2014/main" id="{7D1468D6-5D64-4B20-A3D5-310D952B8884}"/>
              </a:ext>
            </a:extLst>
          </p:cNvPr>
          <p:cNvSpPr>
            <a:spLocks noChangeArrowheads="1"/>
          </p:cNvSpPr>
          <p:nvPr/>
        </p:nvSpPr>
        <p:spPr bwMode="auto">
          <a:xfrm>
            <a:off x="0" y="7229475"/>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descr="cardekho_swarm_plot.PNG"/>
          <p:cNvPicPr>
            <a:picLocks noChangeAspect="1"/>
          </p:cNvPicPr>
          <p:nvPr/>
        </p:nvPicPr>
        <p:blipFill>
          <a:blip r:embed="rId2" cstate="print"/>
          <a:stretch>
            <a:fillRect/>
          </a:stretch>
        </p:blipFill>
        <p:spPr>
          <a:xfrm>
            <a:off x="3752523" y="506437"/>
            <a:ext cx="6460622" cy="5570805"/>
          </a:xfrm>
          <a:prstGeom prst="rect">
            <a:avLst/>
          </a:prstGeom>
        </p:spPr>
      </p:pic>
    </p:spTree>
    <p:extLst>
      <p:ext uri="{BB962C8B-B14F-4D97-AF65-F5344CB8AC3E}">
        <p14:creationId xmlns="" xmlns:p14="http://schemas.microsoft.com/office/powerpoint/2010/main" val="192447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ho_heatmap.PNG"/>
          <p:cNvPicPr>
            <a:picLocks noChangeAspect="1"/>
          </p:cNvPicPr>
          <p:nvPr/>
        </p:nvPicPr>
        <p:blipFill>
          <a:blip r:embed="rId2" cstate="print"/>
          <a:stretch>
            <a:fillRect/>
          </a:stretch>
        </p:blipFill>
        <p:spPr>
          <a:xfrm>
            <a:off x="2871336" y="1790470"/>
            <a:ext cx="7299605" cy="4047621"/>
          </a:xfrm>
          <a:prstGeom prst="rect">
            <a:avLst/>
          </a:prstGeom>
        </p:spPr>
      </p:pic>
    </p:spTree>
    <p:extLst>
      <p:ext uri="{BB962C8B-B14F-4D97-AF65-F5344CB8AC3E}">
        <p14:creationId xmlns="" xmlns:p14="http://schemas.microsoft.com/office/powerpoint/2010/main" val="138381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ho_boxplot.PNG"/>
          <p:cNvPicPr>
            <a:picLocks noChangeAspect="1"/>
          </p:cNvPicPr>
          <p:nvPr/>
        </p:nvPicPr>
        <p:blipFill>
          <a:blip r:embed="rId2" cstate="print"/>
          <a:stretch>
            <a:fillRect/>
          </a:stretch>
        </p:blipFill>
        <p:spPr>
          <a:xfrm>
            <a:off x="2855742" y="2071497"/>
            <a:ext cx="8102990" cy="3654053"/>
          </a:xfrm>
          <a:prstGeom prst="rect">
            <a:avLst/>
          </a:prstGeom>
        </p:spPr>
      </p:pic>
    </p:spTree>
    <p:extLst>
      <p:ext uri="{BB962C8B-B14F-4D97-AF65-F5344CB8AC3E}">
        <p14:creationId xmlns="" xmlns:p14="http://schemas.microsoft.com/office/powerpoint/2010/main" val="121376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92E46-57A5-42AE-AEA9-9D766F752DE1}"/>
              </a:ext>
            </a:extLst>
          </p:cNvPr>
          <p:cNvSpPr>
            <a:spLocks noGrp="1"/>
          </p:cNvSpPr>
          <p:nvPr>
            <p:ph type="title"/>
          </p:nvPr>
        </p:nvSpPr>
        <p:spPr/>
        <p:txBody>
          <a:bodyPr/>
          <a:lstStyle/>
          <a:p>
            <a:r>
              <a:rPr lang="en-IN" b="1" u="sng" dirty="0"/>
              <a:t>Correlations</a:t>
            </a:r>
          </a:p>
        </p:txBody>
      </p:sp>
    </p:spTree>
    <p:extLst>
      <p:ext uri="{BB962C8B-B14F-4D97-AF65-F5344CB8AC3E}">
        <p14:creationId xmlns="" xmlns:p14="http://schemas.microsoft.com/office/powerpoint/2010/main" val="3395875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heatmap.PNG"/>
          <p:cNvPicPr>
            <a:picLocks noChangeAspect="1"/>
          </p:cNvPicPr>
          <p:nvPr/>
        </p:nvPicPr>
        <p:blipFill>
          <a:blip r:embed="rId2" cstate="print"/>
          <a:stretch>
            <a:fillRect/>
          </a:stretch>
        </p:blipFill>
        <p:spPr>
          <a:xfrm>
            <a:off x="2871336" y="1790471"/>
            <a:ext cx="7904515" cy="4286772"/>
          </a:xfrm>
          <a:prstGeom prst="rect">
            <a:avLst/>
          </a:prstGeom>
        </p:spPr>
      </p:pic>
    </p:spTree>
    <p:extLst>
      <p:ext uri="{BB962C8B-B14F-4D97-AF65-F5344CB8AC3E}">
        <p14:creationId xmlns="" xmlns:p14="http://schemas.microsoft.com/office/powerpoint/2010/main" val="5882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80BCC-370A-46F5-B535-55B4F48E8725}"/>
              </a:ext>
            </a:extLst>
          </p:cNvPr>
          <p:cNvSpPr>
            <a:spLocks noGrp="1"/>
          </p:cNvSpPr>
          <p:nvPr>
            <p:ph type="title"/>
          </p:nvPr>
        </p:nvSpPr>
        <p:spPr>
          <a:xfrm>
            <a:off x="1484311" y="211016"/>
            <a:ext cx="10018713" cy="956602"/>
          </a:xfrm>
        </p:spPr>
        <p:txBody>
          <a:bodyPr/>
          <a:lstStyle/>
          <a:p>
            <a:r>
              <a:rPr lang="en-IN" b="1" u="sng" dirty="0"/>
              <a:t>Introduction</a:t>
            </a:r>
          </a:p>
        </p:txBody>
      </p:sp>
      <p:sp>
        <p:nvSpPr>
          <p:cNvPr id="3" name="Content Placeholder 2">
            <a:extLst>
              <a:ext uri="{FF2B5EF4-FFF2-40B4-BE49-F238E27FC236}">
                <a16:creationId xmlns="" xmlns:a16="http://schemas.microsoft.com/office/drawing/2014/main" id="{F3A7F5C1-0D15-4AFC-B8D5-BBF6E2FA9896}"/>
              </a:ext>
            </a:extLst>
          </p:cNvPr>
          <p:cNvSpPr>
            <a:spLocks noGrp="1"/>
          </p:cNvSpPr>
          <p:nvPr>
            <p:ph idx="1"/>
          </p:nvPr>
        </p:nvSpPr>
        <p:spPr>
          <a:xfrm>
            <a:off x="1484310" y="1533379"/>
            <a:ext cx="10585770" cy="5113606"/>
          </a:xfrm>
        </p:spPr>
        <p:txBody>
          <a:bodyPr>
            <a:normAutofit/>
          </a:bodyPr>
          <a:lstStyle/>
          <a:p>
            <a:r>
              <a:rPr lang="en-IN" sz="1800" dirty="0" smtClean="0"/>
              <a:t>Car becomes one of the necessary need of each and every person around the globe.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car sales and purchases. Predictive modelling, Market mix modelling, recommendation systems are some of the machine learning techniques used for achieving the business goals for car companies.</a:t>
            </a:r>
            <a:endParaRPr lang="en-US" sz="1800" dirty="0" smtClean="0"/>
          </a:p>
          <a:p>
            <a:pPr marL="457200">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the means of this reports, I will be summarizing and explaining: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SzPts val="1200"/>
              <a:buNone/>
            </a:pPr>
            <a:r>
              <a:rPr lang="en-IN" sz="1800" dirty="0">
                <a:solidFill>
                  <a:srgbClr val="000000"/>
                </a:solidFill>
                <a:effectLst/>
                <a:latin typeface="Times New Roman" panose="02020603050405020304" pitchFamily="18" charset="0"/>
                <a:ea typeface="Calibri" panose="020F0502020204030204" pitchFamily="34" charset="0"/>
              </a:rPr>
              <a:t>         - Which variables are important to predict the price of variable? </a:t>
            </a:r>
          </a:p>
          <a:p>
            <a:pPr marL="0" lvl="0" indent="0">
              <a:buSzPts val="1200"/>
              <a:buNone/>
            </a:pPr>
            <a:r>
              <a:rPr lang="en-IN" sz="1800" dirty="0">
                <a:solidFill>
                  <a:srgbClr val="000000"/>
                </a:solidFill>
                <a:effectLst/>
                <a:latin typeface="Times New Roman" panose="02020603050405020304" pitchFamily="18" charset="0"/>
                <a:ea typeface="Calibri" panose="020F0502020204030204" pitchFamily="34" charset="0"/>
              </a:rPr>
              <a:t>         - How do these variables describe the price of the </a:t>
            </a:r>
            <a:r>
              <a:rPr lang="en-IN" sz="1800" dirty="0" smtClean="0">
                <a:solidFill>
                  <a:srgbClr val="000000"/>
                </a:solidFill>
                <a:latin typeface="Times New Roman" panose="02020603050405020304" pitchFamily="18" charset="0"/>
                <a:ea typeface="Calibri" panose="020F0502020204030204" pitchFamily="34" charset="0"/>
              </a:rPr>
              <a:t>car</a:t>
            </a:r>
            <a:r>
              <a:rPr lang="en-IN" sz="1800" dirty="0" smtClean="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sz="20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2000" dirty="0"/>
          </a:p>
        </p:txBody>
      </p:sp>
    </p:spTree>
    <p:extLst>
      <p:ext uri="{BB962C8B-B14F-4D97-AF65-F5344CB8AC3E}">
        <p14:creationId xmlns="" xmlns:p14="http://schemas.microsoft.com/office/powerpoint/2010/main" val="95174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D4539-3A70-4274-A930-CDF63180A92B}"/>
              </a:ext>
            </a:extLst>
          </p:cNvPr>
          <p:cNvSpPr>
            <a:spLocks noGrp="1"/>
          </p:cNvSpPr>
          <p:nvPr>
            <p:ph type="title"/>
          </p:nvPr>
        </p:nvSpPr>
        <p:spPr>
          <a:xfrm>
            <a:off x="1484311" y="1547446"/>
            <a:ext cx="10018713" cy="2602523"/>
          </a:xfrm>
        </p:spPr>
        <p:txBody>
          <a:bodyPr/>
          <a:lstStyle/>
          <a:p>
            <a:r>
              <a:rPr lang="en-IN" b="1" u="sng" dirty="0"/>
              <a:t>Plotting Outliers</a:t>
            </a:r>
          </a:p>
        </p:txBody>
      </p:sp>
    </p:spTree>
    <p:extLst>
      <p:ext uri="{BB962C8B-B14F-4D97-AF65-F5344CB8AC3E}">
        <p14:creationId xmlns="" xmlns:p14="http://schemas.microsoft.com/office/powerpoint/2010/main" val="164385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boxplot.PNG"/>
          <p:cNvPicPr>
            <a:picLocks noChangeAspect="1"/>
          </p:cNvPicPr>
          <p:nvPr/>
        </p:nvPicPr>
        <p:blipFill>
          <a:blip r:embed="rId2" cstate="print"/>
          <a:stretch>
            <a:fillRect/>
          </a:stretch>
        </p:blipFill>
        <p:spPr>
          <a:xfrm>
            <a:off x="3762048" y="1589649"/>
            <a:ext cx="6226013" cy="4206239"/>
          </a:xfrm>
          <a:prstGeom prst="rect">
            <a:avLst/>
          </a:prstGeom>
        </p:spPr>
      </p:pic>
    </p:spTree>
    <p:extLst>
      <p:ext uri="{BB962C8B-B14F-4D97-AF65-F5344CB8AC3E}">
        <p14:creationId xmlns="" xmlns:p14="http://schemas.microsoft.com/office/powerpoint/2010/main" val="179114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775D2F-3112-427F-BC6F-712629EE296A}"/>
              </a:ext>
            </a:extLst>
          </p:cNvPr>
          <p:cNvSpPr>
            <a:spLocks noGrp="1"/>
          </p:cNvSpPr>
          <p:nvPr>
            <p:ph type="title"/>
          </p:nvPr>
        </p:nvSpPr>
        <p:spPr>
          <a:xfrm>
            <a:off x="1484311" y="685800"/>
            <a:ext cx="10018713" cy="4603652"/>
          </a:xfrm>
        </p:spPr>
        <p:txBody>
          <a:bodyPr/>
          <a:lstStyle/>
          <a:p>
            <a:r>
              <a:rPr lang="en-IN" b="1" u="sng" dirty="0"/>
              <a:t>Model Pre-</a:t>
            </a:r>
            <a:r>
              <a:rPr lang="en-IN" b="1" u="sng" dirty="0" err="1"/>
              <a:t>Proecessing</a:t>
            </a:r>
            <a:endParaRPr lang="en-IN" b="1" u="sng" dirty="0"/>
          </a:p>
        </p:txBody>
      </p:sp>
    </p:spTree>
    <p:extLst>
      <p:ext uri="{BB962C8B-B14F-4D97-AF65-F5344CB8AC3E}">
        <p14:creationId xmlns="" xmlns:p14="http://schemas.microsoft.com/office/powerpoint/2010/main" val="401953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ekho_categorical_variables.PNG"/>
          <p:cNvPicPr>
            <a:picLocks noChangeAspect="1"/>
          </p:cNvPicPr>
          <p:nvPr/>
        </p:nvPicPr>
        <p:blipFill>
          <a:blip r:embed="rId2" cstate="print"/>
          <a:stretch>
            <a:fillRect/>
          </a:stretch>
        </p:blipFill>
        <p:spPr>
          <a:xfrm>
            <a:off x="2628416" y="1290339"/>
            <a:ext cx="6935168" cy="4277322"/>
          </a:xfrm>
          <a:prstGeom prst="rect">
            <a:avLst/>
          </a:prstGeom>
        </p:spPr>
      </p:pic>
    </p:spTree>
    <p:extLst>
      <p:ext uri="{BB962C8B-B14F-4D97-AF65-F5344CB8AC3E}">
        <p14:creationId xmlns="" xmlns:p14="http://schemas.microsoft.com/office/powerpoint/2010/main" val="270670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column_conversion.PNG"/>
          <p:cNvPicPr>
            <a:picLocks noChangeAspect="1"/>
          </p:cNvPicPr>
          <p:nvPr/>
        </p:nvPicPr>
        <p:blipFill>
          <a:blip r:embed="rId2" cstate="print"/>
          <a:stretch>
            <a:fillRect/>
          </a:stretch>
        </p:blipFill>
        <p:spPr>
          <a:xfrm>
            <a:off x="1800665" y="1471900"/>
            <a:ext cx="9622303" cy="3238952"/>
          </a:xfrm>
          <a:prstGeom prst="rect">
            <a:avLst/>
          </a:prstGeom>
        </p:spPr>
      </p:pic>
    </p:spTree>
    <p:extLst>
      <p:ext uri="{BB962C8B-B14F-4D97-AF65-F5344CB8AC3E}">
        <p14:creationId xmlns="" xmlns:p14="http://schemas.microsoft.com/office/powerpoint/2010/main" val="341529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A233EA-37CC-4EBC-A8F7-04F2B906E735}"/>
              </a:ext>
            </a:extLst>
          </p:cNvPr>
          <p:cNvSpPr>
            <a:spLocks noGrp="1"/>
          </p:cNvSpPr>
          <p:nvPr>
            <p:ph type="title"/>
          </p:nvPr>
        </p:nvSpPr>
        <p:spPr>
          <a:xfrm>
            <a:off x="1484311" y="685800"/>
            <a:ext cx="10018713" cy="5053818"/>
          </a:xfrm>
        </p:spPr>
        <p:txBody>
          <a:bodyPr/>
          <a:lstStyle/>
          <a:p>
            <a:r>
              <a:rPr lang="en-IN" b="1" u="sng" dirty="0"/>
              <a:t>Model Building, Development and Evaluation</a:t>
            </a:r>
          </a:p>
        </p:txBody>
      </p:sp>
    </p:spTree>
    <p:extLst>
      <p:ext uri="{BB962C8B-B14F-4D97-AF65-F5344CB8AC3E}">
        <p14:creationId xmlns="" xmlns:p14="http://schemas.microsoft.com/office/powerpoint/2010/main" val="401350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ACFB7B-9131-4116-AC6E-6A51BF555175}"/>
              </a:ext>
            </a:extLst>
          </p:cNvPr>
          <p:cNvSpPr>
            <a:spLocks noGrp="1"/>
          </p:cNvSpPr>
          <p:nvPr>
            <p:ph type="title"/>
          </p:nvPr>
        </p:nvSpPr>
        <p:spPr>
          <a:xfrm>
            <a:off x="1484311" y="168813"/>
            <a:ext cx="10018713" cy="246184"/>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61C3E899-CE18-40BE-BBC2-535CC93DE3A8}"/>
              </a:ext>
            </a:extLst>
          </p:cNvPr>
          <p:cNvSpPr>
            <a:spLocks noGrp="1"/>
          </p:cNvSpPr>
          <p:nvPr>
            <p:ph idx="1"/>
          </p:nvPr>
        </p:nvSpPr>
        <p:spPr>
          <a:xfrm>
            <a:off x="1484310" y="576775"/>
            <a:ext cx="10018713" cy="5866228"/>
          </a:xfrm>
        </p:spPr>
        <p:txBody>
          <a:bodyPr>
            <a:noAutofit/>
          </a:bodyPr>
          <a:lstStyle/>
          <a:p>
            <a:pPr indent="457200">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analysis, we have used </a:t>
            </a:r>
            <a:r>
              <a:rPr lang="en-IN" sz="2000" dirty="0">
                <a:latin typeface="Times New Roman" panose="02020603050405020304" pitchFamily="18" charset="0"/>
                <a:ea typeface="Calibri" panose="020F0502020204030204" pitchFamily="34" charset="0"/>
                <a:cs typeface="Times New Roman" panose="02020603050405020304" pitchFamily="18" charset="0"/>
              </a:rPr>
              <a:t> multiple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algorithms and three ensemble techniques to boost the predictive scores for better results. With the help of this approach, we will be able to successfully predict price of houses.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2000" u="sng" dirty="0">
                <a:effectLst/>
                <a:latin typeface="Times New Roman" panose="02020603050405020304" pitchFamily="18" charset="0"/>
                <a:ea typeface="Calibri" panose="020F0502020204030204" pitchFamily="34" charset="0"/>
                <a:cs typeface="Times New Roman" panose="02020603050405020304" pitchFamily="18" charset="0"/>
              </a:rPr>
              <a:t>ALGORITHM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Linear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Regression                    - L1(Lasso), L2(Ridge) &amp;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ElasticNet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Regressor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Decision Tree </a:t>
            </a:r>
            <a:r>
              <a:rPr lang="en-IN" sz="2000" dirty="0">
                <a:latin typeface="Times New Roman" panose="02020603050405020304" pitchFamily="18" charset="0"/>
                <a:ea typeface="Calibri" panose="020F0502020204030204" pitchFamily="34" charset="0"/>
                <a:cs typeface="Times New Roman" panose="02020603050405020304" pitchFamily="18" charset="0"/>
              </a:rPr>
              <a:t>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K-Neighbour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dirty="0">
                <a:effectLst/>
                <a:latin typeface="Times New Roman" panose="02020603050405020304" pitchFamily="18" charset="0"/>
                <a:ea typeface="Calibri" panose="020F0502020204030204" pitchFamily="34" charset="0"/>
                <a:cs typeface="Times New Roman" panose="02020603050405020304" pitchFamily="18" charset="0"/>
              </a:rPr>
              <a:t>ENSEMBLE TECHNIQUE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Gradient Boosting </a:t>
            </a:r>
            <a:r>
              <a:rPr lang="en-IN" sz="2000" dirty="0">
                <a:latin typeface="Times New Roman" panose="02020603050405020304" pitchFamily="18" charset="0"/>
                <a:ea typeface="Calibri" panose="020F0502020204030204" pitchFamily="34" charset="0"/>
                <a:cs typeface="Times New Roman" panose="02020603050405020304" pitchFamily="18" charset="0"/>
              </a:rPr>
              <a:t>Regresso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AdaBoost </a:t>
            </a:r>
            <a:r>
              <a:rPr lang="en-IN" sz="2000" dirty="0">
                <a:latin typeface="Times New Roman" panose="02020603050405020304" pitchFamily="18" charset="0"/>
                <a:ea typeface="Calibri" panose="020F0502020204030204" pitchFamily="34" charset="0"/>
                <a:cs typeface="Times New Roman" panose="02020603050405020304" pitchFamily="18" charset="0"/>
              </a:rPr>
              <a:t>Regresso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Random Forest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rPr>
              <a:t> We ran these algorithms in order to find best fitting model and best accuracy and other different parameters. </a:t>
            </a:r>
            <a:endParaRPr lang="en-IN" sz="2000" dirty="0"/>
          </a:p>
        </p:txBody>
      </p:sp>
    </p:spTree>
    <p:extLst>
      <p:ext uri="{BB962C8B-B14F-4D97-AF65-F5344CB8AC3E}">
        <p14:creationId xmlns="" xmlns:p14="http://schemas.microsoft.com/office/powerpoint/2010/main" val="215331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D61E4F5-E985-47E6-B456-2061A5E43170}"/>
              </a:ext>
            </a:extLst>
          </p:cNvPr>
          <p:cNvSpPr>
            <a:spLocks noGrp="1"/>
          </p:cNvSpPr>
          <p:nvPr>
            <p:ph type="title"/>
          </p:nvPr>
        </p:nvSpPr>
        <p:spPr>
          <a:xfrm>
            <a:off x="1484310" y="225084"/>
            <a:ext cx="5549535" cy="710418"/>
          </a:xfrm>
        </p:spPr>
        <p:txBody>
          <a:bodyPr>
            <a:noAutofit/>
          </a:bodyPr>
          <a:lstStyle/>
          <a:p>
            <a:r>
              <a:rPr lang="en-IN" sz="2400" b="1" u="sng" dirty="0"/>
              <a:t>Scores and Errors for Different Models </a:t>
            </a:r>
          </a:p>
        </p:txBody>
      </p:sp>
      <p:pic>
        <p:nvPicPr>
          <p:cNvPr id="7" name="Picture 6" descr="score_1.PNG"/>
          <p:cNvPicPr>
            <a:picLocks noChangeAspect="1"/>
          </p:cNvPicPr>
          <p:nvPr/>
        </p:nvPicPr>
        <p:blipFill>
          <a:blip r:embed="rId2" cstate="print"/>
          <a:stretch>
            <a:fillRect/>
          </a:stretch>
        </p:blipFill>
        <p:spPr>
          <a:xfrm>
            <a:off x="2514450" y="993271"/>
            <a:ext cx="7656492" cy="2676899"/>
          </a:xfrm>
          <a:prstGeom prst="rect">
            <a:avLst/>
          </a:prstGeom>
        </p:spPr>
      </p:pic>
      <p:pic>
        <p:nvPicPr>
          <p:cNvPr id="8" name="Picture 7" descr="score_2.PNG"/>
          <p:cNvPicPr>
            <a:picLocks noChangeAspect="1"/>
          </p:cNvPicPr>
          <p:nvPr/>
        </p:nvPicPr>
        <p:blipFill>
          <a:blip r:embed="rId3" cstate="print"/>
          <a:stretch>
            <a:fillRect/>
          </a:stretch>
        </p:blipFill>
        <p:spPr>
          <a:xfrm>
            <a:off x="2602524" y="3952026"/>
            <a:ext cx="7779434" cy="2561316"/>
          </a:xfrm>
          <a:prstGeom prst="rect">
            <a:avLst/>
          </a:prstGeom>
        </p:spPr>
      </p:pic>
    </p:spTree>
    <p:extLst>
      <p:ext uri="{BB962C8B-B14F-4D97-AF65-F5344CB8AC3E}">
        <p14:creationId xmlns="" xmlns:p14="http://schemas.microsoft.com/office/powerpoint/2010/main" val="138603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ore_3.PNG"/>
          <p:cNvPicPr>
            <a:picLocks noChangeAspect="1"/>
          </p:cNvPicPr>
          <p:nvPr/>
        </p:nvPicPr>
        <p:blipFill>
          <a:blip r:embed="rId2" cstate="print"/>
          <a:stretch>
            <a:fillRect/>
          </a:stretch>
        </p:blipFill>
        <p:spPr>
          <a:xfrm>
            <a:off x="2602523" y="178559"/>
            <a:ext cx="7441809" cy="2466167"/>
          </a:xfrm>
          <a:prstGeom prst="rect">
            <a:avLst/>
          </a:prstGeom>
        </p:spPr>
      </p:pic>
      <p:pic>
        <p:nvPicPr>
          <p:cNvPr id="6" name="Picture 5" descr="score_4.PNG"/>
          <p:cNvPicPr>
            <a:picLocks noChangeAspect="1"/>
          </p:cNvPicPr>
          <p:nvPr/>
        </p:nvPicPr>
        <p:blipFill>
          <a:blip r:embed="rId3" cstate="print"/>
          <a:stretch>
            <a:fillRect/>
          </a:stretch>
        </p:blipFill>
        <p:spPr>
          <a:xfrm>
            <a:off x="2771336" y="3420000"/>
            <a:ext cx="7695027" cy="2972215"/>
          </a:xfrm>
          <a:prstGeom prst="rect">
            <a:avLst/>
          </a:prstGeom>
        </p:spPr>
      </p:pic>
    </p:spTree>
    <p:extLst>
      <p:ext uri="{BB962C8B-B14F-4D97-AF65-F5344CB8AC3E}">
        <p14:creationId xmlns="" xmlns:p14="http://schemas.microsoft.com/office/powerpoint/2010/main" val="111280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ore_5.PNG"/>
          <p:cNvPicPr>
            <a:picLocks noChangeAspect="1"/>
          </p:cNvPicPr>
          <p:nvPr/>
        </p:nvPicPr>
        <p:blipFill>
          <a:blip r:embed="rId2" cstate="print"/>
          <a:stretch>
            <a:fillRect/>
          </a:stretch>
        </p:blipFill>
        <p:spPr>
          <a:xfrm>
            <a:off x="1842868" y="1823813"/>
            <a:ext cx="9425354" cy="3210373"/>
          </a:xfrm>
          <a:prstGeom prst="rect">
            <a:avLst/>
          </a:prstGeom>
        </p:spPr>
      </p:pic>
    </p:spTree>
    <p:extLst>
      <p:ext uri="{BB962C8B-B14F-4D97-AF65-F5344CB8AC3E}">
        <p14:creationId xmlns="" xmlns:p14="http://schemas.microsoft.com/office/powerpoint/2010/main" val="11128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5B8B7F-0DC5-45DB-89FE-044A132DD248}"/>
              </a:ext>
            </a:extLst>
          </p:cNvPr>
          <p:cNvSpPr>
            <a:spLocks noGrp="1"/>
          </p:cNvSpPr>
          <p:nvPr>
            <p:ph type="title"/>
          </p:nvPr>
        </p:nvSpPr>
        <p:spPr>
          <a:xfrm>
            <a:off x="1484311" y="211016"/>
            <a:ext cx="10018713" cy="855784"/>
          </a:xfrm>
        </p:spPr>
        <p:txBody>
          <a:bodyPr/>
          <a:lstStyle/>
          <a:p>
            <a:r>
              <a:rPr lang="en-IN" b="1" u="sng" dirty="0"/>
              <a:t>Dataset and Features</a:t>
            </a:r>
          </a:p>
        </p:txBody>
      </p:sp>
      <p:sp>
        <p:nvSpPr>
          <p:cNvPr id="3" name="Content Placeholder 2">
            <a:extLst>
              <a:ext uri="{FF2B5EF4-FFF2-40B4-BE49-F238E27FC236}">
                <a16:creationId xmlns="" xmlns:a16="http://schemas.microsoft.com/office/drawing/2014/main" id="{A9F1BB34-D8BE-46CC-AAAF-C9CC41518AA6}"/>
              </a:ext>
            </a:extLst>
          </p:cNvPr>
          <p:cNvSpPr>
            <a:spLocks noGrp="1"/>
          </p:cNvSpPr>
          <p:nvPr>
            <p:ph idx="1"/>
          </p:nvPr>
        </p:nvSpPr>
        <p:spPr>
          <a:xfrm>
            <a:off x="1484310" y="1066801"/>
            <a:ext cx="10018713" cy="2970628"/>
          </a:xfrm>
        </p:spPr>
        <p:txBody>
          <a:bodyPr>
            <a:normAutofit/>
          </a:bodyPr>
          <a:lstStyle/>
          <a:p>
            <a:pPr>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rPr>
              <a:t>About the datasets</a:t>
            </a:r>
            <a:endParaRPr lang="en-IN" sz="2000" b="1" dirty="0">
              <a:effectLst/>
              <a:latin typeface="Times New Roman" panose="02020603050405020304" pitchFamily="18" charset="0"/>
              <a:ea typeface="Calibri" panose="020F0502020204030204" pitchFamily="34" charset="0"/>
            </a:endParaRPr>
          </a:p>
          <a:p>
            <a:pPr marL="0" indent="0">
              <a:buNone/>
            </a:pPr>
            <a:r>
              <a:rPr lang="en-IN" sz="2000" dirty="0" smtClean="0"/>
              <a:t>Data was extracted from the Car </a:t>
            </a:r>
            <a:r>
              <a:rPr lang="en-IN" sz="2000" dirty="0" err="1" smtClean="0"/>
              <a:t>D</a:t>
            </a:r>
            <a:r>
              <a:rPr lang="en-IN" sz="2000" dirty="0" err="1" smtClean="0"/>
              <a:t>ekho</a:t>
            </a:r>
            <a:r>
              <a:rPr lang="en-IN" sz="2000" dirty="0" smtClean="0"/>
              <a:t> </a:t>
            </a:r>
            <a:r>
              <a:rPr lang="en-IN" sz="2000" dirty="0" smtClean="0"/>
              <a:t>website. Using web scrapping we extracted the dataset from the cardekho.com </a:t>
            </a:r>
            <a:endParaRPr lang="en-IN" sz="20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Features</a:t>
            </a:r>
          </a:p>
          <a:p>
            <a:pPr marL="0" indent="0">
              <a:buNone/>
            </a:pPr>
            <a:r>
              <a:rPr lang="en-IN" sz="2000" b="1" dirty="0">
                <a:effectLst/>
                <a:latin typeface="Times New Roman" panose="02020603050405020304" pitchFamily="18" charset="0"/>
                <a:ea typeface="Calibri" panose="020F0502020204030204" pitchFamily="34" charset="0"/>
              </a:rPr>
              <a:t>      </a:t>
            </a:r>
          </a:p>
          <a:p>
            <a:pPr marL="0" indent="0">
              <a:buNone/>
            </a:pPr>
            <a:r>
              <a:rPr lang="en-IN" sz="2000" b="1" dirty="0">
                <a:latin typeface="Times New Roman" panose="02020603050405020304" pitchFamily="18" charset="0"/>
                <a:ea typeface="Calibri" panose="020F0502020204030204" pitchFamily="34" charset="0"/>
              </a:rPr>
              <a:t>     </a:t>
            </a:r>
            <a:endParaRPr lang="en-IN" sz="2000" b="1" dirty="0">
              <a:effectLst/>
              <a:latin typeface="Times New Roman" panose="02020603050405020304" pitchFamily="18" charset="0"/>
              <a:ea typeface="Calibri" panose="020F0502020204030204" pitchFamily="34" charset="0"/>
            </a:endParaRPr>
          </a:p>
          <a:p>
            <a:endParaRPr lang="en-IN" sz="2000" b="1" dirty="0"/>
          </a:p>
        </p:txBody>
      </p:sp>
      <p:pic>
        <p:nvPicPr>
          <p:cNvPr id="6" name="Picture 5" descr="cardekho_describe.PNG"/>
          <p:cNvPicPr>
            <a:picLocks noChangeAspect="1"/>
          </p:cNvPicPr>
          <p:nvPr/>
        </p:nvPicPr>
        <p:blipFill>
          <a:blip r:embed="rId2" cstate="print"/>
          <a:stretch>
            <a:fillRect/>
          </a:stretch>
        </p:blipFill>
        <p:spPr>
          <a:xfrm>
            <a:off x="3944824" y="3258497"/>
            <a:ext cx="4077269" cy="3238952"/>
          </a:xfrm>
          <a:prstGeom prst="rect">
            <a:avLst/>
          </a:prstGeom>
        </p:spPr>
      </p:pic>
    </p:spTree>
    <p:extLst>
      <p:ext uri="{BB962C8B-B14F-4D97-AF65-F5344CB8AC3E}">
        <p14:creationId xmlns="" xmlns:p14="http://schemas.microsoft.com/office/powerpoint/2010/main" val="713763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1E1B4-675E-4436-9831-435EA413E774}"/>
              </a:ext>
            </a:extLst>
          </p:cNvPr>
          <p:cNvSpPr>
            <a:spLocks noGrp="1"/>
          </p:cNvSpPr>
          <p:nvPr>
            <p:ph type="title"/>
          </p:nvPr>
        </p:nvSpPr>
        <p:spPr>
          <a:xfrm>
            <a:off x="1484311" y="182881"/>
            <a:ext cx="5099369" cy="633046"/>
          </a:xfrm>
        </p:spPr>
        <p:txBody>
          <a:bodyPr>
            <a:normAutofit/>
          </a:bodyPr>
          <a:lstStyle/>
          <a:p>
            <a:r>
              <a:rPr lang="en-IN" sz="2400" b="1" u="sng" dirty="0"/>
              <a:t>Cross Validation Scores for Models</a:t>
            </a:r>
          </a:p>
        </p:txBody>
      </p:sp>
      <p:pic>
        <p:nvPicPr>
          <p:cNvPr id="4" name="Picture 3" descr="cv_score_1.PNG"/>
          <p:cNvPicPr>
            <a:picLocks noChangeAspect="1"/>
          </p:cNvPicPr>
          <p:nvPr/>
        </p:nvPicPr>
        <p:blipFill>
          <a:blip r:embed="rId2" cstate="print"/>
          <a:stretch>
            <a:fillRect/>
          </a:stretch>
        </p:blipFill>
        <p:spPr>
          <a:xfrm>
            <a:off x="1791429" y="1161090"/>
            <a:ext cx="8440329" cy="2200582"/>
          </a:xfrm>
          <a:prstGeom prst="rect">
            <a:avLst/>
          </a:prstGeom>
        </p:spPr>
      </p:pic>
      <p:pic>
        <p:nvPicPr>
          <p:cNvPr id="5" name="Picture 4" descr="cv_score_2.PNG"/>
          <p:cNvPicPr>
            <a:picLocks noChangeAspect="1"/>
          </p:cNvPicPr>
          <p:nvPr/>
        </p:nvPicPr>
        <p:blipFill>
          <a:blip r:embed="rId3" cstate="print"/>
          <a:stretch>
            <a:fillRect/>
          </a:stretch>
        </p:blipFill>
        <p:spPr>
          <a:xfrm>
            <a:off x="1925241" y="3636782"/>
            <a:ext cx="8116433" cy="2229161"/>
          </a:xfrm>
          <a:prstGeom prst="rect">
            <a:avLst/>
          </a:prstGeom>
        </p:spPr>
      </p:pic>
    </p:spTree>
    <p:extLst>
      <p:ext uri="{BB962C8B-B14F-4D97-AF65-F5344CB8AC3E}">
        <p14:creationId xmlns="" xmlns:p14="http://schemas.microsoft.com/office/powerpoint/2010/main" val="1222096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v_score_3.PNG"/>
          <p:cNvPicPr>
            <a:picLocks noChangeAspect="1"/>
          </p:cNvPicPr>
          <p:nvPr/>
        </p:nvPicPr>
        <p:blipFill>
          <a:blip r:embed="rId2" cstate="print"/>
          <a:stretch>
            <a:fillRect/>
          </a:stretch>
        </p:blipFill>
        <p:spPr>
          <a:xfrm>
            <a:off x="1917489" y="552513"/>
            <a:ext cx="7906854" cy="2429838"/>
          </a:xfrm>
          <a:prstGeom prst="rect">
            <a:avLst/>
          </a:prstGeom>
        </p:spPr>
      </p:pic>
      <p:pic>
        <p:nvPicPr>
          <p:cNvPr id="7" name="Picture 6" descr="cv_score_4.PNG"/>
          <p:cNvPicPr>
            <a:picLocks noChangeAspect="1"/>
          </p:cNvPicPr>
          <p:nvPr/>
        </p:nvPicPr>
        <p:blipFill>
          <a:blip r:embed="rId3" cstate="print"/>
          <a:stretch>
            <a:fillRect/>
          </a:stretch>
        </p:blipFill>
        <p:spPr>
          <a:xfrm>
            <a:off x="1921577" y="3390314"/>
            <a:ext cx="7841402" cy="2971886"/>
          </a:xfrm>
          <a:prstGeom prst="rect">
            <a:avLst/>
          </a:prstGeom>
        </p:spPr>
      </p:pic>
    </p:spTree>
    <p:extLst>
      <p:ext uri="{BB962C8B-B14F-4D97-AF65-F5344CB8AC3E}">
        <p14:creationId xmlns="" xmlns:p14="http://schemas.microsoft.com/office/powerpoint/2010/main" val="67005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5C300-26DB-4499-9537-96B66831EEB6}"/>
              </a:ext>
            </a:extLst>
          </p:cNvPr>
          <p:cNvSpPr>
            <a:spLocks noGrp="1"/>
          </p:cNvSpPr>
          <p:nvPr>
            <p:ph type="title"/>
          </p:nvPr>
        </p:nvSpPr>
        <p:spPr>
          <a:xfrm>
            <a:off x="1484311" y="685800"/>
            <a:ext cx="10018713" cy="5363308"/>
          </a:xfrm>
        </p:spPr>
        <p:txBody>
          <a:bodyPr/>
          <a:lstStyle/>
          <a:p>
            <a:r>
              <a:rPr lang="en-IN" b="1" u="sng" dirty="0"/>
              <a:t>Summary Of Result of Best-fitted Model</a:t>
            </a:r>
          </a:p>
        </p:txBody>
      </p:sp>
    </p:spTree>
    <p:extLst>
      <p:ext uri="{BB962C8B-B14F-4D97-AF65-F5344CB8AC3E}">
        <p14:creationId xmlns="" xmlns:p14="http://schemas.microsoft.com/office/powerpoint/2010/main" val="110711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best_score.PNG"/>
          <p:cNvPicPr>
            <a:picLocks noChangeAspect="1"/>
          </p:cNvPicPr>
          <p:nvPr/>
        </p:nvPicPr>
        <p:blipFill>
          <a:blip r:embed="rId2" cstate="print"/>
          <a:stretch>
            <a:fillRect/>
          </a:stretch>
        </p:blipFill>
        <p:spPr>
          <a:xfrm>
            <a:off x="1772530" y="1195754"/>
            <a:ext cx="8567224" cy="4248443"/>
          </a:xfrm>
          <a:prstGeom prst="rect">
            <a:avLst/>
          </a:prstGeom>
        </p:spPr>
      </p:pic>
    </p:spTree>
    <p:extLst>
      <p:ext uri="{BB962C8B-B14F-4D97-AF65-F5344CB8AC3E}">
        <p14:creationId xmlns="" xmlns:p14="http://schemas.microsoft.com/office/powerpoint/2010/main" val="251957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14123-3C0A-4248-B604-42AC84B585B1}"/>
              </a:ext>
            </a:extLst>
          </p:cNvPr>
          <p:cNvSpPr>
            <a:spLocks noGrp="1"/>
          </p:cNvSpPr>
          <p:nvPr>
            <p:ph type="title"/>
          </p:nvPr>
        </p:nvSpPr>
        <p:spPr>
          <a:xfrm>
            <a:off x="1484311" y="154746"/>
            <a:ext cx="10018713" cy="703383"/>
          </a:xfrm>
        </p:spPr>
        <p:txBody>
          <a:bodyPr/>
          <a:lstStyle/>
          <a:p>
            <a:r>
              <a:rPr lang="en-IN" b="1" u="sng" dirty="0"/>
              <a:t>Data Pre-Processing &amp; Cleansing</a:t>
            </a:r>
          </a:p>
        </p:txBody>
      </p:sp>
      <p:sp>
        <p:nvSpPr>
          <p:cNvPr id="3" name="Content Placeholder 2">
            <a:extLst>
              <a:ext uri="{FF2B5EF4-FFF2-40B4-BE49-F238E27FC236}">
                <a16:creationId xmlns="" xmlns:a16="http://schemas.microsoft.com/office/drawing/2014/main" id="{D630626F-C2EA-4D74-BB1F-B734F5315E80}"/>
              </a:ext>
            </a:extLst>
          </p:cNvPr>
          <p:cNvSpPr>
            <a:spLocks noGrp="1"/>
          </p:cNvSpPr>
          <p:nvPr>
            <p:ph idx="1"/>
          </p:nvPr>
        </p:nvSpPr>
        <p:spPr>
          <a:xfrm>
            <a:off x="1484310" y="1041009"/>
            <a:ext cx="10018713" cy="5486400"/>
          </a:xfrm>
        </p:spPr>
        <p:txBody>
          <a:bodyPr/>
          <a:lstStyle/>
          <a:p>
            <a:pPr lvl="0">
              <a:lnSpc>
                <a:spcPct val="107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keeping the only the useful data we used feature engineering. We removed the data if unnecessary by qualifying them on certain conditions like their uniqueness, their correlation with target variable and the no of outliers present in that particular variable.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then tried the change the data into the form they belong to either by changing their type or by bifurcating the complex variables.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also tried to treat the outliers and skewness present in the data.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also scaled the data so that the data is standardized.</a:t>
            </a:r>
          </a:p>
          <a:p>
            <a:pPr lvl="0">
              <a:lnSpc>
                <a:spcPct val="107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783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ho_categorical_variables.PNG"/>
          <p:cNvPicPr>
            <a:picLocks noChangeAspect="1"/>
          </p:cNvPicPr>
          <p:nvPr/>
        </p:nvPicPr>
        <p:blipFill>
          <a:blip r:embed="rId2" cstate="print"/>
          <a:stretch>
            <a:fillRect/>
          </a:stretch>
        </p:blipFill>
        <p:spPr>
          <a:xfrm>
            <a:off x="2377440" y="1698302"/>
            <a:ext cx="7793502" cy="4277322"/>
          </a:xfrm>
          <a:prstGeom prst="rect">
            <a:avLst/>
          </a:prstGeom>
        </p:spPr>
      </p:pic>
      <p:pic>
        <p:nvPicPr>
          <p:cNvPr id="6" name="Picture 5" descr="cardekho_shape.PNG"/>
          <p:cNvPicPr>
            <a:picLocks noChangeAspect="1"/>
          </p:cNvPicPr>
          <p:nvPr/>
        </p:nvPicPr>
        <p:blipFill>
          <a:blip r:embed="rId3" cstate="print"/>
          <a:stretch>
            <a:fillRect/>
          </a:stretch>
        </p:blipFill>
        <p:spPr>
          <a:xfrm>
            <a:off x="1901204" y="338753"/>
            <a:ext cx="8192644" cy="609685"/>
          </a:xfrm>
          <a:prstGeom prst="rect">
            <a:avLst/>
          </a:prstGeom>
        </p:spPr>
      </p:pic>
    </p:spTree>
    <p:extLst>
      <p:ext uri="{BB962C8B-B14F-4D97-AF65-F5344CB8AC3E}">
        <p14:creationId xmlns="" xmlns:p14="http://schemas.microsoft.com/office/powerpoint/2010/main" val="179453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ekho_head.PNG"/>
          <p:cNvPicPr>
            <a:picLocks noChangeAspect="1"/>
          </p:cNvPicPr>
          <p:nvPr/>
        </p:nvPicPr>
        <p:blipFill>
          <a:blip r:embed="rId2" cstate="print"/>
          <a:stretch>
            <a:fillRect/>
          </a:stretch>
        </p:blipFill>
        <p:spPr>
          <a:xfrm>
            <a:off x="1610849" y="1491176"/>
            <a:ext cx="9966861" cy="4093698"/>
          </a:xfrm>
          <a:prstGeom prst="rect">
            <a:avLst/>
          </a:prstGeom>
        </p:spPr>
      </p:pic>
    </p:spTree>
    <p:extLst>
      <p:ext uri="{BB962C8B-B14F-4D97-AF65-F5344CB8AC3E}">
        <p14:creationId xmlns="" xmlns:p14="http://schemas.microsoft.com/office/powerpoint/2010/main" val="179453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dekho_null_values.PNG"/>
          <p:cNvPicPr>
            <a:picLocks noChangeAspect="1"/>
          </p:cNvPicPr>
          <p:nvPr/>
        </p:nvPicPr>
        <p:blipFill>
          <a:blip r:embed="rId2" cstate="print"/>
          <a:stretch>
            <a:fillRect/>
          </a:stretch>
        </p:blipFill>
        <p:spPr>
          <a:xfrm>
            <a:off x="3207434" y="1209822"/>
            <a:ext cx="6428935" cy="4825218"/>
          </a:xfrm>
          <a:prstGeom prst="rect">
            <a:avLst/>
          </a:prstGeom>
        </p:spPr>
      </p:pic>
    </p:spTree>
    <p:extLst>
      <p:ext uri="{BB962C8B-B14F-4D97-AF65-F5344CB8AC3E}">
        <p14:creationId xmlns="" xmlns:p14="http://schemas.microsoft.com/office/powerpoint/2010/main" val="210907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o_nul_values_replace.PNG"/>
          <p:cNvPicPr>
            <a:picLocks noChangeAspect="1"/>
          </p:cNvPicPr>
          <p:nvPr/>
        </p:nvPicPr>
        <p:blipFill>
          <a:blip r:embed="rId2" cstate="print"/>
          <a:stretch>
            <a:fillRect/>
          </a:stretch>
        </p:blipFill>
        <p:spPr>
          <a:xfrm>
            <a:off x="1465970" y="1271951"/>
            <a:ext cx="10498016" cy="4229691"/>
          </a:xfrm>
          <a:prstGeom prst="rect">
            <a:avLst/>
          </a:prstGeom>
        </p:spPr>
      </p:pic>
    </p:spTree>
    <p:extLst>
      <p:ext uri="{BB962C8B-B14F-4D97-AF65-F5344CB8AC3E}">
        <p14:creationId xmlns="" xmlns:p14="http://schemas.microsoft.com/office/powerpoint/2010/main" val="115507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rdekho_column_conversion.PNG"/>
          <p:cNvPicPr>
            <a:picLocks noChangeAspect="1"/>
          </p:cNvPicPr>
          <p:nvPr/>
        </p:nvPicPr>
        <p:blipFill>
          <a:blip r:embed="rId2" cstate="print"/>
          <a:stretch>
            <a:fillRect/>
          </a:stretch>
        </p:blipFill>
        <p:spPr>
          <a:xfrm>
            <a:off x="1403816" y="1795456"/>
            <a:ext cx="10525587" cy="3238952"/>
          </a:xfrm>
          <a:prstGeom prst="rect">
            <a:avLst/>
          </a:prstGeom>
        </p:spPr>
      </p:pic>
    </p:spTree>
    <p:extLst>
      <p:ext uri="{BB962C8B-B14F-4D97-AF65-F5344CB8AC3E}">
        <p14:creationId xmlns="" xmlns:p14="http://schemas.microsoft.com/office/powerpoint/2010/main" val="205514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719</TotalTime>
  <Words>361</Words>
  <Application>Microsoft Office PowerPoint</Application>
  <PresentationFormat>Custom</PresentationFormat>
  <Paragraphs>39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Car Price Prediction</vt:lpstr>
      <vt:lpstr>Introduction</vt:lpstr>
      <vt:lpstr>Dataset and Features</vt:lpstr>
      <vt:lpstr>Data Pre-Processing &amp; Cleansing</vt:lpstr>
      <vt:lpstr>Slide 5</vt:lpstr>
      <vt:lpstr>Slide 6</vt:lpstr>
      <vt:lpstr>Slide 7</vt:lpstr>
      <vt:lpstr>Slide 8</vt:lpstr>
      <vt:lpstr>Slide 9</vt:lpstr>
      <vt:lpstr>Slide 10</vt:lpstr>
      <vt:lpstr>Data Analysis &amp; Visualization</vt:lpstr>
      <vt:lpstr>Slide 12</vt:lpstr>
      <vt:lpstr>Slide 13</vt:lpstr>
      <vt:lpstr>Slide 14</vt:lpstr>
      <vt:lpstr>Slide 15</vt:lpstr>
      <vt:lpstr>Slide 16</vt:lpstr>
      <vt:lpstr>Slide 17</vt:lpstr>
      <vt:lpstr>Correlations</vt:lpstr>
      <vt:lpstr>Slide 19</vt:lpstr>
      <vt:lpstr>Plotting Outliers</vt:lpstr>
      <vt:lpstr>Slide 21</vt:lpstr>
      <vt:lpstr>Model Pre-Proecessing</vt:lpstr>
      <vt:lpstr>Slide 23</vt:lpstr>
      <vt:lpstr>Slide 24</vt:lpstr>
      <vt:lpstr>Model Building, Development and Evaluation</vt:lpstr>
      <vt:lpstr>Slide 26</vt:lpstr>
      <vt:lpstr>Scores and Errors for Different Models </vt:lpstr>
      <vt:lpstr>Slide 28</vt:lpstr>
      <vt:lpstr>Slide 29</vt:lpstr>
      <vt:lpstr>Cross Validation Scores for Models</vt:lpstr>
      <vt:lpstr>Slide 31</vt:lpstr>
      <vt:lpstr>Summary Of Result of Best-fitted Model</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Analysis</dc:title>
  <dc:creator>Naman Sharma</dc:creator>
  <cp:lastModifiedBy>Administrator</cp:lastModifiedBy>
  <cp:revision>31</cp:revision>
  <dcterms:created xsi:type="dcterms:W3CDTF">2021-03-23T12:32:36Z</dcterms:created>
  <dcterms:modified xsi:type="dcterms:W3CDTF">2022-01-30T09:32:08Z</dcterms:modified>
</cp:coreProperties>
</file>