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269D8-B57F-4A5E-A473-76AD8773364F}" v="17" dt="2021-02-24T05:13:45.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0DE75A-CBE7-4FF6-965C-BBB005A70F10}" type="datetimeFigureOut">
              <a:rPr lang="en-US" smtClean="0"/>
              <a:t>2/23/2021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038988-EFD4-47D9-A062-10C65E90261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715786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DE75A-CBE7-4FF6-965C-BBB005A70F10}"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258005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DE75A-CBE7-4FF6-965C-BBB005A70F10}"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308370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DE75A-CBE7-4FF6-965C-BBB005A70F10}"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237092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0DE75A-CBE7-4FF6-965C-BBB005A70F10}" type="datetimeFigureOut">
              <a:rPr lang="en-US" smtClean="0"/>
              <a:t>2/23/2021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038988-EFD4-47D9-A062-10C65E90261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30143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0DE75A-CBE7-4FF6-965C-BBB005A70F10}"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328097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DE75A-CBE7-4FF6-965C-BBB005A70F10}"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394266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DE75A-CBE7-4FF6-965C-BBB005A70F10}"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17598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DE75A-CBE7-4FF6-965C-BBB005A70F10}"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38988-EFD4-47D9-A062-10C65E902613}" type="slidenum">
              <a:rPr lang="en-US" smtClean="0"/>
              <a:t>‹#›</a:t>
            </a:fld>
            <a:endParaRPr lang="en-US"/>
          </a:p>
        </p:txBody>
      </p:sp>
    </p:spTree>
    <p:extLst>
      <p:ext uri="{BB962C8B-B14F-4D97-AF65-F5344CB8AC3E}">
        <p14:creationId xmlns:p14="http://schemas.microsoft.com/office/powerpoint/2010/main" val="396714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0DE75A-CBE7-4FF6-965C-BBB005A70F10}" type="datetimeFigureOut">
              <a:rPr lang="en-US" smtClean="0"/>
              <a:t>2/23/2021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038988-EFD4-47D9-A062-10C65E90261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95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0DE75A-CBE7-4FF6-965C-BBB005A70F10}" type="datetimeFigureOut">
              <a:rPr lang="en-US" smtClean="0"/>
              <a:t>2/23/2021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038988-EFD4-47D9-A062-10C65E90261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345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0DE75A-CBE7-4FF6-965C-BBB005A70F10}" type="datetimeFigureOut">
              <a:rPr lang="en-US" smtClean="0"/>
              <a:t>2/23/2021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038988-EFD4-47D9-A062-10C65E90261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8094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8526-5F2C-41D0-A0D2-97C43E90FD44}"/>
              </a:ext>
            </a:extLst>
          </p:cNvPr>
          <p:cNvSpPr>
            <a:spLocks noGrp="1"/>
          </p:cNvSpPr>
          <p:nvPr>
            <p:ph type="ctrTitle"/>
          </p:nvPr>
        </p:nvSpPr>
        <p:spPr/>
        <p:txBody>
          <a:bodyPr/>
          <a:lstStyle/>
          <a:p>
            <a:r>
              <a:rPr lang="en-US" sz="5500" b="1" dirty="0">
                <a:latin typeface="Times New Roman" panose="02020603050405020304" pitchFamily="18" charset="0"/>
                <a:cs typeface="Times New Roman" panose="02020603050405020304" pitchFamily="18" charset="0"/>
              </a:rPr>
              <a:t>DSA DATA SET </a:t>
            </a:r>
            <a:br>
              <a:rPr lang="en-US" sz="5000" dirty="0">
                <a:latin typeface="Times New Roman" panose="02020603050405020304" pitchFamily="18" charset="0"/>
                <a:cs typeface="Times New Roman" panose="02020603050405020304" pitchFamily="18" charset="0"/>
              </a:rPr>
            </a:br>
            <a:r>
              <a:rPr lang="en-US" sz="4500" dirty="0">
                <a:latin typeface="Times New Roman" panose="02020603050405020304" pitchFamily="18" charset="0"/>
                <a:cs typeface="Times New Roman" panose="02020603050405020304" pitchFamily="18" charset="0"/>
              </a:rPr>
              <a:t>Case Study</a:t>
            </a:r>
          </a:p>
        </p:txBody>
      </p:sp>
      <p:sp>
        <p:nvSpPr>
          <p:cNvPr id="3" name="Subtitle 2">
            <a:extLst>
              <a:ext uri="{FF2B5EF4-FFF2-40B4-BE49-F238E27FC236}">
                <a16:creationId xmlns:a16="http://schemas.microsoft.com/office/drawing/2014/main" id="{159F979A-DF97-42B2-861C-A86303AE9E9E}"/>
              </a:ext>
            </a:extLst>
          </p:cNvPr>
          <p:cNvSpPr>
            <a:spLocks noGrp="1"/>
          </p:cNvSpPr>
          <p:nvPr>
            <p:ph type="subTitle" idx="1"/>
          </p:nvPr>
        </p:nvSpPr>
        <p:spPr>
          <a:xfrm>
            <a:off x="5645888" y="4763385"/>
            <a:ext cx="5199321" cy="1041991"/>
          </a:xfrm>
        </p:spPr>
        <p:txBody>
          <a:bodyPr>
            <a:normAutofit/>
          </a:bodyPr>
          <a:lstStyle/>
          <a:p>
            <a:r>
              <a:rPr lang="en-US" sz="3000" dirty="0">
                <a:latin typeface="Times New Roman" panose="02020603050405020304" pitchFamily="18" charset="0"/>
                <a:cs typeface="Times New Roman" panose="02020603050405020304" pitchFamily="18" charset="0"/>
              </a:rPr>
              <a:t>Yasho Priya</a:t>
            </a:r>
          </a:p>
        </p:txBody>
      </p:sp>
    </p:spTree>
    <p:extLst>
      <p:ext uri="{BB962C8B-B14F-4D97-AF65-F5344CB8AC3E}">
        <p14:creationId xmlns:p14="http://schemas.microsoft.com/office/powerpoint/2010/main" val="119882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15F8-EED5-4690-B961-104E94F69888}"/>
              </a:ext>
            </a:extLst>
          </p:cNvPr>
          <p:cNvSpPr>
            <a:spLocks noGrp="1"/>
          </p:cNvSpPr>
          <p:nvPr>
            <p:ph type="title"/>
          </p:nvPr>
        </p:nvSpPr>
        <p:spPr>
          <a:xfrm>
            <a:off x="838200" y="365126"/>
            <a:ext cx="10515600" cy="567382"/>
          </a:xfrm>
        </p:spPr>
        <p:txBody>
          <a:bodyPr>
            <a:normAutofit fontScale="90000"/>
          </a:bodyPr>
          <a:lstStyle/>
          <a:p>
            <a:r>
              <a:rPr lang="en-US" dirty="0">
                <a:latin typeface="Times New Roman" panose="02020603050405020304" pitchFamily="18" charset="0"/>
                <a:cs typeface="Times New Roman" panose="02020603050405020304" pitchFamily="18" charset="0"/>
              </a:rPr>
              <a:t>The last contact day of the week:</a:t>
            </a:r>
          </a:p>
        </p:txBody>
      </p:sp>
      <p:pic>
        <p:nvPicPr>
          <p:cNvPr id="4" name="Picture 3">
            <a:extLst>
              <a:ext uri="{FF2B5EF4-FFF2-40B4-BE49-F238E27FC236}">
                <a16:creationId xmlns:a16="http://schemas.microsoft.com/office/drawing/2014/main" id="{744F554D-7B9D-43AF-AD07-117027C96943}"/>
              </a:ext>
            </a:extLst>
          </p:cNvPr>
          <p:cNvPicPr>
            <a:picLocks noChangeAspect="1"/>
          </p:cNvPicPr>
          <p:nvPr/>
        </p:nvPicPr>
        <p:blipFill>
          <a:blip r:embed="rId2"/>
          <a:stretch>
            <a:fillRect/>
          </a:stretch>
        </p:blipFill>
        <p:spPr>
          <a:xfrm>
            <a:off x="1074854" y="1330859"/>
            <a:ext cx="9638742" cy="4998456"/>
          </a:xfrm>
          <a:prstGeom prst="rect">
            <a:avLst/>
          </a:prstGeom>
        </p:spPr>
      </p:pic>
    </p:spTree>
    <p:extLst>
      <p:ext uri="{BB962C8B-B14F-4D97-AF65-F5344CB8AC3E}">
        <p14:creationId xmlns:p14="http://schemas.microsoft.com/office/powerpoint/2010/main" val="31741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2DD6-DBAF-4BA3-8C4B-158F2CE1C0B9}"/>
              </a:ext>
            </a:extLst>
          </p:cNvPr>
          <p:cNvSpPr>
            <a:spLocks noGrp="1"/>
          </p:cNvSpPr>
          <p:nvPr>
            <p:ph type="title"/>
          </p:nvPr>
        </p:nvSpPr>
        <p:spPr>
          <a:xfrm>
            <a:off x="838200" y="588474"/>
            <a:ext cx="10515600" cy="597530"/>
          </a:xfrm>
        </p:spPr>
        <p:txBody>
          <a:bodyPr>
            <a:normAutofit fontScale="90000"/>
          </a:bodyPr>
          <a:lstStyle/>
          <a:p>
            <a:pPr algn="ctr"/>
            <a:r>
              <a:rPr lang="en-US" sz="3300" dirty="0">
                <a:latin typeface="Times New Roman" panose="02020603050405020304" pitchFamily="18" charset="0"/>
                <a:cs typeface="Times New Roman" panose="02020603050405020304" pitchFamily="18" charset="0"/>
              </a:rPr>
              <a:t>Univariate analysis on Numerical features</a:t>
            </a:r>
            <a:br>
              <a:rPr lang="en-US" dirty="0"/>
            </a:br>
            <a:endParaRPr lang="en-US" dirty="0"/>
          </a:p>
        </p:txBody>
      </p:sp>
      <p:pic>
        <p:nvPicPr>
          <p:cNvPr id="5" name="Content Placeholder 4">
            <a:extLst>
              <a:ext uri="{FF2B5EF4-FFF2-40B4-BE49-F238E27FC236}">
                <a16:creationId xmlns:a16="http://schemas.microsoft.com/office/drawing/2014/main" id="{843C4912-D4F5-4DFD-B65A-396AB1BE0D61}"/>
              </a:ext>
            </a:extLst>
          </p:cNvPr>
          <p:cNvPicPr>
            <a:picLocks noGrp="1" noChangeAspect="1"/>
          </p:cNvPicPr>
          <p:nvPr>
            <p:ph idx="1"/>
          </p:nvPr>
        </p:nvPicPr>
        <p:blipFill>
          <a:blip r:embed="rId2"/>
          <a:stretch>
            <a:fillRect/>
          </a:stretch>
        </p:blipFill>
        <p:spPr>
          <a:xfrm>
            <a:off x="990600" y="1656179"/>
            <a:ext cx="5779073" cy="2725698"/>
          </a:xfrm>
          <a:prstGeom prst="rect">
            <a:avLst/>
          </a:prstGeom>
        </p:spPr>
      </p:pic>
      <p:pic>
        <p:nvPicPr>
          <p:cNvPr id="6" name="Picture 5">
            <a:extLst>
              <a:ext uri="{FF2B5EF4-FFF2-40B4-BE49-F238E27FC236}">
                <a16:creationId xmlns:a16="http://schemas.microsoft.com/office/drawing/2014/main" id="{CC0C4824-C07E-414F-BE8A-62081D38E26D}"/>
              </a:ext>
            </a:extLst>
          </p:cNvPr>
          <p:cNvPicPr>
            <a:picLocks noChangeAspect="1"/>
          </p:cNvPicPr>
          <p:nvPr/>
        </p:nvPicPr>
        <p:blipFill>
          <a:blip r:embed="rId3"/>
          <a:stretch>
            <a:fillRect/>
          </a:stretch>
        </p:blipFill>
        <p:spPr>
          <a:xfrm>
            <a:off x="6872176" y="2402564"/>
            <a:ext cx="5223661" cy="2898319"/>
          </a:xfrm>
          <a:prstGeom prst="rect">
            <a:avLst/>
          </a:prstGeom>
        </p:spPr>
      </p:pic>
      <p:sp>
        <p:nvSpPr>
          <p:cNvPr id="7" name="Title 1">
            <a:extLst>
              <a:ext uri="{FF2B5EF4-FFF2-40B4-BE49-F238E27FC236}">
                <a16:creationId xmlns:a16="http://schemas.microsoft.com/office/drawing/2014/main" id="{27E36C14-D57D-40CC-8C46-9A77530415AE}"/>
              </a:ext>
            </a:extLst>
          </p:cNvPr>
          <p:cNvSpPr txBox="1">
            <a:spLocks/>
          </p:cNvSpPr>
          <p:nvPr/>
        </p:nvSpPr>
        <p:spPr>
          <a:xfrm>
            <a:off x="990600" y="1186004"/>
            <a:ext cx="10515600" cy="470175"/>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500" b="1" dirty="0">
                <a:latin typeface="Times New Roman" panose="02020603050405020304" pitchFamily="18" charset="0"/>
                <a:cs typeface="Times New Roman" panose="02020603050405020304" pitchFamily="18" charset="0"/>
              </a:rPr>
              <a:t>AGE</a:t>
            </a:r>
            <a:r>
              <a:rPr lang="en-US" sz="7500" b="1" dirty="0"/>
              <a:t> :</a:t>
            </a:r>
            <a:br>
              <a:rPr lang="en-US" dirty="0"/>
            </a:br>
            <a:endParaRPr lang="en-US" dirty="0"/>
          </a:p>
        </p:txBody>
      </p:sp>
      <p:sp>
        <p:nvSpPr>
          <p:cNvPr id="9" name="Rectangle 8">
            <a:extLst>
              <a:ext uri="{FF2B5EF4-FFF2-40B4-BE49-F238E27FC236}">
                <a16:creationId xmlns:a16="http://schemas.microsoft.com/office/drawing/2014/main" id="{E2289B23-6C17-4617-A6CB-9F8EB5105F6F}"/>
              </a:ext>
            </a:extLst>
          </p:cNvPr>
          <p:cNvSpPr/>
          <p:nvPr/>
        </p:nvSpPr>
        <p:spPr>
          <a:xfrm>
            <a:off x="1579263" y="5677936"/>
            <a:ext cx="9774537" cy="369332"/>
          </a:xfrm>
          <a:prstGeom prst="rect">
            <a:avLst/>
          </a:prstGeom>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he above boxplot shows both the customers that subscribed or didn’t subscribe a term deposit.</a:t>
            </a:r>
            <a:endParaRPr lang="en-US" dirty="0"/>
          </a:p>
        </p:txBody>
      </p:sp>
    </p:spTree>
    <p:extLst>
      <p:ext uri="{BB962C8B-B14F-4D97-AF65-F5344CB8AC3E}">
        <p14:creationId xmlns:p14="http://schemas.microsoft.com/office/powerpoint/2010/main" val="83790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9C7A-AA7F-4AD3-BAAE-CA1866000C7B}"/>
              </a:ext>
            </a:extLst>
          </p:cNvPr>
          <p:cNvSpPr>
            <a:spLocks noGrp="1"/>
          </p:cNvSpPr>
          <p:nvPr>
            <p:ph type="title"/>
          </p:nvPr>
        </p:nvSpPr>
        <p:spPr>
          <a:xfrm>
            <a:off x="838200" y="365126"/>
            <a:ext cx="10515600" cy="875200"/>
          </a:xfrm>
        </p:spPr>
        <p:txBody>
          <a:bodyPr>
            <a:normAutofit/>
          </a:bodyPr>
          <a:lstStyle/>
          <a:p>
            <a:r>
              <a:rPr lang="en-US" sz="3000" dirty="0">
                <a:latin typeface="Times New Roman" panose="02020603050405020304" pitchFamily="18" charset="0"/>
                <a:cs typeface="Times New Roman" panose="02020603050405020304" pitchFamily="18" charset="0"/>
              </a:rPr>
              <a:t>Duration:</a:t>
            </a:r>
          </a:p>
        </p:txBody>
      </p:sp>
      <p:sp>
        <p:nvSpPr>
          <p:cNvPr id="3" name="Content Placeholder 2">
            <a:extLst>
              <a:ext uri="{FF2B5EF4-FFF2-40B4-BE49-F238E27FC236}">
                <a16:creationId xmlns:a16="http://schemas.microsoft.com/office/drawing/2014/main" id="{32DC88A7-0FEE-471A-974F-528575ED4717}"/>
              </a:ext>
            </a:extLst>
          </p:cNvPr>
          <p:cNvSpPr>
            <a:spLocks noGrp="1"/>
          </p:cNvSpPr>
          <p:nvPr>
            <p:ph idx="1"/>
          </p:nvPr>
        </p:nvSpPr>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900" dirty="0">
                <a:latin typeface="Times New Roman" panose="02020603050405020304" pitchFamily="18" charset="0"/>
                <a:cs typeface="Times New Roman" panose="02020603050405020304" pitchFamily="18" charset="0"/>
              </a:rPr>
              <a:t>The duration (last contact duration) of a customer can be useful for predicting the target variable. </a:t>
            </a:r>
          </a:p>
          <a:p>
            <a:r>
              <a:rPr lang="en-US" sz="2900" dirty="0">
                <a:latin typeface="Times New Roman" panose="02020603050405020304" pitchFamily="18" charset="0"/>
                <a:cs typeface="Times New Roman" panose="02020603050405020304" pitchFamily="18" charset="0"/>
              </a:rPr>
              <a:t>This is like a power law distribution where most the values are very low and very few have high values. </a:t>
            </a:r>
          </a:p>
          <a:p>
            <a:endParaRPr lang="en-US" dirty="0"/>
          </a:p>
        </p:txBody>
      </p:sp>
      <p:pic>
        <p:nvPicPr>
          <p:cNvPr id="4" name="Picture 3">
            <a:extLst>
              <a:ext uri="{FF2B5EF4-FFF2-40B4-BE49-F238E27FC236}">
                <a16:creationId xmlns:a16="http://schemas.microsoft.com/office/drawing/2014/main" id="{9E72B30A-D5F3-4AB1-9919-32517E28ADF9}"/>
              </a:ext>
            </a:extLst>
          </p:cNvPr>
          <p:cNvPicPr>
            <a:picLocks noChangeAspect="1"/>
          </p:cNvPicPr>
          <p:nvPr/>
        </p:nvPicPr>
        <p:blipFill>
          <a:blip r:embed="rId2"/>
          <a:stretch>
            <a:fillRect/>
          </a:stretch>
        </p:blipFill>
        <p:spPr>
          <a:xfrm>
            <a:off x="962503" y="1026624"/>
            <a:ext cx="4998622" cy="3050076"/>
          </a:xfrm>
          <a:prstGeom prst="rect">
            <a:avLst/>
          </a:prstGeom>
        </p:spPr>
      </p:pic>
      <p:pic>
        <p:nvPicPr>
          <p:cNvPr id="5" name="Picture 4">
            <a:extLst>
              <a:ext uri="{FF2B5EF4-FFF2-40B4-BE49-F238E27FC236}">
                <a16:creationId xmlns:a16="http://schemas.microsoft.com/office/drawing/2014/main" id="{CB025DA0-706E-4B78-9B7C-DF7CE2871A05}"/>
              </a:ext>
            </a:extLst>
          </p:cNvPr>
          <p:cNvPicPr>
            <a:picLocks noChangeAspect="1"/>
          </p:cNvPicPr>
          <p:nvPr/>
        </p:nvPicPr>
        <p:blipFill>
          <a:blip r:embed="rId3"/>
          <a:stretch>
            <a:fillRect/>
          </a:stretch>
        </p:blipFill>
        <p:spPr>
          <a:xfrm>
            <a:off x="6085428" y="990600"/>
            <a:ext cx="5144069" cy="3050076"/>
          </a:xfrm>
          <a:prstGeom prst="rect">
            <a:avLst/>
          </a:prstGeom>
        </p:spPr>
      </p:pic>
    </p:spTree>
    <p:extLst>
      <p:ext uri="{BB962C8B-B14F-4D97-AF65-F5344CB8AC3E}">
        <p14:creationId xmlns:p14="http://schemas.microsoft.com/office/powerpoint/2010/main" val="244750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2228-DAFF-4A8D-A24E-8C7D519A107C}"/>
              </a:ext>
            </a:extLst>
          </p:cNvPr>
          <p:cNvSpPr>
            <a:spLocks noGrp="1"/>
          </p:cNvSpPr>
          <p:nvPr>
            <p:ph type="title"/>
          </p:nvPr>
        </p:nvSpPr>
        <p:spPr>
          <a:xfrm>
            <a:off x="838200" y="365125"/>
            <a:ext cx="10515600" cy="612649"/>
          </a:xfrm>
        </p:spPr>
        <p:txBody>
          <a:bodyPr>
            <a:normAutofit fontScale="90000"/>
          </a:bodyPr>
          <a:lstStyle/>
          <a:p>
            <a:r>
              <a:rPr lang="en-US" sz="3300" dirty="0">
                <a:latin typeface="Times New Roman" panose="02020603050405020304" pitchFamily="18" charset="0"/>
                <a:cs typeface="Times New Roman" panose="02020603050405020304" pitchFamily="18" charset="0"/>
              </a:rPr>
              <a:t>euribor3m</a:t>
            </a:r>
            <a:r>
              <a:rPr lang="en-US" dirty="0">
                <a:latin typeface="Times New Roman" panose="02020603050405020304" pitchFamily="18" charset="0"/>
                <a:cs typeface="Times New Roman" panose="02020603050405020304" pitchFamily="18" charset="0"/>
              </a:rPr>
              <a:t>:</a:t>
            </a:r>
            <a:br>
              <a:rPr lang="en-US" dirty="0"/>
            </a:br>
            <a:endParaRPr lang="en-US" dirty="0"/>
          </a:p>
        </p:txBody>
      </p:sp>
      <p:pic>
        <p:nvPicPr>
          <p:cNvPr id="4" name="Content Placeholder 3">
            <a:extLst>
              <a:ext uri="{FF2B5EF4-FFF2-40B4-BE49-F238E27FC236}">
                <a16:creationId xmlns:a16="http://schemas.microsoft.com/office/drawing/2014/main" id="{DF83FE0A-5D5F-4500-963F-9BA337684786}"/>
              </a:ext>
            </a:extLst>
          </p:cNvPr>
          <p:cNvPicPr>
            <a:picLocks noGrp="1" noChangeAspect="1"/>
          </p:cNvPicPr>
          <p:nvPr>
            <p:ph idx="1"/>
          </p:nvPr>
        </p:nvPicPr>
        <p:blipFill>
          <a:blip r:embed="rId2"/>
          <a:stretch>
            <a:fillRect/>
          </a:stretch>
        </p:blipFill>
        <p:spPr>
          <a:xfrm>
            <a:off x="838200" y="1253576"/>
            <a:ext cx="5481119" cy="3463763"/>
          </a:xfrm>
          <a:prstGeom prst="rect">
            <a:avLst/>
          </a:prstGeom>
        </p:spPr>
      </p:pic>
      <p:pic>
        <p:nvPicPr>
          <p:cNvPr id="5" name="Picture 4">
            <a:extLst>
              <a:ext uri="{FF2B5EF4-FFF2-40B4-BE49-F238E27FC236}">
                <a16:creationId xmlns:a16="http://schemas.microsoft.com/office/drawing/2014/main" id="{2B2339B3-A525-4B0C-9196-DFC466E6D3C8}"/>
              </a:ext>
            </a:extLst>
          </p:cNvPr>
          <p:cNvPicPr>
            <a:picLocks noChangeAspect="1"/>
          </p:cNvPicPr>
          <p:nvPr/>
        </p:nvPicPr>
        <p:blipFill>
          <a:blip r:embed="rId3"/>
          <a:stretch>
            <a:fillRect/>
          </a:stretch>
        </p:blipFill>
        <p:spPr>
          <a:xfrm>
            <a:off x="6616305" y="1253576"/>
            <a:ext cx="4270297" cy="3381800"/>
          </a:xfrm>
          <a:prstGeom prst="rect">
            <a:avLst/>
          </a:prstGeom>
        </p:spPr>
      </p:pic>
      <p:sp>
        <p:nvSpPr>
          <p:cNvPr id="6" name="Rectangle 5">
            <a:extLst>
              <a:ext uri="{FF2B5EF4-FFF2-40B4-BE49-F238E27FC236}">
                <a16:creationId xmlns:a16="http://schemas.microsoft.com/office/drawing/2014/main" id="{2800F783-9E11-430A-956B-68539A61CBFC}"/>
              </a:ext>
            </a:extLst>
          </p:cNvPr>
          <p:cNvSpPr/>
          <p:nvPr/>
        </p:nvSpPr>
        <p:spPr>
          <a:xfrm>
            <a:off x="1436484" y="4829652"/>
            <a:ext cx="10016150" cy="1246495"/>
          </a:xfrm>
          <a:prstGeom prst="rect">
            <a:avLst/>
          </a:prstGeom>
        </p:spPr>
        <p:txBody>
          <a:bodyPr wrap="square">
            <a:spAutoFit/>
          </a:bodyPr>
          <a:lstStyle/>
          <a:p>
            <a:pPr algn="just"/>
            <a:r>
              <a:rPr lang="en-US" sz="2500" b="0" i="0" dirty="0">
                <a:solidFill>
                  <a:srgbClr val="292929"/>
                </a:solidFill>
                <a:effectLst/>
                <a:latin typeface="Times New Roman" panose="02020603050405020304" pitchFamily="18" charset="0"/>
                <a:cs typeface="Times New Roman" panose="02020603050405020304" pitchFamily="18" charset="0"/>
              </a:rPr>
              <a:t>The </a:t>
            </a:r>
            <a:r>
              <a:rPr lang="en-US" sz="2500" b="0" i="0" dirty="0" err="1">
                <a:solidFill>
                  <a:srgbClr val="292929"/>
                </a:solidFill>
                <a:effectLst/>
                <a:latin typeface="Times New Roman" panose="02020603050405020304" pitchFamily="18" charset="0"/>
                <a:cs typeface="Times New Roman" panose="02020603050405020304" pitchFamily="18" charset="0"/>
              </a:rPr>
              <a:t>euribor</a:t>
            </a:r>
            <a:r>
              <a:rPr lang="en-US" sz="2500" b="0" i="0" dirty="0">
                <a:solidFill>
                  <a:srgbClr val="292929"/>
                </a:solidFill>
                <a:effectLst/>
                <a:latin typeface="Times New Roman" panose="02020603050405020304" pitchFamily="18" charset="0"/>
                <a:cs typeface="Times New Roman" panose="02020603050405020304" pitchFamily="18" charset="0"/>
              </a:rPr>
              <a:t> denotes the basic rate of interest used in lending between banks in the market and used as a reference for setting the interest rate on other loans.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99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B722-974F-447B-8406-BAEA97B834F3}"/>
              </a:ext>
            </a:extLst>
          </p:cNvPr>
          <p:cNvSpPr>
            <a:spLocks noGrp="1"/>
          </p:cNvSpPr>
          <p:nvPr>
            <p:ph type="title"/>
          </p:nvPr>
        </p:nvSpPr>
        <p:spPr>
          <a:xfrm>
            <a:off x="838200" y="365125"/>
            <a:ext cx="10515600" cy="802772"/>
          </a:xfrm>
        </p:spPr>
        <p:txBody>
          <a:bodyPr>
            <a:noAutofit/>
          </a:bodyPr>
          <a:lstStyle/>
          <a:p>
            <a:r>
              <a:rPr lang="en-US" sz="3000" dirty="0">
                <a:latin typeface="Times New Roman" panose="02020603050405020304" pitchFamily="18" charset="0"/>
                <a:cs typeface="Times New Roman" panose="02020603050405020304" pitchFamily="18" charset="0"/>
              </a:rPr>
              <a:t>Correlation Matrix of the numerical features:</a:t>
            </a:r>
            <a:br>
              <a:rPr lang="en-US" sz="3000" dirty="0"/>
            </a:br>
            <a:endParaRPr lang="en-US" sz="3000" dirty="0"/>
          </a:p>
        </p:txBody>
      </p:sp>
      <p:sp>
        <p:nvSpPr>
          <p:cNvPr id="3" name="Content Placeholder 2">
            <a:extLst>
              <a:ext uri="{FF2B5EF4-FFF2-40B4-BE49-F238E27FC236}">
                <a16:creationId xmlns:a16="http://schemas.microsoft.com/office/drawing/2014/main" id="{7D254E90-FD1D-4746-818D-6CCE9102201C}"/>
              </a:ext>
            </a:extLst>
          </p:cNvPr>
          <p:cNvSpPr>
            <a:spLocks noGrp="1"/>
          </p:cNvSpPr>
          <p:nvPr>
            <p:ph idx="1"/>
          </p:nvPr>
        </p:nvSpPr>
        <p:spPr>
          <a:xfrm>
            <a:off x="838200" y="1530035"/>
            <a:ext cx="5345317" cy="4646927"/>
          </a:xfrm>
        </p:spPr>
        <p:txBody>
          <a:bodyPr>
            <a:normAutofit/>
          </a:bodyPr>
          <a:lstStyle/>
          <a:p>
            <a:pPr algn="just"/>
            <a:r>
              <a:rPr lang="en-US" sz="2500" dirty="0">
                <a:latin typeface="Times New Roman" panose="02020603050405020304" pitchFamily="18" charset="0"/>
                <a:cs typeface="Times New Roman" panose="02020603050405020304" pitchFamily="18" charset="0"/>
              </a:rPr>
              <a:t>Correlation is a statistical measure that indicates the extent to which two or more variables fluctuate together.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emp.var.rate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cons.price.idx</a:t>
            </a:r>
            <a:r>
              <a:rPr lang="en-US" sz="2500" dirty="0">
                <a:latin typeface="Times New Roman" panose="02020603050405020304" pitchFamily="18" charset="0"/>
                <a:cs typeface="Times New Roman" panose="02020603050405020304" pitchFamily="18" charset="0"/>
              </a:rPr>
              <a:t>, euribor3m and </a:t>
            </a:r>
            <a:r>
              <a:rPr lang="en-US" sz="2500" dirty="0" err="1">
                <a:latin typeface="Times New Roman" panose="02020603050405020304" pitchFamily="18" charset="0"/>
                <a:cs typeface="Times New Roman" panose="02020603050405020304" pitchFamily="18" charset="0"/>
              </a:rPr>
              <a:t>nr.employed</a:t>
            </a:r>
            <a:r>
              <a:rPr lang="en-US" sz="2500" dirty="0">
                <a:latin typeface="Times New Roman" panose="02020603050405020304" pitchFamily="18" charset="0"/>
                <a:cs typeface="Times New Roman" panose="02020603050405020304" pitchFamily="18" charset="0"/>
              </a:rPr>
              <a:t> features have very high correlation. With euribor3m and </a:t>
            </a:r>
            <a:r>
              <a:rPr lang="en-US" sz="2500" dirty="0" err="1">
                <a:latin typeface="Times New Roman" panose="02020603050405020304" pitchFamily="18" charset="0"/>
                <a:cs typeface="Times New Roman" panose="02020603050405020304" pitchFamily="18" charset="0"/>
              </a:rPr>
              <a:t>nr.employed</a:t>
            </a:r>
            <a:r>
              <a:rPr lang="en-US" sz="2500" dirty="0">
                <a:latin typeface="Times New Roman" panose="02020603050405020304" pitchFamily="18" charset="0"/>
                <a:cs typeface="Times New Roman" panose="02020603050405020304" pitchFamily="18" charset="0"/>
              </a:rPr>
              <a:t> having the highest correlation of 0.95.</a:t>
            </a:r>
          </a:p>
        </p:txBody>
      </p:sp>
      <p:pic>
        <p:nvPicPr>
          <p:cNvPr id="4" name="Picture 3">
            <a:extLst>
              <a:ext uri="{FF2B5EF4-FFF2-40B4-BE49-F238E27FC236}">
                <a16:creationId xmlns:a16="http://schemas.microsoft.com/office/drawing/2014/main" id="{B84EA3A4-7F6F-45D5-BCCD-70A9DC5AC3C5}"/>
              </a:ext>
            </a:extLst>
          </p:cNvPr>
          <p:cNvPicPr>
            <a:picLocks noChangeAspect="1"/>
          </p:cNvPicPr>
          <p:nvPr/>
        </p:nvPicPr>
        <p:blipFill>
          <a:blip r:embed="rId2"/>
          <a:stretch>
            <a:fillRect/>
          </a:stretch>
        </p:blipFill>
        <p:spPr>
          <a:xfrm>
            <a:off x="6426641" y="846019"/>
            <a:ext cx="5496774" cy="5330943"/>
          </a:xfrm>
          <a:prstGeom prst="rect">
            <a:avLst/>
          </a:prstGeom>
        </p:spPr>
      </p:pic>
    </p:spTree>
    <p:extLst>
      <p:ext uri="{BB962C8B-B14F-4D97-AF65-F5344CB8AC3E}">
        <p14:creationId xmlns:p14="http://schemas.microsoft.com/office/powerpoint/2010/main" val="319214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C1A1-6FBC-4317-8811-A1306C139469}"/>
              </a:ext>
            </a:extLst>
          </p:cNvPr>
          <p:cNvSpPr>
            <a:spLocks noGrp="1"/>
          </p:cNvSpPr>
          <p:nvPr>
            <p:ph type="title"/>
          </p:nvPr>
        </p:nvSpPr>
        <p:spPr>
          <a:xfrm>
            <a:off x="838200" y="597527"/>
            <a:ext cx="10515600" cy="814813"/>
          </a:xfrm>
        </p:spPr>
        <p:txBody>
          <a:bodyPr>
            <a:normAutofit fontScale="90000"/>
          </a:bodyPr>
          <a:lstStyle/>
          <a:p>
            <a:r>
              <a:rPr lang="en-US" sz="3000" dirty="0">
                <a:latin typeface="Times New Roman" panose="02020603050405020304" pitchFamily="18" charset="0"/>
                <a:cs typeface="Times New Roman" panose="02020603050405020304" pitchFamily="18" charset="0"/>
              </a:rPr>
              <a:t>Data Pre-Processing</a:t>
            </a:r>
            <a:r>
              <a:rPr lang="en-US" sz="3000" dirty="0"/>
              <a:t>:</a:t>
            </a:r>
            <a:br>
              <a:rPr lang="en-US" dirty="0"/>
            </a:br>
            <a:endParaRPr lang="en-US" dirty="0"/>
          </a:p>
        </p:txBody>
      </p:sp>
      <p:sp>
        <p:nvSpPr>
          <p:cNvPr id="3" name="Content Placeholder 2">
            <a:extLst>
              <a:ext uri="{FF2B5EF4-FFF2-40B4-BE49-F238E27FC236}">
                <a16:creationId xmlns:a16="http://schemas.microsoft.com/office/drawing/2014/main" id="{2098B5AB-ECDB-41AC-9D06-E2FD10FC9F41}"/>
              </a:ext>
            </a:extLst>
          </p:cNvPr>
          <p:cNvSpPr>
            <a:spLocks noGrp="1"/>
          </p:cNvSpPr>
          <p:nvPr>
            <p:ph idx="1"/>
          </p:nvPr>
        </p:nvSpPr>
        <p:spPr>
          <a:xfrm>
            <a:off x="838200" y="1285592"/>
            <a:ext cx="10515600" cy="4891371"/>
          </a:xfrm>
        </p:spPr>
        <p:txBody>
          <a:bodyPr>
            <a:normAutofit fontScale="92500" lnSpcReduction="10000"/>
          </a:bodyPr>
          <a:lstStyle/>
          <a:p>
            <a:pPr marL="0" indent="0" algn="just">
              <a:buNone/>
            </a:pPr>
            <a:r>
              <a:rPr lang="en-US" sz="2500" dirty="0">
                <a:latin typeface="Times New Roman" panose="02020603050405020304" pitchFamily="18" charset="0"/>
                <a:cs typeface="Times New Roman" panose="02020603050405020304" pitchFamily="18" charset="0"/>
              </a:rPr>
              <a:t>For this case study I will investigate two encoding schemes and compare the results of both the encoding schemes at the end of the case study. The two encoding schemes are:</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One hot Encoding: </a:t>
            </a:r>
            <a:r>
              <a:rPr lang="en-US" sz="2500" dirty="0">
                <a:latin typeface="Times New Roman" panose="02020603050405020304" pitchFamily="18" charset="0"/>
                <a:cs typeface="Times New Roman" panose="02020603050405020304" pitchFamily="18" charset="0"/>
              </a:rPr>
              <a:t>This is one of the most popular encoding schemes to deal with the categorical features.</a:t>
            </a:r>
          </a:p>
          <a:p>
            <a:pPr algn="just"/>
            <a:endParaRPr lang="en-US" sz="2500" b="1"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Response Coding: </a:t>
            </a:r>
            <a:r>
              <a:rPr lang="en-US" sz="2500" dirty="0">
                <a:latin typeface="Times New Roman" panose="02020603050405020304" pitchFamily="18" charset="0"/>
                <a:cs typeface="Times New Roman" panose="02020603050405020304" pitchFamily="18" charset="0"/>
              </a:rPr>
              <a:t>It is a technique to represent the categorical data while solving a machine learning classification problem. As part of this technique, we represent the probability of the data point belonging to a particular class given a category.</a:t>
            </a:r>
          </a:p>
          <a:p>
            <a:pPr algn="just"/>
            <a:endParaRPr lang="en-US" sz="25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Splitting the data</a:t>
            </a:r>
            <a:r>
              <a:rPr lang="en-US" sz="2400" dirty="0">
                <a:latin typeface="Times New Roman" panose="02020603050405020304" pitchFamily="18" charset="0"/>
                <a:cs typeface="Times New Roman" panose="02020603050405020304" pitchFamily="18" charset="0"/>
              </a:rPr>
              <a:t>: It is very important to split your dataset into train, test and CV datasets, before applying any encoding schemes.</a:t>
            </a: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endParaRPr lang="en-US" sz="2500" dirty="0"/>
          </a:p>
        </p:txBody>
      </p:sp>
    </p:spTree>
    <p:extLst>
      <p:ext uri="{BB962C8B-B14F-4D97-AF65-F5344CB8AC3E}">
        <p14:creationId xmlns:p14="http://schemas.microsoft.com/office/powerpoint/2010/main" val="32615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491F-14D2-4B64-ABFF-B707E5FB764F}"/>
              </a:ext>
            </a:extLst>
          </p:cNvPr>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Predicting the target Variable:</a:t>
            </a:r>
            <a:br>
              <a:rPr lang="en-US" dirty="0"/>
            </a:br>
            <a:endParaRPr lang="en-US" dirty="0"/>
          </a:p>
        </p:txBody>
      </p:sp>
      <p:sp>
        <p:nvSpPr>
          <p:cNvPr id="3" name="Content Placeholder 2">
            <a:extLst>
              <a:ext uri="{FF2B5EF4-FFF2-40B4-BE49-F238E27FC236}">
                <a16:creationId xmlns:a16="http://schemas.microsoft.com/office/drawing/2014/main" id="{CB78FA7F-43BB-406E-AA6C-DB199293DBEE}"/>
              </a:ext>
            </a:extLst>
          </p:cNvPr>
          <p:cNvSpPr>
            <a:spLocks noGrp="1"/>
          </p:cNvSpPr>
          <p:nvPr>
            <p:ph idx="1"/>
          </p:nvPr>
        </p:nvSpPr>
        <p:spPr>
          <a:xfrm>
            <a:off x="838200" y="1594883"/>
            <a:ext cx="10515600" cy="4582079"/>
          </a:xfrm>
        </p:spPr>
        <p:txBody>
          <a:bodyPr/>
          <a:lstStyle/>
          <a:p>
            <a:r>
              <a:rPr lang="en-US" sz="2500" dirty="0">
                <a:latin typeface="Times New Roman" panose="02020603050405020304" pitchFamily="18" charset="0"/>
                <a:cs typeface="Times New Roman" panose="02020603050405020304" pitchFamily="18" charset="0"/>
              </a:rPr>
              <a:t>Applied Random classification model on both the One hot encoded dataset and the Response coded dataset and compared the result.</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In case of Random Forest, I have observed that even after hyper parameter tuning, the models are overfitting a lot with a train AUC of 1.0 and a test AUC of 0.94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Applied KNN classification model on both the One hot encoded dataset and the Response coded dataset and compared the result.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9428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9A16B-9EAA-410A-909C-835A74AFAB6C}"/>
              </a:ext>
            </a:extLst>
          </p:cNvPr>
          <p:cNvSpPr>
            <a:spLocks noGrp="1"/>
          </p:cNvSpPr>
          <p:nvPr>
            <p:ph idx="1"/>
          </p:nvPr>
        </p:nvSpPr>
        <p:spPr>
          <a:xfrm>
            <a:off x="838200" y="823865"/>
            <a:ext cx="10515600" cy="5353098"/>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In the KNN classification model we can see the test AUC is  0.74 and the test AUC is 0.88. </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Comparison:</a:t>
            </a:r>
          </a:p>
        </p:txBody>
      </p:sp>
      <p:graphicFrame>
        <p:nvGraphicFramePr>
          <p:cNvPr id="8" name="Table 7">
            <a:extLst>
              <a:ext uri="{FF2B5EF4-FFF2-40B4-BE49-F238E27FC236}">
                <a16:creationId xmlns:a16="http://schemas.microsoft.com/office/drawing/2014/main" id="{9308480B-4276-4226-BDE6-1DAABE9C7A3F}"/>
              </a:ext>
            </a:extLst>
          </p:cNvPr>
          <p:cNvGraphicFramePr>
            <a:graphicFrameLocks noGrp="1"/>
          </p:cNvGraphicFramePr>
          <p:nvPr>
            <p:extLst>
              <p:ext uri="{D42A27DB-BD31-4B8C-83A1-F6EECF244321}">
                <p14:modId xmlns:p14="http://schemas.microsoft.com/office/powerpoint/2010/main" val="2772748227"/>
              </p:ext>
            </p:extLst>
          </p:nvPr>
        </p:nvGraphicFramePr>
        <p:xfrm>
          <a:off x="2498649" y="2700670"/>
          <a:ext cx="6847370" cy="3227140"/>
        </p:xfrm>
        <a:graphic>
          <a:graphicData uri="http://schemas.openxmlformats.org/drawingml/2006/table">
            <a:tbl>
              <a:tblPr/>
              <a:tblGrid>
                <a:gridCol w="2190308">
                  <a:extLst>
                    <a:ext uri="{9D8B030D-6E8A-4147-A177-3AD203B41FA5}">
                      <a16:colId xmlns:a16="http://schemas.microsoft.com/office/drawing/2014/main" val="3356508616"/>
                    </a:ext>
                  </a:extLst>
                </a:gridCol>
                <a:gridCol w="1956391">
                  <a:extLst>
                    <a:ext uri="{9D8B030D-6E8A-4147-A177-3AD203B41FA5}">
                      <a16:colId xmlns:a16="http://schemas.microsoft.com/office/drawing/2014/main" val="204841830"/>
                    </a:ext>
                  </a:extLst>
                </a:gridCol>
                <a:gridCol w="1403498">
                  <a:extLst>
                    <a:ext uri="{9D8B030D-6E8A-4147-A177-3AD203B41FA5}">
                      <a16:colId xmlns:a16="http://schemas.microsoft.com/office/drawing/2014/main" val="390984994"/>
                    </a:ext>
                  </a:extLst>
                </a:gridCol>
                <a:gridCol w="1297173">
                  <a:extLst>
                    <a:ext uri="{9D8B030D-6E8A-4147-A177-3AD203B41FA5}">
                      <a16:colId xmlns:a16="http://schemas.microsoft.com/office/drawing/2014/main" val="2171900370"/>
                    </a:ext>
                  </a:extLst>
                </a:gridCol>
              </a:tblGrid>
              <a:tr h="645428">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Encoding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Train AUC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Test AUC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752659221"/>
                  </a:ext>
                </a:extLst>
              </a:tr>
              <a:tr h="645428">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One hot encoding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KNN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0.949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0.925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636357"/>
                  </a:ext>
                </a:extLst>
              </a:tr>
              <a:tr h="645428">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Random forest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0.945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8894808"/>
                  </a:ext>
                </a:extLst>
              </a:tr>
              <a:tr h="645428">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Response coding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KNN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0.881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0.74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664498"/>
                  </a:ext>
                </a:extLst>
              </a:tr>
              <a:tr h="645428">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Random Forest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0.999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0.75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86329"/>
                  </a:ext>
                </a:extLst>
              </a:tr>
            </a:tbl>
          </a:graphicData>
        </a:graphic>
      </p:graphicFrame>
    </p:spTree>
    <p:extLst>
      <p:ext uri="{BB962C8B-B14F-4D97-AF65-F5344CB8AC3E}">
        <p14:creationId xmlns:p14="http://schemas.microsoft.com/office/powerpoint/2010/main" val="216612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0F23-42F3-49FD-874F-B3FF220D84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AD5D896-E7A7-49E2-B67B-D589105572CE}"/>
              </a:ext>
            </a:extLst>
          </p:cNvPr>
          <p:cNvSpPr>
            <a:spLocks noGrp="1"/>
          </p:cNvSpPr>
          <p:nvPr>
            <p:ph idx="1"/>
          </p:nvPr>
        </p:nvSpPr>
        <p:spPr>
          <a:xfrm>
            <a:off x="838200" y="1584251"/>
            <a:ext cx="10515600" cy="4592712"/>
          </a:xfrm>
        </p:spPr>
        <p:txBody>
          <a:bodyPr>
            <a:normAutofit lnSpcReduction="10000"/>
          </a:bodyPr>
          <a:lstStyle/>
          <a:p>
            <a:pPr algn="just"/>
            <a:r>
              <a:rPr lang="en-US" sz="2500" dirty="0">
                <a:latin typeface="Times New Roman" panose="02020603050405020304" pitchFamily="18" charset="0"/>
                <a:cs typeface="Times New Roman" panose="02020603050405020304" pitchFamily="18" charset="0"/>
              </a:rPr>
              <a:t>Preprocessing was a very important step that helped in getting better accuracies. As some features contain important data as compared to others, every feature has to be preprocessed so that they are all in the same range and help in classification.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There were a lot of categorical variables and some numerical variables which capture various information about the customer and the bank-customer relationship.</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best classifier from the obtained results is the Random Forest Classifier. The RF classifier works well for imbalanced data set which can be proven from the obtained results.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19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EC347-D155-42AE-9F51-70A02298AC8E}"/>
              </a:ext>
            </a:extLst>
          </p:cNvPr>
          <p:cNvSpPr>
            <a:spLocks noGrp="1"/>
          </p:cNvSpPr>
          <p:nvPr>
            <p:ph idx="1"/>
          </p:nvPr>
        </p:nvSpPr>
        <p:spPr>
          <a:xfrm>
            <a:off x="838200" y="744279"/>
            <a:ext cx="10515600" cy="5432684"/>
          </a:xfrm>
        </p:spPr>
        <p:txBody>
          <a:bodyPr>
            <a:normAutofit/>
          </a:bodyPr>
          <a:lstStyle/>
          <a:p>
            <a:r>
              <a:rPr lang="en-US" sz="2500" dirty="0">
                <a:latin typeface="Times New Roman" panose="02020603050405020304" pitchFamily="18" charset="0"/>
                <a:cs typeface="Times New Roman" panose="02020603050405020304" pitchFamily="18" charset="0"/>
              </a:rPr>
              <a:t>After implementing all the models, we saw that the model that gave the best performance was Random forest test AUC was 1.0.</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From the analysis we can see. After implementing all the models, the most important features or key attributes in predicting whether any customer will submit a term deposit are:</a:t>
            </a:r>
          </a:p>
          <a:p>
            <a:pPr lvl="1"/>
            <a:r>
              <a:rPr lang="en-US" sz="2500" i="0" dirty="0" err="1">
                <a:latin typeface="Times New Roman" panose="02020603050405020304" pitchFamily="18" charset="0"/>
                <a:cs typeface="Times New Roman" panose="02020603050405020304" pitchFamily="18" charset="0"/>
              </a:rPr>
              <a:t>nr.employed</a:t>
            </a:r>
            <a:endParaRPr lang="en-US" sz="2500" i="0" dirty="0">
              <a:latin typeface="Times New Roman" panose="02020603050405020304" pitchFamily="18" charset="0"/>
              <a:cs typeface="Times New Roman" panose="02020603050405020304" pitchFamily="18" charset="0"/>
            </a:endParaRPr>
          </a:p>
          <a:p>
            <a:pPr lvl="1"/>
            <a:r>
              <a:rPr lang="en-US" sz="2500" i="0" dirty="0" err="1">
                <a:latin typeface="Times New Roman" panose="02020603050405020304" pitchFamily="18" charset="0"/>
                <a:cs typeface="Times New Roman" panose="02020603050405020304" pitchFamily="18" charset="0"/>
              </a:rPr>
              <a:t>emp.var.rate</a:t>
            </a:r>
            <a:endParaRPr lang="en-US" sz="2500" i="0" dirty="0">
              <a:latin typeface="Times New Roman" panose="02020603050405020304" pitchFamily="18" charset="0"/>
              <a:cs typeface="Times New Roman" panose="02020603050405020304" pitchFamily="18" charset="0"/>
            </a:endParaRPr>
          </a:p>
          <a:p>
            <a:pPr lvl="1"/>
            <a:r>
              <a:rPr lang="en-US" sz="2500" i="0" dirty="0">
                <a:latin typeface="Times New Roman" panose="02020603050405020304" pitchFamily="18" charset="0"/>
                <a:cs typeface="Times New Roman" panose="02020603050405020304" pitchFamily="18" charset="0"/>
              </a:rPr>
              <a:t>poutcome_success</a:t>
            </a:r>
          </a:p>
          <a:p>
            <a:pPr lvl="1"/>
            <a:r>
              <a:rPr lang="en-US" sz="2500" i="0" dirty="0">
                <a:latin typeface="Times New Roman" panose="02020603050405020304" pitchFamily="18" charset="0"/>
                <a:cs typeface="Times New Roman" panose="02020603050405020304" pitchFamily="18" charset="0"/>
              </a:rPr>
              <a:t>Euribor3m</a:t>
            </a:r>
          </a:p>
          <a:p>
            <a:pPr marL="457200" lvl="1" indent="0">
              <a:buNone/>
            </a:pPr>
            <a:endParaRPr lang="en-US" dirty="0"/>
          </a:p>
        </p:txBody>
      </p:sp>
    </p:spTree>
    <p:extLst>
      <p:ext uri="{BB962C8B-B14F-4D97-AF65-F5344CB8AC3E}">
        <p14:creationId xmlns:p14="http://schemas.microsoft.com/office/powerpoint/2010/main" val="416904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BF00-6134-4F26-A07A-2BA30E198B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8CBE79C-BFD2-4339-92D2-728E2234E3CC}"/>
              </a:ext>
            </a:extLst>
          </p:cNvPr>
          <p:cNvSpPr>
            <a:spLocks noGrp="1"/>
          </p:cNvSpPr>
          <p:nvPr>
            <p:ph idx="1"/>
          </p:nvPr>
        </p:nvSpPr>
        <p:spPr>
          <a:xfrm>
            <a:off x="838200" y="1533525"/>
            <a:ext cx="10515600" cy="4643438"/>
          </a:xfrm>
        </p:spPr>
        <p:txBody>
          <a:bodyPr/>
          <a:lstStyle/>
          <a:p>
            <a:pPr algn="just"/>
            <a:r>
              <a:rPr lang="en-US" sz="2500" dirty="0">
                <a:latin typeface="Times New Roman" panose="02020603050405020304" pitchFamily="18" charset="0"/>
                <a:cs typeface="Times New Roman" panose="02020603050405020304" pitchFamily="18" charset="0"/>
              </a:rPr>
              <a:t>The data is related with direct marketing campaigns of a European banking institution. The marketing campaigns were based on phone calls.</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consists of 41188 data points records with 20 inputs out of which 10 are numeric features and 10 are categorical features and the target variable is </a:t>
            </a:r>
            <a:r>
              <a:rPr lang="en-US" sz="2500" b="1" dirty="0">
                <a:latin typeface="Times New Roman" panose="02020603050405020304" pitchFamily="18" charset="0"/>
                <a:cs typeface="Times New Roman" panose="02020603050405020304" pitchFamily="18" charset="0"/>
              </a:rPr>
              <a:t>‘ y - has the client subscribed a term deposit?’</a:t>
            </a:r>
          </a:p>
          <a:p>
            <a:pPr algn="just"/>
            <a:endParaRPr lang="en-US" sz="2500" b="1"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two classes are “yes” denoting that the customer subscribed to a term deposit, and “no” denoting that the customer did not subscribe.</a:t>
            </a:r>
            <a:endParaRPr lang="en-US" sz="25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34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50FA-877D-45F4-BB38-5C34798A8BD8}"/>
              </a:ext>
            </a:extLst>
          </p:cNvPr>
          <p:cNvSpPr>
            <a:spLocks noGrp="1"/>
          </p:cNvSpPr>
          <p:nvPr>
            <p:ph type="title"/>
          </p:nvPr>
        </p:nvSpPr>
        <p:spPr>
          <a:xfrm>
            <a:off x="1371600" y="2732567"/>
            <a:ext cx="9601200" cy="1669311"/>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2284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96BF-7B8B-4655-AE97-78B23218D4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068BF6BF-9BAF-4C23-8733-BE0B8BA3BBEB}"/>
              </a:ext>
            </a:extLst>
          </p:cNvPr>
          <p:cNvSpPr>
            <a:spLocks noGrp="1"/>
          </p:cNvSpPr>
          <p:nvPr>
            <p:ph idx="1"/>
          </p:nvPr>
        </p:nvSpPr>
        <p:spPr>
          <a:xfrm>
            <a:off x="1371600" y="1626781"/>
            <a:ext cx="9601200" cy="4240619"/>
          </a:xfrm>
        </p:spPr>
        <p:txBody>
          <a:bodyPr>
            <a:noAutofit/>
          </a:bodyPr>
          <a:lstStyle/>
          <a:p>
            <a:pPr algn="just"/>
            <a:r>
              <a:rPr lang="en-US" sz="2500" dirty="0">
                <a:latin typeface="Times New Roman" panose="02020603050405020304" pitchFamily="18" charset="0"/>
                <a:cs typeface="Times New Roman" panose="02020603050405020304" pitchFamily="18" charset="0"/>
              </a:rPr>
              <a:t>To find data patterns and clean the data for further modeling to help the organization, in advance, clients who will be receptive to such marketing campaigns. </a:t>
            </a:r>
          </a:p>
          <a:p>
            <a:pPr algn="just"/>
            <a:r>
              <a:rPr lang="en-US" sz="2500" dirty="0">
                <a:latin typeface="Times New Roman" panose="02020603050405020304" pitchFamily="18" charset="0"/>
                <a:cs typeface="Times New Roman" panose="02020603050405020304" pitchFamily="18" charset="0"/>
              </a:rPr>
              <a:t>The classification goal is to predict if the client will subscribe a term deposit (target variable y) and evaluate the performance with the existing model. </a:t>
            </a:r>
          </a:p>
          <a:p>
            <a:pPr algn="just"/>
            <a:r>
              <a:rPr lang="en-US" sz="2500" dirty="0">
                <a:latin typeface="Times New Roman" panose="02020603050405020304" pitchFamily="18" charset="0"/>
                <a:cs typeface="Times New Roman" panose="02020603050405020304" pitchFamily="18" charset="0"/>
              </a:rPr>
              <a:t>The performance metric used for this case study is AUC ROC score also known as AUROC (Area Under the Receiver Operating Characteristics).</a:t>
            </a:r>
          </a:p>
        </p:txBody>
      </p:sp>
    </p:spTree>
    <p:extLst>
      <p:ext uri="{BB962C8B-B14F-4D97-AF65-F5344CB8AC3E}">
        <p14:creationId xmlns:p14="http://schemas.microsoft.com/office/powerpoint/2010/main" val="192676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AB53-3C6D-40F4-81B4-6D4013ADE6F9}"/>
              </a:ext>
            </a:extLst>
          </p:cNvPr>
          <p:cNvSpPr>
            <a:spLocks noGrp="1"/>
          </p:cNvSpPr>
          <p:nvPr>
            <p:ph type="title"/>
          </p:nvPr>
        </p:nvSpPr>
        <p:spPr>
          <a:xfrm>
            <a:off x="712381" y="685800"/>
            <a:ext cx="10260419" cy="951614"/>
          </a:xfrm>
        </p:spPr>
        <p:txBody>
          <a:bodyPr>
            <a:normAutofit fontScale="90000"/>
          </a:bodyPr>
          <a:lstStyle/>
          <a:p>
            <a:r>
              <a:rPr lang="en-US" dirty="0">
                <a:latin typeface="Times New Roman" panose="02020603050405020304" pitchFamily="18" charset="0"/>
                <a:cs typeface="Times New Roman" panose="02020603050405020304" pitchFamily="18" charset="0"/>
              </a:rPr>
              <a:t>Exploratory Data Analysis:</a:t>
            </a:r>
            <a:br>
              <a:rPr lang="en-US" dirty="0"/>
            </a:br>
            <a:endParaRPr lang="en-US" dirty="0"/>
          </a:p>
        </p:txBody>
      </p:sp>
      <p:sp>
        <p:nvSpPr>
          <p:cNvPr id="3" name="Content Placeholder 2">
            <a:extLst>
              <a:ext uri="{FF2B5EF4-FFF2-40B4-BE49-F238E27FC236}">
                <a16:creationId xmlns:a16="http://schemas.microsoft.com/office/drawing/2014/main" id="{D7E74C90-6F5F-49A1-9301-D93D47C7D286}"/>
              </a:ext>
            </a:extLst>
          </p:cNvPr>
          <p:cNvSpPr>
            <a:spLocks noGrp="1"/>
          </p:cNvSpPr>
          <p:nvPr>
            <p:ph idx="1"/>
          </p:nvPr>
        </p:nvSpPr>
        <p:spPr>
          <a:xfrm>
            <a:off x="838200" y="1711842"/>
            <a:ext cx="10515600" cy="4465121"/>
          </a:xfrm>
        </p:spPr>
        <p:txBody>
          <a:bodyPr>
            <a:normAutofit/>
          </a:bodyPr>
          <a:lstStyle/>
          <a:p>
            <a:r>
              <a:rPr lang="en-US" sz="2500" dirty="0">
                <a:latin typeface="Times New Roman" panose="02020603050405020304" pitchFamily="18" charset="0"/>
                <a:cs typeface="Times New Roman" panose="02020603050405020304" pitchFamily="18" charset="0"/>
              </a:rPr>
              <a:t>EDA to find out more about what kind of data are we dealing with, if there is any pattern to the data.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From the above distribution we </a:t>
            </a:r>
          </a:p>
          <a:p>
            <a:pPr marL="0" indent="0">
              <a:buNone/>
            </a:pPr>
            <a:r>
              <a:rPr lang="en-US" sz="2500" dirty="0">
                <a:latin typeface="Times New Roman" panose="02020603050405020304" pitchFamily="18" charset="0"/>
                <a:cs typeface="Times New Roman" panose="02020603050405020304" pitchFamily="18" charset="0"/>
              </a:rPr>
              <a:t>see that the  data is  imbalanced, </a:t>
            </a:r>
          </a:p>
          <a:p>
            <a:pPr marL="0" indent="0">
              <a:buNone/>
            </a:pPr>
            <a:r>
              <a:rPr lang="en-US" sz="2500" dirty="0">
                <a:latin typeface="Times New Roman" panose="02020603050405020304" pitchFamily="18" charset="0"/>
                <a:cs typeface="Times New Roman" panose="02020603050405020304" pitchFamily="18" charset="0"/>
              </a:rPr>
              <a:t>as the number of  “no’s” are also 8 </a:t>
            </a:r>
          </a:p>
          <a:p>
            <a:pPr marL="0" indent="0">
              <a:buNone/>
            </a:pPr>
            <a:r>
              <a:rPr lang="en-US" sz="2500" dirty="0">
                <a:latin typeface="Times New Roman" panose="02020603050405020304" pitchFamily="18" charset="0"/>
                <a:cs typeface="Times New Roman" panose="02020603050405020304" pitchFamily="18" charset="0"/>
              </a:rPr>
              <a:t>times number of “yes”. </a:t>
            </a:r>
          </a:p>
        </p:txBody>
      </p:sp>
      <p:pic>
        <p:nvPicPr>
          <p:cNvPr id="5" name="Content Placeholder 3">
            <a:extLst>
              <a:ext uri="{FF2B5EF4-FFF2-40B4-BE49-F238E27FC236}">
                <a16:creationId xmlns:a16="http://schemas.microsoft.com/office/drawing/2014/main" id="{315D1D20-889E-4E9F-9D03-5AE6634BA7FE}"/>
              </a:ext>
            </a:extLst>
          </p:cNvPr>
          <p:cNvPicPr>
            <a:picLocks noChangeAspect="1"/>
          </p:cNvPicPr>
          <p:nvPr/>
        </p:nvPicPr>
        <p:blipFill>
          <a:blip r:embed="rId2"/>
          <a:stretch>
            <a:fillRect/>
          </a:stretch>
        </p:blipFill>
        <p:spPr>
          <a:xfrm>
            <a:off x="6336410" y="2322291"/>
            <a:ext cx="5410794" cy="4351338"/>
          </a:xfrm>
          <a:prstGeom prst="rect">
            <a:avLst/>
          </a:prstGeom>
        </p:spPr>
      </p:pic>
    </p:spTree>
    <p:extLst>
      <p:ext uri="{BB962C8B-B14F-4D97-AF65-F5344CB8AC3E}">
        <p14:creationId xmlns:p14="http://schemas.microsoft.com/office/powerpoint/2010/main" val="166814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1B92-9DEE-435B-8D71-0E3A16BF08BE}"/>
              </a:ext>
            </a:extLst>
          </p:cNvPr>
          <p:cNvSpPr>
            <a:spLocks noGrp="1"/>
          </p:cNvSpPr>
          <p:nvPr>
            <p:ph type="title"/>
          </p:nvPr>
        </p:nvSpPr>
        <p:spPr>
          <a:xfrm>
            <a:off x="838200" y="365125"/>
            <a:ext cx="10515600" cy="589915"/>
          </a:xfrm>
        </p:spPr>
        <p:txBody>
          <a:bodyPr>
            <a:normAutofit/>
          </a:bodyPr>
          <a:lstStyle/>
          <a:p>
            <a:r>
              <a:rPr lang="en-US" sz="3500" dirty="0">
                <a:latin typeface="Times New Roman" panose="02020603050405020304" pitchFamily="18" charset="0"/>
                <a:cs typeface="Times New Roman" panose="02020603050405020304" pitchFamily="18" charset="0"/>
              </a:rPr>
              <a:t>Variable: Job (Categorical variable)</a:t>
            </a:r>
          </a:p>
        </p:txBody>
      </p:sp>
      <p:pic>
        <p:nvPicPr>
          <p:cNvPr id="11" name="Content Placeholder 10">
            <a:extLst>
              <a:ext uri="{FF2B5EF4-FFF2-40B4-BE49-F238E27FC236}">
                <a16:creationId xmlns:a16="http://schemas.microsoft.com/office/drawing/2014/main" id="{9C4A7AEC-F608-4D22-B873-875F9AF4B323}"/>
              </a:ext>
            </a:extLst>
          </p:cNvPr>
          <p:cNvPicPr>
            <a:picLocks noGrp="1" noChangeAspect="1"/>
          </p:cNvPicPr>
          <p:nvPr>
            <p:ph idx="1"/>
          </p:nvPr>
        </p:nvPicPr>
        <p:blipFill>
          <a:blip r:embed="rId2"/>
          <a:stretch>
            <a:fillRect/>
          </a:stretch>
        </p:blipFill>
        <p:spPr>
          <a:xfrm>
            <a:off x="1052623" y="1499190"/>
            <a:ext cx="10593677" cy="5138345"/>
          </a:xfrm>
          <a:prstGeom prst="rect">
            <a:avLst/>
          </a:prstGeom>
        </p:spPr>
      </p:pic>
    </p:spTree>
    <p:extLst>
      <p:ext uri="{BB962C8B-B14F-4D97-AF65-F5344CB8AC3E}">
        <p14:creationId xmlns:p14="http://schemas.microsoft.com/office/powerpoint/2010/main" val="57786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7E2F-3594-48E1-A2B4-D8536E64CA8B}"/>
              </a:ext>
            </a:extLst>
          </p:cNvPr>
          <p:cNvSpPr>
            <a:spLocks noGrp="1"/>
          </p:cNvSpPr>
          <p:nvPr>
            <p:ph type="title"/>
          </p:nvPr>
        </p:nvSpPr>
        <p:spPr>
          <a:xfrm>
            <a:off x="838200" y="365126"/>
            <a:ext cx="10515600" cy="615950"/>
          </a:xfrm>
        </p:spPr>
        <p:txBody>
          <a:bodyPr>
            <a:noAutofit/>
          </a:bodyPr>
          <a:lstStyle/>
          <a:p>
            <a:r>
              <a:rPr lang="en-US" sz="2800" dirty="0">
                <a:latin typeface="Times New Roman" panose="02020603050405020304" pitchFamily="18" charset="0"/>
                <a:cs typeface="Times New Roman" panose="02020603050405020304" pitchFamily="18" charset="0"/>
              </a:rPr>
              <a:t>Which sectors customers have the highest rate of subscribing a term deposit ?</a:t>
            </a:r>
          </a:p>
        </p:txBody>
      </p:sp>
      <p:pic>
        <p:nvPicPr>
          <p:cNvPr id="4" name="Content Placeholder 3">
            <a:extLst>
              <a:ext uri="{FF2B5EF4-FFF2-40B4-BE49-F238E27FC236}">
                <a16:creationId xmlns:a16="http://schemas.microsoft.com/office/drawing/2014/main" id="{2C148FB8-ACE0-4800-8528-F8FF142177AD}"/>
              </a:ext>
            </a:extLst>
          </p:cNvPr>
          <p:cNvPicPr>
            <a:picLocks noGrp="1" noChangeAspect="1"/>
          </p:cNvPicPr>
          <p:nvPr>
            <p:ph idx="1"/>
          </p:nvPr>
        </p:nvPicPr>
        <p:blipFill>
          <a:blip r:embed="rId2"/>
          <a:stretch>
            <a:fillRect/>
          </a:stretch>
        </p:blipFill>
        <p:spPr>
          <a:xfrm>
            <a:off x="876300" y="1228725"/>
            <a:ext cx="10439400" cy="5178707"/>
          </a:xfrm>
          <a:prstGeom prst="rect">
            <a:avLst/>
          </a:prstGeom>
        </p:spPr>
      </p:pic>
    </p:spTree>
    <p:extLst>
      <p:ext uri="{BB962C8B-B14F-4D97-AF65-F5344CB8AC3E}">
        <p14:creationId xmlns:p14="http://schemas.microsoft.com/office/powerpoint/2010/main" val="354646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0FA7-0BC3-4DE6-B492-F3E471B3D578}"/>
              </a:ext>
            </a:extLst>
          </p:cNvPr>
          <p:cNvSpPr>
            <a:spLocks noGrp="1"/>
          </p:cNvSpPr>
          <p:nvPr>
            <p:ph type="title"/>
          </p:nvPr>
        </p:nvSpPr>
        <p:spPr>
          <a:xfrm>
            <a:off x="838200" y="365125"/>
            <a:ext cx="10515600" cy="811825"/>
          </a:xfrm>
        </p:spPr>
        <p:txBody>
          <a:bodyPr>
            <a:normAutofit/>
          </a:bodyPr>
          <a:lstStyle/>
          <a:p>
            <a:r>
              <a:rPr lang="en-US" sz="4000" dirty="0">
                <a:latin typeface="Times New Roman" panose="02020603050405020304" pitchFamily="18" charset="0"/>
                <a:cs typeface="Times New Roman" panose="02020603050405020304" pitchFamily="18" charset="0"/>
              </a:rPr>
              <a:t>Customer’s marital status</a:t>
            </a:r>
          </a:p>
        </p:txBody>
      </p:sp>
      <p:sp>
        <p:nvSpPr>
          <p:cNvPr id="3" name="Content Placeholder 2">
            <a:extLst>
              <a:ext uri="{FF2B5EF4-FFF2-40B4-BE49-F238E27FC236}">
                <a16:creationId xmlns:a16="http://schemas.microsoft.com/office/drawing/2014/main" id="{8FFDB34C-DA31-467C-8DF2-AFEDA6B386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DA2DAF1-901A-4977-8F83-16BD29BEFF2E}"/>
              </a:ext>
            </a:extLst>
          </p:cNvPr>
          <p:cNvPicPr>
            <a:picLocks noChangeAspect="1"/>
          </p:cNvPicPr>
          <p:nvPr/>
        </p:nvPicPr>
        <p:blipFill>
          <a:blip r:embed="rId2"/>
          <a:stretch>
            <a:fillRect/>
          </a:stretch>
        </p:blipFill>
        <p:spPr>
          <a:xfrm>
            <a:off x="1105786" y="1575303"/>
            <a:ext cx="10708986" cy="4795335"/>
          </a:xfrm>
          <a:prstGeom prst="rect">
            <a:avLst/>
          </a:prstGeom>
        </p:spPr>
      </p:pic>
    </p:spTree>
    <p:extLst>
      <p:ext uri="{BB962C8B-B14F-4D97-AF65-F5344CB8AC3E}">
        <p14:creationId xmlns:p14="http://schemas.microsoft.com/office/powerpoint/2010/main" val="198787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887E-45C9-4ED5-BE8C-1FE6464ED75C}"/>
              </a:ext>
            </a:extLst>
          </p:cNvPr>
          <p:cNvSpPr>
            <a:spLocks noGrp="1"/>
          </p:cNvSpPr>
          <p:nvPr>
            <p:ph type="title"/>
          </p:nvPr>
        </p:nvSpPr>
        <p:spPr>
          <a:xfrm>
            <a:off x="838200" y="365125"/>
            <a:ext cx="10515600" cy="820879"/>
          </a:xfrm>
        </p:spPr>
        <p:txBody>
          <a:bodyPr/>
          <a:lstStyle/>
          <a:p>
            <a:r>
              <a:rPr lang="en-US" dirty="0">
                <a:latin typeface="Times New Roman" panose="02020603050405020304" pitchFamily="18" charset="0"/>
                <a:cs typeface="Times New Roman" panose="02020603050405020304" pitchFamily="18" charset="0"/>
              </a:rPr>
              <a:t>Customer has credit in default or not:</a:t>
            </a:r>
          </a:p>
        </p:txBody>
      </p:sp>
      <p:pic>
        <p:nvPicPr>
          <p:cNvPr id="5" name="Picture 4">
            <a:extLst>
              <a:ext uri="{FF2B5EF4-FFF2-40B4-BE49-F238E27FC236}">
                <a16:creationId xmlns:a16="http://schemas.microsoft.com/office/drawing/2014/main" id="{22CD0E8A-BB44-4D2A-8CDC-EC965D0F4DC3}"/>
              </a:ext>
            </a:extLst>
          </p:cNvPr>
          <p:cNvPicPr>
            <a:picLocks noChangeAspect="1"/>
          </p:cNvPicPr>
          <p:nvPr/>
        </p:nvPicPr>
        <p:blipFill>
          <a:blip r:embed="rId2"/>
          <a:stretch>
            <a:fillRect/>
          </a:stretch>
        </p:blipFill>
        <p:spPr>
          <a:xfrm>
            <a:off x="1333877" y="1512594"/>
            <a:ext cx="9524246" cy="4862459"/>
          </a:xfrm>
          <a:prstGeom prst="rect">
            <a:avLst/>
          </a:prstGeom>
        </p:spPr>
      </p:pic>
    </p:spTree>
    <p:extLst>
      <p:ext uri="{BB962C8B-B14F-4D97-AF65-F5344CB8AC3E}">
        <p14:creationId xmlns:p14="http://schemas.microsoft.com/office/powerpoint/2010/main" val="48993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206C-F66D-4DF1-AC63-AE08199070DB}"/>
              </a:ext>
            </a:extLst>
          </p:cNvPr>
          <p:cNvSpPr>
            <a:spLocks noGrp="1"/>
          </p:cNvSpPr>
          <p:nvPr>
            <p:ph type="title"/>
          </p:nvPr>
        </p:nvSpPr>
        <p:spPr>
          <a:xfrm>
            <a:off x="838200" y="365126"/>
            <a:ext cx="10515600" cy="739398"/>
          </a:xfrm>
        </p:spPr>
        <p:txBody>
          <a:bodyPr>
            <a:normAutofit fontScale="90000"/>
          </a:bodyPr>
          <a:lstStyle/>
          <a:p>
            <a:r>
              <a:rPr lang="en-US" dirty="0">
                <a:latin typeface="Times New Roman" panose="02020603050405020304" pitchFamily="18" charset="0"/>
                <a:cs typeface="Times New Roman" panose="02020603050405020304" pitchFamily="18" charset="0"/>
              </a:rPr>
              <a:t>The outcome of the previous marketing campaign:</a:t>
            </a:r>
          </a:p>
        </p:txBody>
      </p:sp>
      <p:pic>
        <p:nvPicPr>
          <p:cNvPr id="4" name="Picture 3">
            <a:extLst>
              <a:ext uri="{FF2B5EF4-FFF2-40B4-BE49-F238E27FC236}">
                <a16:creationId xmlns:a16="http://schemas.microsoft.com/office/drawing/2014/main" id="{F29E15E7-8A5B-4D63-8402-1DA3079454C5}"/>
              </a:ext>
            </a:extLst>
          </p:cNvPr>
          <p:cNvPicPr>
            <a:picLocks noChangeAspect="1"/>
          </p:cNvPicPr>
          <p:nvPr/>
        </p:nvPicPr>
        <p:blipFill>
          <a:blip r:embed="rId2"/>
          <a:stretch>
            <a:fillRect/>
          </a:stretch>
        </p:blipFill>
        <p:spPr>
          <a:xfrm>
            <a:off x="838200" y="1584357"/>
            <a:ext cx="10931305" cy="4867244"/>
          </a:xfrm>
          <a:prstGeom prst="rect">
            <a:avLst/>
          </a:prstGeom>
        </p:spPr>
      </p:pic>
    </p:spTree>
    <p:extLst>
      <p:ext uri="{BB962C8B-B14F-4D97-AF65-F5344CB8AC3E}">
        <p14:creationId xmlns:p14="http://schemas.microsoft.com/office/powerpoint/2010/main" val="9192976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588</TotalTime>
  <Words>877</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charter</vt:lpstr>
      <vt:lpstr>Franklin Gothic Book</vt:lpstr>
      <vt:lpstr>Times New Roman</vt:lpstr>
      <vt:lpstr>Crop</vt:lpstr>
      <vt:lpstr>DSA DATA SET  Case Study</vt:lpstr>
      <vt:lpstr>Introduction:</vt:lpstr>
      <vt:lpstr>Objective:</vt:lpstr>
      <vt:lpstr>Exploratory Data Analysis: </vt:lpstr>
      <vt:lpstr>Variable: Job (Categorical variable)</vt:lpstr>
      <vt:lpstr>Which sectors customers have the highest rate of subscribing a term deposit ?</vt:lpstr>
      <vt:lpstr>Customer’s marital status</vt:lpstr>
      <vt:lpstr>Customer has credit in default or not:</vt:lpstr>
      <vt:lpstr>The outcome of the previous marketing campaign:</vt:lpstr>
      <vt:lpstr>The last contact day of the week:</vt:lpstr>
      <vt:lpstr>Univariate analysis on Numerical features </vt:lpstr>
      <vt:lpstr>Duration:</vt:lpstr>
      <vt:lpstr>euribor3m: </vt:lpstr>
      <vt:lpstr>Correlation Matrix of the numerical features: </vt:lpstr>
      <vt:lpstr>Data Pre-Processing: </vt:lpstr>
      <vt:lpstr>Predicting the target Variable: </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Jayachandran</dc:creator>
  <cp:lastModifiedBy>Priya Jayachandran</cp:lastModifiedBy>
  <cp:revision>21</cp:revision>
  <dcterms:created xsi:type="dcterms:W3CDTF">2021-02-23T19:01:06Z</dcterms:created>
  <dcterms:modified xsi:type="dcterms:W3CDTF">2021-02-24T05:26:27Z</dcterms:modified>
</cp:coreProperties>
</file>