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458e4bb1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458e4bb1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52f1fc51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52f1fc51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458e4bb16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458e4bb16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52f1fc51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52f1fc51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52f1fc51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52f1fc51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458e4bb16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458e4bb16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458e4bb1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458e4bb1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458e4bb16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458e4bb16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458e4bb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458e4bb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52f1fc51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52f1fc51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458e4bb16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458e4bb16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ustinreese/craigslist-carstrucks-data" TargetMode="External"/><Relationship Id="rId4" Type="http://schemas.openxmlformats.org/officeDocument/2006/relationships/hyperlink" Target="https://colab.research.google.com/drive/1tYVlt__VRqp5LPu_hIM0_Yavk3WLK4FP#scrollTo=Dz8LTu6hbuWi" TargetMode="External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58475" y="5900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Used Cars Price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571750"/>
            <a:ext cx="42555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Orly Salama-Alber</a:t>
            </a:r>
            <a:endParaRPr b="1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Ilia Prizker</a:t>
            </a:r>
            <a:endParaRPr b="1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Shay Ben Haim</a:t>
            </a:r>
            <a:endParaRPr b="1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50" y="2777125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875" y="871988"/>
            <a:ext cx="2676389" cy="130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Model - </a:t>
            </a:r>
            <a:r>
              <a:rPr lang="iw" sz="2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KNeighborsRegressor</a:t>
            </a:r>
            <a:endParaRPr sz="27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602" y="1878500"/>
            <a:ext cx="4073473" cy="25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 txBox="1"/>
          <p:nvPr/>
        </p:nvSpPr>
        <p:spPr>
          <a:xfrm>
            <a:off x="1561100" y="1470500"/>
            <a:ext cx="2787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50">
                <a:solidFill>
                  <a:srgbClr val="212121"/>
                </a:solidFill>
                <a:highlight>
                  <a:schemeClr val="lt1"/>
                </a:highlight>
              </a:rPr>
              <a:t>Num </a:t>
            </a:r>
            <a:r>
              <a:rPr lang="iw" sz="1450">
                <a:solidFill>
                  <a:srgbClr val="212121"/>
                </a:solidFill>
                <a:highlight>
                  <a:schemeClr val="lt1"/>
                </a:highlight>
              </a:rPr>
              <a:t>Neighbors VS </a:t>
            </a:r>
            <a:r>
              <a:rPr lang="iw" sz="1450">
                <a:solidFill>
                  <a:srgbClr val="212121"/>
                </a:solidFill>
                <a:highlight>
                  <a:schemeClr val="lt1"/>
                </a:highlight>
              </a:rPr>
              <a:t>RMSE</a:t>
            </a:r>
            <a:endParaRPr sz="1800"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800" y="2018252"/>
            <a:ext cx="3398067" cy="22228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 txBox="1"/>
          <p:nvPr/>
        </p:nvSpPr>
        <p:spPr>
          <a:xfrm>
            <a:off x="5104663" y="1470500"/>
            <a:ext cx="300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50">
                <a:solidFill>
                  <a:srgbClr val="212121"/>
                </a:solidFill>
                <a:highlight>
                  <a:schemeClr val="lt1"/>
                </a:highlight>
              </a:rPr>
              <a:t>RMSE = 0.24</a:t>
            </a:r>
            <a:endParaRPr/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3949" y="1309100"/>
            <a:ext cx="61335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1303800" y="1551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result</a:t>
            </a:r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 rotWithShape="1">
          <a:blip r:embed="rId3">
            <a:alphaModFix/>
          </a:blip>
          <a:srcRect b="0" l="9313" r="0" t="7493"/>
          <a:stretch/>
        </p:blipFill>
        <p:spPr>
          <a:xfrm>
            <a:off x="510175" y="1184000"/>
            <a:ext cx="8292175" cy="31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3"/>
          <p:cNvSpPr txBox="1"/>
          <p:nvPr/>
        </p:nvSpPr>
        <p:spPr>
          <a:xfrm>
            <a:off x="6155225" y="1361875"/>
            <a:ext cx="28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Nunito"/>
                <a:ea typeface="Nunito"/>
                <a:cs typeface="Nunito"/>
                <a:sym typeface="Nunito"/>
              </a:rPr>
              <a:t>max_depth = 15, RMSE = 0.28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3"/>
          <p:cNvSpPr txBox="1"/>
          <p:nvPr>
            <p:ph type="title"/>
          </p:nvPr>
        </p:nvSpPr>
        <p:spPr>
          <a:xfrm>
            <a:off x="1192750" y="6250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Model - </a:t>
            </a:r>
            <a:r>
              <a:rPr lang="iw"/>
              <a:t>Decision</a:t>
            </a:r>
            <a:r>
              <a:rPr lang="iw"/>
              <a:t> Tree</a:t>
            </a:r>
            <a:r>
              <a:rPr lang="iw"/>
              <a:t> Regression</a:t>
            </a: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1403375" y="4480800"/>
            <a:ext cx="570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w" sz="2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Random Forest Regressor</a:t>
            </a:r>
            <a:endParaRPr b="1" sz="16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5705400" y="4601150"/>
            <a:ext cx="27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Nunito"/>
                <a:ea typeface="Nunito"/>
                <a:cs typeface="Nunito"/>
                <a:sym typeface="Nunito"/>
              </a:rPr>
              <a:t>max_depth = 15, </a:t>
            </a:r>
            <a:r>
              <a:rPr lang="iw">
                <a:latin typeface="Nunito"/>
                <a:ea typeface="Nunito"/>
                <a:cs typeface="Nunito"/>
                <a:sym typeface="Nunito"/>
              </a:rPr>
              <a:t>RMSE = 0.24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9474" y="4516550"/>
            <a:ext cx="61335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What’s Next…</a:t>
            </a:r>
            <a:endParaRPr/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1303800" y="1523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w" sz="2000"/>
              <a:t>Target aggregation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w" sz="2000"/>
              <a:t>Cross validation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w" sz="2000"/>
              <a:t>Additional testing with different parameters for the decision tree or other models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w" sz="2000"/>
              <a:t>Additional feature engineering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w"/>
              <a:t>The Problem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042875"/>
            <a:ext cx="7030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goal is to produce a model which may estimate the price of a given car, by analyzing the data features produced by our EDA.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1303800" y="1832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Data</a:t>
            </a:r>
            <a:endParaRPr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1303800" y="2262750"/>
            <a:ext cx="7030500" cy="17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w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https://www.kaggle.com/austinreese/craigslist-carstrucks-data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Contains 426,880 lines and 26 </a:t>
            </a: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cars postings originates from the </a:t>
            </a: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craigslist</a:t>
            </a: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website.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Columns indicates for a car’s price, manufacturer, model, odometer (Km), number of cylinders, condition, year, fuel, etc.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 to </a:t>
            </a: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notebook: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w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https://colab.research.google.com/drive/1tYVlt__VRqp5LPu_hIM0_Yavk3WLK4FP#scrollTo=Dz8LTu6hbuWi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43946"/>
            <a:ext cx="9143999" cy="89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Features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03800" y="1785300"/>
            <a:ext cx="2693100" cy="24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Pre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Knowledge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Feature Engineering</a:t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29" y="1200329"/>
            <a:ext cx="4324050" cy="28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Features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5" y="2195000"/>
            <a:ext cx="5259049" cy="26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101" y="907425"/>
            <a:ext cx="4254200" cy="28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Features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68" y="1374497"/>
            <a:ext cx="4565332" cy="34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175" y="984425"/>
            <a:ext cx="3895175" cy="38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150" y="1213000"/>
            <a:ext cx="7286474" cy="37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Features</a:t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525" y="1152475"/>
            <a:ext cx="4272850" cy="39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Features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EDA,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Pre Processing,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Knowledge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Feature Engineering</a:t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1247" l="0" r="0" t="1325"/>
          <a:stretch/>
        </p:blipFill>
        <p:spPr>
          <a:xfrm>
            <a:off x="1397800" y="1165975"/>
            <a:ext cx="7167801" cy="384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Model - 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4326200" y="1655550"/>
            <a:ext cx="4072075" cy="26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5628000" y="119767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Nunito"/>
                <a:ea typeface="Nunito"/>
                <a:cs typeface="Nunito"/>
                <a:sym typeface="Nunito"/>
              </a:rPr>
              <a:t>RMSE = 0.37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1154100" y="1299825"/>
            <a:ext cx="28176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Predicted price </a:t>
            </a:r>
            <a:r>
              <a:rPr i="1" lang="iw"/>
              <a:t>vs</a:t>
            </a:r>
            <a:r>
              <a:rPr lang="iw"/>
              <a:t>. real price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whereas X contains: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50"/>
              <a:buChar char="●"/>
            </a:pPr>
            <a:r>
              <a:rPr b="1" lang="iw" sz="12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cylinders</a:t>
            </a:r>
            <a:endParaRPr b="1" sz="12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50"/>
              <a:buChar char="●"/>
            </a:pPr>
            <a:r>
              <a:rPr b="1" lang="iw" sz="12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odometer</a:t>
            </a:r>
            <a:endParaRPr b="1" sz="12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50"/>
              <a:buChar char="●"/>
            </a:pPr>
            <a:r>
              <a:rPr b="1" lang="iw" sz="12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transmission</a:t>
            </a:r>
            <a:endParaRPr b="1" sz="12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50"/>
              <a:buChar char="●"/>
            </a:pPr>
            <a:r>
              <a:rPr b="1" lang="iw" sz="12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</a:t>
            </a:r>
            <a:endParaRPr b="1" sz="12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50"/>
              <a:buChar char="●"/>
            </a:pPr>
            <a:r>
              <a:rPr b="1" lang="iw" sz="12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manufacturer + model </a:t>
            </a:r>
            <a:endParaRPr b="1" sz="12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50"/>
              <a:buChar char="●"/>
            </a:pPr>
            <a:r>
              <a:rPr b="1" lang="iw" sz="12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condition (4)</a:t>
            </a:r>
            <a:endParaRPr b="1" sz="12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50"/>
              <a:buChar char="●"/>
            </a:pPr>
            <a:r>
              <a:rPr b="1" lang="iw" sz="12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size (5)</a:t>
            </a:r>
            <a:endParaRPr b="1" sz="12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50"/>
              <a:buChar char="●"/>
            </a:pPr>
            <a:r>
              <a:rPr b="1" lang="iw" sz="12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drive (4)</a:t>
            </a:r>
            <a:endParaRPr b="1" sz="12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50"/>
              <a:buChar char="●"/>
            </a:pPr>
            <a:r>
              <a:rPr b="1" lang="iw" sz="12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 (13)</a:t>
            </a:r>
            <a:endParaRPr b="1" sz="12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