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70" r:id="rId5"/>
    <p:sldId id="258" r:id="rId6"/>
    <p:sldId id="261" r:id="rId7"/>
    <p:sldId id="262" r:id="rId8"/>
    <p:sldId id="264" r:id="rId9"/>
    <p:sldId id="275" r:id="rId10"/>
    <p:sldId id="263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6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75F92-DD1B-4AC6-8C8E-B291025656C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D2A2B-12BC-4F2E-9E69-1759CD87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B4A-5C24-4774-A76D-237E9844A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EE79-63E1-4FD2-BCC7-0962C3287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BF86-1D89-4EE0-8894-BEE5CF28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F27-7462-4D96-8F61-454D6C5CB543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4B5-8BEC-4E12-82EF-6A537214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371E-F141-4C87-9636-81DEC757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ADB9-AC13-4D80-8BF9-92513F45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12503-5FE3-48EC-B7F8-7BDFEADEC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7088B-932C-4659-9ACF-C5AB5E81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A5DC-D2C4-49B4-A495-BC5DBC7D77FB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37D4-558A-4043-BC58-990CFFC9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6754-90FA-45CC-9581-5D782FFD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6408E-A10C-4394-8751-D78D0627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660D5-470F-4966-B3E0-712C31571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CE99-C71A-4039-BB18-54976EE6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C021-18FA-4C00-957E-4F6C63ED7202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E1E4-A036-450C-BD69-40D25232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2A68-D246-40D6-8FE7-21D442BF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351D-B1FE-4D67-8BB1-F400CEB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57EC-592D-43B3-BF45-45BD31B2A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88F0-1414-4B82-ACB9-EFF3AECA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3230-BB92-4BEF-99F3-D43352F87FB1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7F2EC-B113-4CBB-AE0F-71BA4631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6074-C06F-4795-B035-3FE49EC9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0119-92F5-498B-A14D-CE738838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2A8FD-BC0B-4544-8F6D-F9BC139BB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A329-9D0F-4E57-9EEF-A2B529B0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4CBA-C601-4A21-91D1-F91AA8C785B7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9E7B-05A2-4CBC-B3C8-E626BDDB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2402-28BF-40F3-B3F7-A36FA666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3526-CC48-4FF7-AECD-6E10A483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4623-F889-4DAC-B25B-ABEED930B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A79A3-823B-45C7-8CE1-5B040214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DD21B-04FA-474D-A23F-BAEE74CD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DF51-4346-4C84-800D-A60A0C282BE7}" type="datetime1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728C-3838-4711-990F-96C1E12E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07AF-5B42-42E8-B957-F37BFBD9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3C04-2FA6-44BC-8435-E2E4A161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CAA7-E584-426A-99E2-CDA1C2449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65027-7FF7-4695-AC35-3ACC2BAD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FF865-E4BA-4A03-A09C-97EA9666A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6817B-B4C7-4A00-82B6-2CD6E9BE5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5E3E0-5482-417B-A8D4-EBC29D65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1771-51E2-4656-8D45-A9469F04C29B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BFECF-684E-4769-BFC1-D7E9EF59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5D560-4C99-4655-BFEE-91DF98EE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E44B-3FFF-458E-B903-31617FEB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7D202-EC2C-444A-A5A4-BF822DF6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2734-0309-4AC9-B88C-348F02AF8101}" type="datetime1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5D290-346F-4D70-9141-02BB86A7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84B25-33A3-4CD8-8FC1-5BCB9FBE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B83-4345-4BB7-8223-360313A5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DE-52D7-455E-AA77-3A80CFECC581}" type="datetime1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52CCE-212C-446C-BFDD-AE11E198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2340-92C6-461E-9F54-59F70E17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3A9F-6F20-48DF-8DC6-F006FD4C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5C4C-83B9-49BD-B30D-BDCE9993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EFC17-B7E5-459B-97C1-BEA4ED96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06719-34C9-4B39-9086-D708E7BE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5AB7-038A-4952-939B-42472B83FDB3}" type="datetime1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5FAFA-CE20-471C-A8D2-98561E2C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B6497-799F-40AF-A5C1-C560A590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C4F6-9FCC-4EBC-8352-241F0E3A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B102C-5B42-4FF5-B22D-87D6E5C06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A287A-730C-4AD2-9D71-72637EB4C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8BB6B-C8E3-47F4-B353-FBAF473C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363C-C3C0-4B7A-8BEB-3097D0497ABE}" type="datetime1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1EB83-17A1-462A-BF66-3FFE071A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AC20-F622-4F89-8593-8277E88D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09CBF-A5E0-4D95-8C9A-A5EA4D36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A5CF-5115-472C-92F3-2E0821268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FDB7B-E988-47A5-A028-4F780E02C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4A4A-E3EE-464E-A63F-383A868DCB57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0AB0-FBB7-424B-9FF3-666F343BB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24BB-E476-49C6-8A02-1D832726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856E-7BD0-4325-9A0C-76BE9BC2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713206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01ACC-5C47-4FCF-98D5-F1C624DA66EA}"/>
              </a:ext>
            </a:extLst>
          </p:cNvPr>
          <p:cNvSpPr txBox="1"/>
          <p:nvPr/>
        </p:nvSpPr>
        <p:spPr>
          <a:xfrm>
            <a:off x="2849479" y="563557"/>
            <a:ext cx="6493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Final Task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188AA-0B4A-4CDF-B6A6-21E87D7B7E1F}"/>
              </a:ext>
            </a:extLst>
          </p:cNvPr>
          <p:cNvSpPr txBox="1"/>
          <p:nvPr/>
        </p:nvSpPr>
        <p:spPr>
          <a:xfrm>
            <a:off x="838200" y="2844225"/>
            <a:ext cx="9495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3200" dirty="0"/>
              <a:t>Pembangunan Synset untuk WordNet Bahasa Indonesia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8F2A9-2E6B-435A-968F-647D620FD15E}"/>
              </a:ext>
            </a:extLst>
          </p:cNvPr>
          <p:cNvSpPr txBox="1"/>
          <p:nvPr/>
        </p:nvSpPr>
        <p:spPr>
          <a:xfrm>
            <a:off x="838200" y="4791505"/>
            <a:ext cx="240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Pembimbing</a:t>
            </a:r>
            <a:r>
              <a:rPr lang="en-US" dirty="0"/>
              <a:t> 1</a:t>
            </a:r>
          </a:p>
          <a:p>
            <a:r>
              <a:rPr lang="en-US" dirty="0"/>
              <a:t>MOCH. ARIF BIJAKSANA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BEE16-1EF0-4528-A53E-ACFA7C3B149D}"/>
              </a:ext>
            </a:extLst>
          </p:cNvPr>
          <p:cNvSpPr txBox="1"/>
          <p:nvPr/>
        </p:nvSpPr>
        <p:spPr>
          <a:xfrm>
            <a:off x="8576029" y="4791700"/>
            <a:ext cx="1532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Pembimbing</a:t>
            </a:r>
            <a:r>
              <a:rPr lang="en-US" dirty="0"/>
              <a:t> 2</a:t>
            </a:r>
          </a:p>
          <a:p>
            <a:r>
              <a:rPr lang="en-US" dirty="0"/>
              <a:t>IBNU ASROR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E828A-18B8-4293-A015-914501678F18}"/>
              </a:ext>
            </a:extLst>
          </p:cNvPr>
          <p:cNvSpPr txBox="1"/>
          <p:nvPr/>
        </p:nvSpPr>
        <p:spPr>
          <a:xfrm>
            <a:off x="838200" y="3368889"/>
            <a:ext cx="6053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Oleh</a:t>
            </a:r>
          </a:p>
          <a:p>
            <a:r>
              <a:rPr lang="en-US" dirty="0"/>
              <a:t>I Putu Prima Ananda (1301144291)</a:t>
            </a:r>
          </a:p>
          <a:p>
            <a:endParaRPr lang="en-US" dirty="0"/>
          </a:p>
          <a:p>
            <a:r>
              <a:rPr lang="en-US" dirty="0"/>
              <a:t>GitHub Link : https://github.com/primaananda/synsets-extract</a:t>
            </a:r>
          </a:p>
        </p:txBody>
      </p:sp>
    </p:spTree>
    <p:extLst>
      <p:ext uri="{BB962C8B-B14F-4D97-AF65-F5344CB8AC3E}">
        <p14:creationId xmlns:p14="http://schemas.microsoft.com/office/powerpoint/2010/main" val="268625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061B0-46DF-4298-B8F9-43E324E89C70}"/>
              </a:ext>
            </a:extLst>
          </p:cNvPr>
          <p:cNvSpPr txBox="1"/>
          <p:nvPr/>
        </p:nvSpPr>
        <p:spPr>
          <a:xfrm>
            <a:off x="4795077" y="250258"/>
            <a:ext cx="2237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Evaluasi</a:t>
            </a:r>
            <a:endParaRPr 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17E2A-439D-4745-B965-7E3F9F20543B}"/>
              </a:ext>
            </a:extLst>
          </p:cNvPr>
          <p:cNvSpPr txBox="1"/>
          <p:nvPr/>
        </p:nvSpPr>
        <p:spPr>
          <a:xfrm>
            <a:off x="838200" y="1320331"/>
            <a:ext cx="437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Hasil </a:t>
            </a:r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dinyatakan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F1-Score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635835-4983-4C94-88DA-EB11FE2559B4}"/>
                  </a:ext>
                </a:extLst>
              </p:cNvPr>
              <p:cNvSpPr txBox="1"/>
              <p:nvPr/>
            </p:nvSpPr>
            <p:spPr>
              <a:xfrm>
                <a:off x="1263138" y="1931552"/>
                <a:ext cx="1960473" cy="64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𝑟𝑒𝑐𝑎𝑙𝑙</m:t>
                      </m:r>
                      <m:r>
                        <a:rPr lang="en-US" i="1"/>
                        <m:t>=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𝑡𝑝</m:t>
                          </m:r>
                        </m:num>
                        <m:den>
                          <m:r>
                            <a:rPr lang="en-US" i="1"/>
                            <m:t>𝑡𝑝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𝑓𝑛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635835-4983-4C94-88DA-EB11FE255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38" y="1931552"/>
                <a:ext cx="1960473" cy="641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309BE74-C5E6-4C36-A36D-75A12BC45653}"/>
                  </a:ext>
                </a:extLst>
              </p:cNvPr>
              <p:cNvSpPr/>
              <p:nvPr/>
            </p:nvSpPr>
            <p:spPr>
              <a:xfrm>
                <a:off x="1263138" y="2787734"/>
                <a:ext cx="2318262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309BE74-C5E6-4C36-A36D-75A12BC45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38" y="2787734"/>
                <a:ext cx="2318262" cy="641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ED9940-DE1D-4E04-84A5-CEF9159B4CB8}"/>
                  </a:ext>
                </a:extLst>
              </p:cNvPr>
              <p:cNvSpPr/>
              <p:nvPr/>
            </p:nvSpPr>
            <p:spPr>
              <a:xfrm>
                <a:off x="4284781" y="2774557"/>
                <a:ext cx="6644081" cy="667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𝑟𝑒𝑙𝑒𝑣𝑎𝑛𝑡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𝑑𝑜𝑐𝑢𝑚𝑒𝑛𝑡𝑠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𝑟𝑒𝑡𝑟𝑖𝑒𝑣𝑒𝑑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𝑑𝑜𝑐𝑢𝑚𝑒𝑛𝑡𝑠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𝑟𝑒𝑡𝑟𝑖𝑒𝑣𝑒𝑑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𝑑𝑜𝑐𝑢𝑚𝑒𝑛𝑡𝑠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ED9940-DE1D-4E04-84A5-CEF9159B4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781" y="2774557"/>
                <a:ext cx="6644081" cy="667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8166A7-B765-4EE0-8D72-1F32D656F84D}"/>
              </a:ext>
            </a:extLst>
          </p:cNvPr>
          <p:cNvCxnSpPr>
            <a:stCxn id="14" idx="3"/>
          </p:cNvCxnSpPr>
          <p:nvPr/>
        </p:nvCxnSpPr>
        <p:spPr>
          <a:xfrm>
            <a:off x="3581400" y="3108367"/>
            <a:ext cx="495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D75C32-856A-4A2D-9F72-689A38DD4537}"/>
              </a:ext>
            </a:extLst>
          </p:cNvPr>
          <p:cNvCxnSpPr/>
          <p:nvPr/>
        </p:nvCxnSpPr>
        <p:spPr>
          <a:xfrm>
            <a:off x="3347207" y="2252185"/>
            <a:ext cx="72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4B78EAC-62F0-45CC-8811-5FF380AA3EBF}"/>
                  </a:ext>
                </a:extLst>
              </p:cNvPr>
              <p:cNvSpPr/>
              <p:nvPr/>
            </p:nvSpPr>
            <p:spPr>
              <a:xfrm>
                <a:off x="3772075" y="1832339"/>
                <a:ext cx="7290511" cy="667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𝑟𝑒𝑙𝑒𝑣𝑎𝑛𝑡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𝑑𝑜𝑐𝑢𝑚𝑒𝑛𝑡𝑠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𝑟𝑒𝑡𝑟𝑖𝑒𝑣𝑒𝑑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𝑑𝑜𝑐𝑢𝑚𝑒𝑛𝑡𝑠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𝑟𝑒𝑙𝑒𝑣𝑎𝑛𝑡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𝑑𝑜𝑐𝑢𝑚𝑒𝑛𝑡𝑠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4B78EAC-62F0-45CC-8811-5FF380AA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075" y="1832339"/>
                <a:ext cx="7290511" cy="667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4187CF-4A89-4899-B0AE-3C2070430B2E}"/>
                  </a:ext>
                </a:extLst>
              </p:cNvPr>
              <p:cNvSpPr/>
              <p:nvPr/>
            </p:nvSpPr>
            <p:spPr>
              <a:xfrm>
                <a:off x="1263138" y="4428684"/>
                <a:ext cx="3110210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1= 2∗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4187CF-4A89-4899-B0AE-3C2070430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38" y="4428684"/>
                <a:ext cx="3110210" cy="664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2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E9E32-1C9D-41B3-9208-35FD9406BCF6}"/>
              </a:ext>
            </a:extLst>
          </p:cNvPr>
          <p:cNvSpPr txBox="1"/>
          <p:nvPr/>
        </p:nvSpPr>
        <p:spPr>
          <a:xfrm>
            <a:off x="3980549" y="189207"/>
            <a:ext cx="4230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Proses </a:t>
            </a:r>
            <a:r>
              <a:rPr lang="en-US" sz="4800" b="1" dirty="0" err="1"/>
              <a:t>Ekstraksi</a:t>
            </a:r>
            <a:endParaRPr lang="en-US" sz="4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AA1A3-83F6-474F-ACB5-214100CC7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84" y="1782211"/>
            <a:ext cx="5907729" cy="29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12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E9E32-1C9D-41B3-9208-35FD9406BCF6}"/>
              </a:ext>
            </a:extLst>
          </p:cNvPr>
          <p:cNvSpPr txBox="1"/>
          <p:nvPr/>
        </p:nvSpPr>
        <p:spPr>
          <a:xfrm>
            <a:off x="3074403" y="189207"/>
            <a:ext cx="604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Proses </a:t>
            </a:r>
            <a:r>
              <a:rPr lang="en-US" sz="4800" b="1" dirty="0" err="1"/>
              <a:t>Ekstraksi</a:t>
            </a:r>
            <a:r>
              <a:rPr lang="en-US" sz="4800" b="1" dirty="0"/>
              <a:t>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5BA46-F173-40E5-AA34-368F844A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5351"/>
            <a:ext cx="5838641" cy="1876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5C9723-6559-4962-AD3C-5258C5792913}"/>
              </a:ext>
            </a:extLst>
          </p:cNvPr>
          <p:cNvSpPr txBox="1"/>
          <p:nvPr/>
        </p:nvSpPr>
        <p:spPr>
          <a:xfrm>
            <a:off x="838200" y="1460918"/>
            <a:ext cx="27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5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E9E32-1C9D-41B3-9208-35FD9406BCF6}"/>
              </a:ext>
            </a:extLst>
          </p:cNvPr>
          <p:cNvSpPr txBox="1"/>
          <p:nvPr/>
        </p:nvSpPr>
        <p:spPr>
          <a:xfrm>
            <a:off x="3074403" y="189207"/>
            <a:ext cx="604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Proses </a:t>
            </a:r>
            <a:r>
              <a:rPr lang="en-US" sz="4800" b="1" dirty="0" err="1"/>
              <a:t>Ekstraksi</a:t>
            </a:r>
            <a:r>
              <a:rPr lang="en-US" sz="4800" b="1" dirty="0"/>
              <a:t> (cont.)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5178B-DBA3-4229-9E1E-585BF21FE011}"/>
              </a:ext>
            </a:extLst>
          </p:cNvPr>
          <p:cNvSpPr txBox="1"/>
          <p:nvPr/>
        </p:nvSpPr>
        <p:spPr>
          <a:xfrm>
            <a:off x="689220" y="1223047"/>
            <a:ext cx="45858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synset</a:t>
            </a:r>
            <a:endParaRPr lang="en-US" dirty="0"/>
          </a:p>
          <a:p>
            <a:r>
              <a:rPr lang="en-US" dirty="0"/>
              <a:t>1.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2.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3.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4.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5.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6.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7.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’)</a:t>
            </a:r>
          </a:p>
          <a:p>
            <a:r>
              <a:rPr lang="en-US" dirty="0"/>
              <a:t>8.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9.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10.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11.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12. ('fauna',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13.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14.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15.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16.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2DA0E-5CFA-4DE6-976B-128359A48EFD}"/>
              </a:ext>
            </a:extLst>
          </p:cNvPr>
          <p:cNvSpPr txBox="1"/>
          <p:nvPr/>
        </p:nvSpPr>
        <p:spPr>
          <a:xfrm>
            <a:off x="6916975" y="1417169"/>
            <a:ext cx="24378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 ('fauna', '</a:t>
            </a:r>
            <a:r>
              <a:rPr lang="en-US" dirty="0" err="1"/>
              <a:t>dabat</a:t>
            </a:r>
            <a:r>
              <a:rPr lang="en-US" dirty="0"/>
              <a:t>’)</a:t>
            </a:r>
          </a:p>
          <a:p>
            <a:r>
              <a:rPr lang="en-US" dirty="0"/>
              <a:t>18. ('fauna', '</a:t>
            </a:r>
            <a:r>
              <a:rPr lang="en-US" dirty="0" err="1"/>
              <a:t>binatang</a:t>
            </a:r>
            <a:r>
              <a:rPr lang="en-US" dirty="0"/>
              <a:t>’)</a:t>
            </a:r>
          </a:p>
          <a:p>
            <a:r>
              <a:rPr lang="en-US" dirty="0"/>
              <a:t>19. ('fauna',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20. ('fauna',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21.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’)</a:t>
            </a:r>
          </a:p>
          <a:p>
            <a:r>
              <a:rPr lang="en-US" dirty="0"/>
              <a:t>22.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23.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24.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25.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26. ('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78232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14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E9E32-1C9D-41B3-9208-35FD9406BCF6}"/>
              </a:ext>
            </a:extLst>
          </p:cNvPr>
          <p:cNvSpPr txBox="1"/>
          <p:nvPr/>
        </p:nvSpPr>
        <p:spPr>
          <a:xfrm>
            <a:off x="3074403" y="189207"/>
            <a:ext cx="604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Proses </a:t>
            </a:r>
            <a:r>
              <a:rPr lang="en-US" sz="4800" b="1" dirty="0" err="1"/>
              <a:t>Ekstraksi</a:t>
            </a:r>
            <a:r>
              <a:rPr lang="en-US" sz="4800" b="1" dirty="0"/>
              <a:t> (cont.)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BED80-BCCE-445F-9490-49457A99AFC6}"/>
              </a:ext>
            </a:extLst>
          </p:cNvPr>
          <p:cNvSpPr txBox="1"/>
          <p:nvPr/>
        </p:nvSpPr>
        <p:spPr>
          <a:xfrm>
            <a:off x="689220" y="1223047"/>
            <a:ext cx="45858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synset</a:t>
            </a:r>
            <a:endParaRPr lang="en-US" dirty="0"/>
          </a:p>
          <a:p>
            <a:r>
              <a:rPr lang="en-US" dirty="0"/>
              <a:t>1.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2.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3.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strike="sngStrike" dirty="0"/>
              <a:t>4. ('fauna', '</a:t>
            </a:r>
            <a:r>
              <a:rPr lang="en-US" strike="sngStrike" dirty="0" err="1"/>
              <a:t>dabat</a:t>
            </a:r>
            <a:r>
              <a:rPr lang="en-US" strike="sngStrike" dirty="0"/>
              <a:t>', '</a:t>
            </a:r>
            <a:r>
              <a:rPr lang="en-US" strike="sngStrike" dirty="0" err="1"/>
              <a:t>satwa</a:t>
            </a:r>
            <a:r>
              <a:rPr lang="en-US" strike="sngStrike" dirty="0"/>
              <a:t>', '</a:t>
            </a:r>
            <a:r>
              <a:rPr lang="en-US" strike="sngStrike" dirty="0" err="1"/>
              <a:t>hewan</a:t>
            </a:r>
            <a:r>
              <a:rPr lang="en-US" strike="sngStrike" dirty="0"/>
              <a:t>’)</a:t>
            </a:r>
          </a:p>
          <a:p>
            <a:r>
              <a:rPr lang="en-US" dirty="0"/>
              <a:t>5.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6.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7.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’)</a:t>
            </a:r>
          </a:p>
          <a:p>
            <a:r>
              <a:rPr lang="en-US" dirty="0"/>
              <a:t>8. </a:t>
            </a:r>
            <a:r>
              <a:rPr lang="en-US" strike="sngStrike" dirty="0"/>
              <a:t>('fauna', '</a:t>
            </a:r>
            <a:r>
              <a:rPr lang="en-US" strike="sngStrike" dirty="0" err="1"/>
              <a:t>dabat</a:t>
            </a:r>
            <a:r>
              <a:rPr lang="en-US" strike="sngStrike" dirty="0"/>
              <a:t>', '</a:t>
            </a:r>
            <a:r>
              <a:rPr lang="en-US" strike="sngStrike" dirty="0" err="1"/>
              <a:t>satwa</a:t>
            </a:r>
            <a:r>
              <a:rPr lang="en-US" strike="sngStrike" dirty="0"/>
              <a:t>’)</a:t>
            </a:r>
          </a:p>
          <a:p>
            <a:r>
              <a:rPr lang="en-US" dirty="0"/>
              <a:t>9. </a:t>
            </a:r>
            <a:r>
              <a:rPr lang="en-US" strike="sngStrike" dirty="0"/>
              <a:t>('fauna', '</a:t>
            </a:r>
            <a:r>
              <a:rPr lang="en-US" strike="sngStrike" dirty="0" err="1"/>
              <a:t>dabat</a:t>
            </a:r>
            <a:r>
              <a:rPr lang="en-US" strike="sngStrike" dirty="0"/>
              <a:t>', '</a:t>
            </a:r>
            <a:r>
              <a:rPr lang="en-US" strike="sngStrike" dirty="0" err="1"/>
              <a:t>hewan</a:t>
            </a:r>
            <a:r>
              <a:rPr lang="en-US" strike="sngStrike" dirty="0"/>
              <a:t>’)</a:t>
            </a:r>
          </a:p>
          <a:p>
            <a:r>
              <a:rPr lang="en-US" dirty="0"/>
              <a:t>10.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11.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12. </a:t>
            </a:r>
            <a:r>
              <a:rPr lang="en-US" strike="sngStrike" dirty="0"/>
              <a:t>('fauna', '</a:t>
            </a:r>
            <a:r>
              <a:rPr lang="en-US" strike="sngStrike" dirty="0" err="1"/>
              <a:t>satwa</a:t>
            </a:r>
            <a:r>
              <a:rPr lang="en-US" strike="sngStrike" dirty="0"/>
              <a:t>', '</a:t>
            </a:r>
            <a:r>
              <a:rPr lang="en-US" strike="sngStrike" dirty="0" err="1"/>
              <a:t>hewan</a:t>
            </a:r>
            <a:r>
              <a:rPr lang="en-US" strike="sngStrike" dirty="0"/>
              <a:t>’)</a:t>
            </a:r>
          </a:p>
          <a:p>
            <a:r>
              <a:rPr lang="en-US" dirty="0"/>
              <a:t>13.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14.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15. </a:t>
            </a:r>
            <a:r>
              <a:rPr lang="en-US" strike="sngStrike" dirty="0"/>
              <a:t>('</a:t>
            </a:r>
            <a:r>
              <a:rPr lang="en-US" strike="sngStrike" dirty="0" err="1"/>
              <a:t>dabat</a:t>
            </a:r>
            <a:r>
              <a:rPr lang="en-US" strike="sngStrike" dirty="0"/>
              <a:t>', '</a:t>
            </a:r>
            <a:r>
              <a:rPr lang="en-US" strike="sngStrike" dirty="0" err="1"/>
              <a:t>satwa</a:t>
            </a:r>
            <a:r>
              <a:rPr lang="en-US" strike="sngStrike" dirty="0"/>
              <a:t>', '</a:t>
            </a:r>
            <a:r>
              <a:rPr lang="en-US" strike="sngStrike" dirty="0" err="1"/>
              <a:t>hewan</a:t>
            </a:r>
            <a:r>
              <a:rPr lang="en-US" strike="sngStrike" dirty="0"/>
              <a:t>’)</a:t>
            </a:r>
          </a:p>
          <a:p>
            <a:r>
              <a:rPr lang="en-US" dirty="0"/>
              <a:t>16.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2CE99-9457-4686-9FC7-09F409053413}"/>
              </a:ext>
            </a:extLst>
          </p:cNvPr>
          <p:cNvSpPr txBox="1"/>
          <p:nvPr/>
        </p:nvSpPr>
        <p:spPr>
          <a:xfrm>
            <a:off x="6916975" y="1417169"/>
            <a:ext cx="24378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 </a:t>
            </a:r>
            <a:r>
              <a:rPr lang="en-US" strike="sngStrike" dirty="0"/>
              <a:t>('fauna', '</a:t>
            </a:r>
            <a:r>
              <a:rPr lang="en-US" strike="sngStrike" dirty="0" err="1"/>
              <a:t>dabat</a:t>
            </a:r>
            <a:r>
              <a:rPr lang="en-US" strike="sngStrike" dirty="0"/>
              <a:t>’)</a:t>
            </a:r>
          </a:p>
          <a:p>
            <a:r>
              <a:rPr lang="en-US" dirty="0"/>
              <a:t>18. ('fauna', '</a:t>
            </a:r>
            <a:r>
              <a:rPr lang="en-US" dirty="0" err="1"/>
              <a:t>binatang</a:t>
            </a:r>
            <a:r>
              <a:rPr lang="en-US" dirty="0"/>
              <a:t>’)</a:t>
            </a:r>
          </a:p>
          <a:p>
            <a:r>
              <a:rPr lang="en-US" dirty="0"/>
              <a:t>19. </a:t>
            </a:r>
            <a:r>
              <a:rPr lang="en-US" strike="sngStrike" dirty="0"/>
              <a:t>('fauna', '</a:t>
            </a:r>
            <a:r>
              <a:rPr lang="en-US" strike="sngStrike" dirty="0" err="1"/>
              <a:t>satwa</a:t>
            </a:r>
            <a:r>
              <a:rPr lang="en-US" strike="sngStrike" dirty="0"/>
              <a:t>’)</a:t>
            </a:r>
          </a:p>
          <a:p>
            <a:r>
              <a:rPr lang="en-US" dirty="0"/>
              <a:t>20. </a:t>
            </a:r>
            <a:r>
              <a:rPr lang="en-US" strike="sngStrike" dirty="0"/>
              <a:t>('fauna', '</a:t>
            </a:r>
            <a:r>
              <a:rPr lang="en-US" strike="sngStrike" dirty="0" err="1"/>
              <a:t>hewan</a:t>
            </a:r>
            <a:r>
              <a:rPr lang="en-US" strike="sngStrike" dirty="0"/>
              <a:t>’)</a:t>
            </a:r>
          </a:p>
          <a:p>
            <a:r>
              <a:rPr lang="en-US" dirty="0"/>
              <a:t>21.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’)</a:t>
            </a:r>
          </a:p>
          <a:p>
            <a:r>
              <a:rPr lang="en-US" dirty="0"/>
              <a:t>22. </a:t>
            </a:r>
            <a:r>
              <a:rPr lang="en-US" strike="sngStrike" dirty="0"/>
              <a:t>('</a:t>
            </a:r>
            <a:r>
              <a:rPr lang="en-US" strike="sngStrike" dirty="0" err="1"/>
              <a:t>dabat</a:t>
            </a:r>
            <a:r>
              <a:rPr lang="en-US" strike="sngStrike" dirty="0"/>
              <a:t>', '</a:t>
            </a:r>
            <a:r>
              <a:rPr lang="en-US" strike="sngStrike" dirty="0" err="1"/>
              <a:t>satwa</a:t>
            </a:r>
            <a:r>
              <a:rPr lang="en-US" strike="sngStrike" dirty="0"/>
              <a:t>’)</a:t>
            </a:r>
          </a:p>
          <a:p>
            <a:r>
              <a:rPr lang="en-US" dirty="0"/>
              <a:t>23. </a:t>
            </a:r>
            <a:r>
              <a:rPr lang="en-US" strike="sngStrike" dirty="0"/>
              <a:t>('</a:t>
            </a:r>
            <a:r>
              <a:rPr lang="en-US" strike="sngStrike" dirty="0" err="1"/>
              <a:t>dabat</a:t>
            </a:r>
            <a:r>
              <a:rPr lang="en-US" strike="sngStrike" dirty="0"/>
              <a:t>', '</a:t>
            </a:r>
            <a:r>
              <a:rPr lang="en-US" strike="sngStrike" dirty="0" err="1"/>
              <a:t>hewan</a:t>
            </a:r>
            <a:r>
              <a:rPr lang="en-US" strike="sngStrike" dirty="0"/>
              <a:t>’)</a:t>
            </a:r>
          </a:p>
          <a:p>
            <a:r>
              <a:rPr lang="en-US" dirty="0"/>
              <a:t>24.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25.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26</a:t>
            </a:r>
            <a:r>
              <a:rPr lang="en-US" strike="sngStrike" dirty="0"/>
              <a:t>. ('</a:t>
            </a:r>
            <a:r>
              <a:rPr lang="en-US" strike="sngStrike" dirty="0" err="1"/>
              <a:t>satwa</a:t>
            </a:r>
            <a:r>
              <a:rPr lang="en-US" strike="sngStrike" dirty="0"/>
              <a:t>', '</a:t>
            </a:r>
            <a:r>
              <a:rPr lang="en-US" strike="sngStrike" dirty="0" err="1"/>
              <a:t>hewan</a:t>
            </a:r>
            <a:r>
              <a:rPr lang="en-US" strike="sngStrike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31956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15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E9E32-1C9D-41B3-9208-35FD9406BCF6}"/>
              </a:ext>
            </a:extLst>
          </p:cNvPr>
          <p:cNvSpPr txBox="1"/>
          <p:nvPr/>
        </p:nvSpPr>
        <p:spPr>
          <a:xfrm>
            <a:off x="3074403" y="189207"/>
            <a:ext cx="604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Proses </a:t>
            </a:r>
            <a:r>
              <a:rPr lang="en-US" sz="4800" b="1" dirty="0" err="1"/>
              <a:t>Ekstraksi</a:t>
            </a:r>
            <a:r>
              <a:rPr lang="en-US" sz="4800" b="1" dirty="0"/>
              <a:t> (cont.)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04B1E-18DC-453E-90FA-637C468492E2}"/>
              </a:ext>
            </a:extLst>
          </p:cNvPr>
          <p:cNvSpPr txBox="1"/>
          <p:nvPr/>
        </p:nvSpPr>
        <p:spPr>
          <a:xfrm>
            <a:off x="689220" y="1223047"/>
            <a:ext cx="45858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synset</a:t>
            </a:r>
            <a:endParaRPr lang="en-US" dirty="0"/>
          </a:p>
          <a:p>
            <a:r>
              <a:rPr lang="en-US" dirty="0"/>
              <a:t>1.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2.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3.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5.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6.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  <a:p>
            <a:r>
              <a:rPr lang="en-US" dirty="0"/>
              <a:t>7.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’) </a:t>
            </a:r>
          </a:p>
          <a:p>
            <a:r>
              <a:rPr lang="en-US" dirty="0"/>
              <a:t>10.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11.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 </a:t>
            </a:r>
          </a:p>
          <a:p>
            <a:r>
              <a:rPr lang="en-US" dirty="0"/>
              <a:t>13.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14.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 </a:t>
            </a:r>
          </a:p>
          <a:p>
            <a:r>
              <a:rPr lang="en-US" dirty="0"/>
              <a:t>16.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40F23-A9A9-4D9B-8B01-0CD541BCB65A}"/>
              </a:ext>
            </a:extLst>
          </p:cNvPr>
          <p:cNvSpPr txBox="1"/>
          <p:nvPr/>
        </p:nvSpPr>
        <p:spPr>
          <a:xfrm>
            <a:off x="689220" y="4639367"/>
            <a:ext cx="2444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 ('fauna', '</a:t>
            </a:r>
            <a:r>
              <a:rPr lang="en-US" dirty="0" err="1"/>
              <a:t>binatang</a:t>
            </a:r>
            <a:r>
              <a:rPr lang="en-US" dirty="0"/>
              <a:t>’)</a:t>
            </a:r>
          </a:p>
          <a:p>
            <a:r>
              <a:rPr lang="en-US" dirty="0"/>
              <a:t>21.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’)</a:t>
            </a:r>
          </a:p>
          <a:p>
            <a:r>
              <a:rPr lang="en-US" dirty="0"/>
              <a:t>24.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  <a:p>
            <a:r>
              <a:rPr lang="en-US" dirty="0"/>
              <a:t>25.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94722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E9E32-1C9D-41B3-9208-35FD9406BCF6}"/>
              </a:ext>
            </a:extLst>
          </p:cNvPr>
          <p:cNvSpPr txBox="1"/>
          <p:nvPr/>
        </p:nvSpPr>
        <p:spPr>
          <a:xfrm>
            <a:off x="3074403" y="189207"/>
            <a:ext cx="604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Proses </a:t>
            </a:r>
            <a:r>
              <a:rPr lang="en-US" sz="4800" b="1" dirty="0" err="1"/>
              <a:t>Ekstraksi</a:t>
            </a:r>
            <a:r>
              <a:rPr lang="en-US" sz="4800" b="1" dirty="0"/>
              <a:t> (cont.)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4920F-6C74-45EB-915E-0BB194E9154E}"/>
              </a:ext>
            </a:extLst>
          </p:cNvPr>
          <p:cNvSpPr txBox="1"/>
          <p:nvPr/>
        </p:nvSpPr>
        <p:spPr>
          <a:xfrm>
            <a:off x="469783" y="1283259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9F13F-AB74-4CBE-8DDE-EFD49252A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21" y="2336668"/>
            <a:ext cx="3238500" cy="99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A783FD-8962-41E4-93B4-1097B30A6E38}"/>
              </a:ext>
            </a:extLst>
          </p:cNvPr>
          <p:cNvSpPr/>
          <p:nvPr/>
        </p:nvSpPr>
        <p:spPr>
          <a:xfrm>
            <a:off x="838200" y="1821519"/>
            <a:ext cx="4585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8C7EAE-927F-4406-9A71-74BE2CA78BA9}"/>
              </a:ext>
            </a:extLst>
          </p:cNvPr>
          <p:cNvSpPr/>
          <p:nvPr/>
        </p:nvSpPr>
        <p:spPr>
          <a:xfrm>
            <a:off x="838200" y="3688277"/>
            <a:ext cx="3741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EA532-687E-4196-BAA0-EC25BD4A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21" y="4361230"/>
            <a:ext cx="2705100" cy="8191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F5AEF8-DC2A-4F58-A0D2-500B3C4B2AFE}"/>
              </a:ext>
            </a:extLst>
          </p:cNvPr>
          <p:cNvSpPr/>
          <p:nvPr/>
        </p:nvSpPr>
        <p:spPr>
          <a:xfrm>
            <a:off x="6608292" y="1821519"/>
            <a:ext cx="3824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437BAD-3033-4123-AFDF-66A073930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267" y="2342960"/>
            <a:ext cx="2714625" cy="8858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54D715-3E40-44E1-BADB-3295806F89EB}"/>
              </a:ext>
            </a:extLst>
          </p:cNvPr>
          <p:cNvSpPr/>
          <p:nvPr/>
        </p:nvSpPr>
        <p:spPr>
          <a:xfrm>
            <a:off x="6608292" y="3688277"/>
            <a:ext cx="3832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292913-E23E-445D-A45B-58E805260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267" y="4367233"/>
            <a:ext cx="27241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9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17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E9E32-1C9D-41B3-9208-35FD9406BCF6}"/>
              </a:ext>
            </a:extLst>
          </p:cNvPr>
          <p:cNvSpPr txBox="1"/>
          <p:nvPr/>
        </p:nvSpPr>
        <p:spPr>
          <a:xfrm>
            <a:off x="3074403" y="189207"/>
            <a:ext cx="604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Proses </a:t>
            </a:r>
            <a:r>
              <a:rPr lang="en-US" sz="4800" b="1" dirty="0" err="1"/>
              <a:t>Ekstraksi</a:t>
            </a:r>
            <a:r>
              <a:rPr lang="en-US" sz="4800" b="1" dirty="0"/>
              <a:t> (cont.)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5493C-C768-4B94-963F-73EB006C4696}"/>
              </a:ext>
            </a:extLst>
          </p:cNvPr>
          <p:cNvSpPr/>
          <p:nvPr/>
        </p:nvSpPr>
        <p:spPr>
          <a:xfrm>
            <a:off x="6430860" y="34493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11.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37450-203E-4F9A-B5BC-D05AD74B7899}"/>
              </a:ext>
            </a:extLst>
          </p:cNvPr>
          <p:cNvSpPr/>
          <p:nvPr/>
        </p:nvSpPr>
        <p:spPr>
          <a:xfrm>
            <a:off x="838200" y="1488233"/>
            <a:ext cx="3841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82576-E0F9-47EE-B038-61A5DCFD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63" y="1961745"/>
            <a:ext cx="2705100" cy="819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E33E8B-DEF7-41BA-AEA8-71CA8D5CD6AC}"/>
              </a:ext>
            </a:extLst>
          </p:cNvPr>
          <p:cNvSpPr/>
          <p:nvPr/>
        </p:nvSpPr>
        <p:spPr>
          <a:xfrm>
            <a:off x="838200" y="3466957"/>
            <a:ext cx="3042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7. ('fauna', 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’)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7F4B40-8533-4D3F-B12C-9B53C029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63" y="4266703"/>
            <a:ext cx="2276475" cy="685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6A95DE-3AA1-4245-812D-E2AFCA8A85C0}"/>
              </a:ext>
            </a:extLst>
          </p:cNvPr>
          <p:cNvSpPr/>
          <p:nvPr/>
        </p:nvSpPr>
        <p:spPr>
          <a:xfrm>
            <a:off x="6430860" y="1417169"/>
            <a:ext cx="310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10. ('fauna',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2E70FE-9053-4DF7-A267-022C32B50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777" y="1958845"/>
            <a:ext cx="2238375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DBC186-E4B1-4406-8233-EAE8FAD47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777" y="4208484"/>
            <a:ext cx="22574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6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18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E9E32-1C9D-41B3-9208-35FD9406BCF6}"/>
              </a:ext>
            </a:extLst>
          </p:cNvPr>
          <p:cNvSpPr txBox="1"/>
          <p:nvPr/>
        </p:nvSpPr>
        <p:spPr>
          <a:xfrm>
            <a:off x="3074403" y="189207"/>
            <a:ext cx="604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Proses </a:t>
            </a:r>
            <a:r>
              <a:rPr lang="en-US" sz="4800" b="1" dirty="0" err="1"/>
              <a:t>Ekstraksi</a:t>
            </a:r>
            <a:r>
              <a:rPr lang="en-US" sz="4800" b="1" dirty="0"/>
              <a:t> (cont.)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665ED-A0E9-4EAE-8313-5A06F269B4D7}"/>
              </a:ext>
            </a:extLst>
          </p:cNvPr>
          <p:cNvSpPr/>
          <p:nvPr/>
        </p:nvSpPr>
        <p:spPr>
          <a:xfrm>
            <a:off x="6934200" y="1609098"/>
            <a:ext cx="5087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16.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')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A5068-6146-4D0B-99C2-95A2A0B49A61}"/>
              </a:ext>
            </a:extLst>
          </p:cNvPr>
          <p:cNvSpPr/>
          <p:nvPr/>
        </p:nvSpPr>
        <p:spPr>
          <a:xfrm>
            <a:off x="6934200" y="3940954"/>
            <a:ext cx="2353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18. ('fauna', '</a:t>
            </a:r>
            <a:r>
              <a:rPr lang="en-US" dirty="0" err="1"/>
              <a:t>binatang</a:t>
            </a:r>
            <a:r>
              <a:rPr lang="en-US" dirty="0"/>
              <a:t>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EE602-47F1-440E-8DC5-254EE1B8FADA}"/>
              </a:ext>
            </a:extLst>
          </p:cNvPr>
          <p:cNvSpPr/>
          <p:nvPr/>
        </p:nvSpPr>
        <p:spPr>
          <a:xfrm>
            <a:off x="838200" y="1742148"/>
            <a:ext cx="3114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64056-306E-4B94-98C8-3B768A49FE66}"/>
              </a:ext>
            </a:extLst>
          </p:cNvPr>
          <p:cNvSpPr/>
          <p:nvPr/>
        </p:nvSpPr>
        <p:spPr>
          <a:xfrm>
            <a:off x="838200" y="3944778"/>
            <a:ext cx="325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D668E-C065-4D01-8985-AC773493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55" y="2415098"/>
            <a:ext cx="2219325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9F8E33-80A2-4F3C-950D-3CBAEFC4E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55" y="4635306"/>
            <a:ext cx="2238375" cy="733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7EBC91-1C8A-4B79-AF87-8337B7FE5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2094539"/>
            <a:ext cx="2400300" cy="704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47EDAB-5881-4491-B619-D554F34BF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4573341"/>
            <a:ext cx="18192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3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E9E32-1C9D-41B3-9208-35FD9406BCF6}"/>
              </a:ext>
            </a:extLst>
          </p:cNvPr>
          <p:cNvSpPr txBox="1"/>
          <p:nvPr/>
        </p:nvSpPr>
        <p:spPr>
          <a:xfrm>
            <a:off x="3074403" y="189207"/>
            <a:ext cx="604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Proses </a:t>
            </a:r>
            <a:r>
              <a:rPr lang="en-US" sz="4800" b="1" dirty="0" err="1"/>
              <a:t>Ekstraksi</a:t>
            </a:r>
            <a:r>
              <a:rPr lang="en-US" sz="4800" b="1" dirty="0"/>
              <a:t> (cont.)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381BDE-0083-487E-B63A-03E8BAF25AB4}"/>
              </a:ext>
            </a:extLst>
          </p:cNvPr>
          <p:cNvSpPr/>
          <p:nvPr/>
        </p:nvSpPr>
        <p:spPr>
          <a:xfrm>
            <a:off x="6680433" y="1557482"/>
            <a:ext cx="356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25.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hewan</a:t>
            </a:r>
            <a:r>
              <a:rPr lang="en-US" dirty="0"/>
              <a:t>’)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01F6BC-0BF9-47C1-903F-C0F8890C4703}"/>
              </a:ext>
            </a:extLst>
          </p:cNvPr>
          <p:cNvSpPr/>
          <p:nvPr/>
        </p:nvSpPr>
        <p:spPr>
          <a:xfrm>
            <a:off x="838200" y="1557482"/>
            <a:ext cx="2362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21. ('</a:t>
            </a:r>
            <a:r>
              <a:rPr lang="en-US" dirty="0" err="1"/>
              <a:t>dabat</a:t>
            </a:r>
            <a:r>
              <a:rPr lang="en-US" dirty="0"/>
              <a:t>', '</a:t>
            </a:r>
            <a:r>
              <a:rPr lang="en-US" dirty="0" err="1"/>
              <a:t>binatang</a:t>
            </a:r>
            <a:r>
              <a:rPr lang="en-US" dirty="0"/>
              <a:t>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52665-F6B9-441F-BD8F-A02EDE6CEFA7}"/>
              </a:ext>
            </a:extLst>
          </p:cNvPr>
          <p:cNvSpPr/>
          <p:nvPr/>
        </p:nvSpPr>
        <p:spPr>
          <a:xfrm>
            <a:off x="838906" y="3773457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24. ('</a:t>
            </a:r>
            <a:r>
              <a:rPr lang="en-US" dirty="0" err="1"/>
              <a:t>binatang</a:t>
            </a:r>
            <a:r>
              <a:rPr lang="en-US" dirty="0"/>
              <a:t>', '</a:t>
            </a:r>
            <a:r>
              <a:rPr lang="en-US" dirty="0" err="1"/>
              <a:t>satwa</a:t>
            </a:r>
            <a:r>
              <a:rPr lang="en-US" dirty="0"/>
              <a:t>’)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046069-1D8F-40C3-8D19-A00137FC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679"/>
            <a:ext cx="1819275" cy="514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D39E7-E0A7-4D8D-B1BB-66A9027D8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70" y="4491535"/>
            <a:ext cx="1800225" cy="54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A3F38-D382-4642-9B8E-AFD457B0C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162484"/>
            <a:ext cx="1752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0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44F0AD-31BC-4220-AC33-6FD1C9F3BA56}"/>
              </a:ext>
            </a:extLst>
          </p:cNvPr>
          <p:cNvSpPr txBox="1"/>
          <p:nvPr/>
        </p:nvSpPr>
        <p:spPr>
          <a:xfrm>
            <a:off x="4127352" y="320735"/>
            <a:ext cx="3937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Latar</a:t>
            </a:r>
            <a:r>
              <a:rPr lang="en-US" sz="4800" b="1" dirty="0"/>
              <a:t> </a:t>
            </a:r>
            <a:r>
              <a:rPr lang="en-US" sz="4800" b="1" dirty="0" err="1"/>
              <a:t>Belakang</a:t>
            </a:r>
            <a:endParaRPr 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E278F-FACF-41AF-9ADC-8FBF29612C4F}"/>
              </a:ext>
            </a:extLst>
          </p:cNvPr>
          <p:cNvSpPr txBox="1"/>
          <p:nvPr/>
        </p:nvSpPr>
        <p:spPr>
          <a:xfrm>
            <a:off x="838200" y="2090172"/>
            <a:ext cx="9685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WordNet </a:t>
            </a:r>
            <a:r>
              <a:rPr lang="en-US" sz="2400" dirty="0" err="1"/>
              <a:t>merupakan</a:t>
            </a:r>
            <a:r>
              <a:rPr lang="en-US" sz="2400" dirty="0"/>
              <a:t> database </a:t>
            </a:r>
            <a:r>
              <a:rPr lang="en-US" sz="2400" dirty="0" err="1"/>
              <a:t>leksikal</a:t>
            </a:r>
            <a:r>
              <a:rPr lang="en-US" sz="2400" dirty="0"/>
              <a:t> Bahasa </a:t>
            </a:r>
            <a:r>
              <a:rPr lang="en-US" sz="2400" dirty="0" err="1"/>
              <a:t>Inggris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WordNet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Bahasa </a:t>
            </a:r>
            <a:r>
              <a:rPr lang="en-US" sz="2400" dirty="0" err="1"/>
              <a:t>seperti</a:t>
            </a:r>
            <a:r>
              <a:rPr lang="en-US" sz="2400" dirty="0"/>
              <a:t> Persian WordNet dan Korean WordNet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WordNet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synset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Synset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kata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makna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Synset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dimanfaatkan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computational linguistic,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Pengembangan</a:t>
            </a:r>
            <a:r>
              <a:rPr lang="en-US" sz="2400" dirty="0"/>
              <a:t> WordNet Bahasa Indonesia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Fakulktas</a:t>
            </a:r>
            <a:r>
              <a:rPr lang="en-US" sz="2400" dirty="0"/>
              <a:t> </a:t>
            </a:r>
            <a:r>
              <a:rPr lang="en-US" sz="2400" dirty="0" err="1"/>
              <a:t>Informatika</a:t>
            </a:r>
            <a:r>
              <a:rPr lang="en-US" sz="2400" dirty="0"/>
              <a:t> </a:t>
            </a:r>
            <a:r>
              <a:rPr lang="en-US" sz="2400" dirty="0" err="1"/>
              <a:t>Universitas</a:t>
            </a:r>
            <a:r>
              <a:rPr lang="en-US" sz="2400" dirty="0"/>
              <a:t> Indonesia</a:t>
            </a:r>
          </a:p>
        </p:txBody>
      </p:sp>
    </p:spTree>
    <p:extLst>
      <p:ext uri="{BB962C8B-B14F-4D97-AF65-F5344CB8AC3E}">
        <p14:creationId xmlns:p14="http://schemas.microsoft.com/office/powerpoint/2010/main" val="96802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061B0-46DF-4298-B8F9-43E324E89C70}"/>
              </a:ext>
            </a:extLst>
          </p:cNvPr>
          <p:cNvSpPr txBox="1"/>
          <p:nvPr/>
        </p:nvSpPr>
        <p:spPr>
          <a:xfrm>
            <a:off x="2537474" y="176373"/>
            <a:ext cx="7279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Analisis</a:t>
            </a:r>
            <a:r>
              <a:rPr lang="en-US" sz="4800" b="1" dirty="0"/>
              <a:t> dan Hasil </a:t>
            </a:r>
            <a:r>
              <a:rPr lang="en-US" sz="4800" b="1" dirty="0" err="1"/>
              <a:t>Pengujian</a:t>
            </a:r>
            <a:endParaRPr lang="en-US" sz="4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EA0FEC-CC1F-459E-A096-839E0693A6A9}"/>
              </a:ext>
            </a:extLst>
          </p:cNvPr>
          <p:cNvSpPr/>
          <p:nvPr/>
        </p:nvSpPr>
        <p:spPr>
          <a:xfrm>
            <a:off x="673915" y="124217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Hasil </a:t>
            </a:r>
            <a:r>
              <a:rPr lang="en-US" b="1" dirty="0" err="1"/>
              <a:t>pengujian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program	: 37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manual	: 35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	: 25</a:t>
            </a:r>
          </a:p>
          <a:p>
            <a:r>
              <a:rPr lang="en-US" dirty="0"/>
              <a:t>Precision	(x100%)		: 67.56 %</a:t>
            </a:r>
          </a:p>
          <a:p>
            <a:r>
              <a:rPr lang="en-US" dirty="0"/>
              <a:t>Recall (x100%)		: 71.42 %</a:t>
            </a:r>
          </a:p>
          <a:p>
            <a:r>
              <a:rPr lang="en-US" dirty="0"/>
              <a:t>F1-score (x100%)		: 69.44 %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Hasil Upper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program	: 37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manual	: 35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	: 25</a:t>
            </a:r>
          </a:p>
          <a:p>
            <a:r>
              <a:rPr lang="en-US" dirty="0"/>
              <a:t>Precision	(x100%)		: 67.56 %</a:t>
            </a:r>
          </a:p>
          <a:p>
            <a:r>
              <a:rPr lang="en-US" dirty="0"/>
              <a:t>Recall (x100%)		: 71.42 %</a:t>
            </a:r>
          </a:p>
          <a:p>
            <a:r>
              <a:rPr lang="en-US" dirty="0"/>
              <a:t>F1-score (x100%)		: 69.44 %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3F577-F220-4AB3-BA96-8496E8FCC841}"/>
              </a:ext>
            </a:extLst>
          </p:cNvPr>
          <p:cNvSpPr/>
          <p:nvPr/>
        </p:nvSpPr>
        <p:spPr>
          <a:xfrm>
            <a:off x="6177093" y="116205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Hasil Lower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program	: 39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manual	: 35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	: 17</a:t>
            </a:r>
          </a:p>
          <a:p>
            <a:r>
              <a:rPr lang="en-US" dirty="0"/>
              <a:t>Precision	(x100%)		: 43.58 %</a:t>
            </a:r>
          </a:p>
          <a:p>
            <a:r>
              <a:rPr lang="en-US" dirty="0"/>
              <a:t>Recall (x100%)		: 48.57 %</a:t>
            </a:r>
          </a:p>
          <a:p>
            <a:r>
              <a:rPr lang="en-US" dirty="0"/>
              <a:t>F1-score (x100%)		: 45.94 %</a:t>
            </a:r>
          </a:p>
        </p:txBody>
      </p:sp>
    </p:spTree>
    <p:extLst>
      <p:ext uri="{BB962C8B-B14F-4D97-AF65-F5344CB8AC3E}">
        <p14:creationId xmlns:p14="http://schemas.microsoft.com/office/powerpoint/2010/main" val="5296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061B0-46DF-4298-B8F9-43E324E89C70}"/>
              </a:ext>
            </a:extLst>
          </p:cNvPr>
          <p:cNvSpPr txBox="1"/>
          <p:nvPr/>
        </p:nvSpPr>
        <p:spPr>
          <a:xfrm>
            <a:off x="4288101" y="185003"/>
            <a:ext cx="316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Kesimpulan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B3B42-CEBB-420D-950C-C1DDCF16AEA8}"/>
              </a:ext>
            </a:extLst>
          </p:cNvPr>
          <p:cNvSpPr txBox="1"/>
          <p:nvPr/>
        </p:nvSpPr>
        <p:spPr>
          <a:xfrm>
            <a:off x="705853" y="1708102"/>
            <a:ext cx="10299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komutatif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meng-ekstraksi</a:t>
            </a:r>
            <a:r>
              <a:rPr lang="en-US" dirty="0"/>
              <a:t> </a:t>
            </a:r>
            <a:r>
              <a:rPr lang="en-US" dirty="0" err="1"/>
              <a:t>synset</a:t>
            </a:r>
            <a:r>
              <a:rPr lang="en-US" dirty="0"/>
              <a:t> dan </a:t>
            </a:r>
            <a:r>
              <a:rPr lang="en-US" dirty="0" err="1"/>
              <a:t>menghasilkan</a:t>
            </a:r>
            <a:r>
              <a:rPr lang="en-US" dirty="0"/>
              <a:t> F1-Score </a:t>
            </a:r>
            <a:r>
              <a:rPr lang="en-US" dirty="0" err="1"/>
              <a:t>sebesar</a:t>
            </a:r>
            <a:r>
              <a:rPr lang="en-US" dirty="0"/>
              <a:t>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kata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synset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Synset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synset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dan </a:t>
            </a:r>
            <a:r>
              <a:rPr lang="en-US" dirty="0" err="1"/>
              <a:t>synset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kata yang </a:t>
            </a:r>
            <a:r>
              <a:rPr lang="en-US" dirty="0" err="1"/>
              <a:t>terdapat</a:t>
            </a:r>
            <a:r>
              <a:rPr lang="en-US" dirty="0"/>
              <a:t> pada </a:t>
            </a:r>
            <a:r>
              <a:rPr lang="en-US" dirty="0" err="1"/>
              <a:t>synset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kata pada </a:t>
            </a:r>
            <a:r>
              <a:rPr lang="en-US" dirty="0" err="1"/>
              <a:t>kalimat</a:t>
            </a:r>
            <a:r>
              <a:rPr lang="en-US" dirty="0"/>
              <a:t>/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/>
              <a:t>menggantikan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9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0289A-D9DD-4D47-A415-4D560F8F0DFE}"/>
              </a:ext>
            </a:extLst>
          </p:cNvPr>
          <p:cNvSpPr txBox="1"/>
          <p:nvPr/>
        </p:nvSpPr>
        <p:spPr>
          <a:xfrm>
            <a:off x="5254263" y="144379"/>
            <a:ext cx="1683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Solusi</a:t>
            </a:r>
            <a:endParaRPr 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1E736-D3B9-47B7-8D67-BD22F92C7835}"/>
              </a:ext>
            </a:extLst>
          </p:cNvPr>
          <p:cNvSpPr txBox="1"/>
          <p:nvPr/>
        </p:nvSpPr>
        <p:spPr>
          <a:xfrm>
            <a:off x="838200" y="1812758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Pembangunan </a:t>
            </a:r>
            <a:r>
              <a:rPr lang="en-US" sz="3200" dirty="0" err="1"/>
              <a:t>Synset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WordNet Bahasa Indonesia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komutatif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30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0289A-D9DD-4D47-A415-4D560F8F0DFE}"/>
              </a:ext>
            </a:extLst>
          </p:cNvPr>
          <p:cNvSpPr txBox="1"/>
          <p:nvPr/>
        </p:nvSpPr>
        <p:spPr>
          <a:xfrm>
            <a:off x="4308491" y="77589"/>
            <a:ext cx="357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Input-Output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1E736-D3B9-47B7-8D67-BD22F92C7835}"/>
              </a:ext>
            </a:extLst>
          </p:cNvPr>
          <p:cNvSpPr txBox="1"/>
          <p:nvPr/>
        </p:nvSpPr>
        <p:spPr>
          <a:xfrm>
            <a:off x="838200" y="181275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574DF-89D0-476E-B46D-C0DB52EB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16" y="2097468"/>
            <a:ext cx="6915150" cy="304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F8C678-EAF8-4BD4-A265-4299323F3AC3}"/>
              </a:ext>
            </a:extLst>
          </p:cNvPr>
          <p:cNvSpPr txBox="1"/>
          <p:nvPr/>
        </p:nvSpPr>
        <p:spPr>
          <a:xfrm>
            <a:off x="838200" y="1625016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Kata : </a:t>
            </a:r>
            <a:r>
              <a:rPr lang="en-US" dirty="0" err="1"/>
              <a:t>ahad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AEEF9-210B-475A-97A1-980DE41AF185}"/>
              </a:ext>
            </a:extLst>
          </p:cNvPr>
          <p:cNvSpPr txBox="1"/>
          <p:nvPr/>
        </p:nvSpPr>
        <p:spPr>
          <a:xfrm>
            <a:off x="838200" y="51748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E8E3F-8AA7-4080-A27A-4DCBD906D6D5}"/>
              </a:ext>
            </a:extLst>
          </p:cNvPr>
          <p:cNvSpPr txBox="1"/>
          <p:nvPr/>
        </p:nvSpPr>
        <p:spPr>
          <a:xfrm>
            <a:off x="838200" y="5616370"/>
            <a:ext cx="406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ahad</a:t>
            </a:r>
            <a:r>
              <a:rPr lang="en-US" dirty="0"/>
              <a:t>, </a:t>
            </a:r>
            <a:r>
              <a:rPr lang="en-US" dirty="0" err="1"/>
              <a:t>minggu</a:t>
            </a:r>
            <a:r>
              <a:rPr lang="en-US" dirty="0"/>
              <a:t>}, {</a:t>
            </a:r>
            <a:r>
              <a:rPr lang="en-US" dirty="0" err="1"/>
              <a:t>ahad</a:t>
            </a:r>
            <a:r>
              <a:rPr lang="en-US" dirty="0"/>
              <a:t>, </a:t>
            </a:r>
            <a:r>
              <a:rPr lang="en-US" dirty="0" err="1"/>
              <a:t>esa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tunggal</a:t>
            </a: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B506E-1DE3-4708-9DBF-FCB1A62B91F0}"/>
              </a:ext>
            </a:extLst>
          </p:cNvPr>
          <p:cNvSpPr txBox="1"/>
          <p:nvPr/>
        </p:nvSpPr>
        <p:spPr>
          <a:xfrm>
            <a:off x="850916" y="121956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23011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DA0DB-0BE5-4B7E-BE14-3815C48E3EBE}"/>
              </a:ext>
            </a:extLst>
          </p:cNvPr>
          <p:cNvSpPr txBox="1"/>
          <p:nvPr/>
        </p:nvSpPr>
        <p:spPr>
          <a:xfrm>
            <a:off x="3581400" y="320735"/>
            <a:ext cx="5052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Tahapan</a:t>
            </a:r>
            <a:r>
              <a:rPr lang="en-US" sz="4800" b="1" dirty="0"/>
              <a:t> </a:t>
            </a:r>
            <a:r>
              <a:rPr lang="en-US" sz="4800" b="1" dirty="0" err="1"/>
              <a:t>Penelitian</a:t>
            </a:r>
            <a:endParaRPr lang="en-US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BF321-5B61-49C2-A376-63A63E030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80" y="1591352"/>
            <a:ext cx="6029576" cy="36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9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CE889-1D52-462D-BD48-F8673B3E4AF1}"/>
              </a:ext>
            </a:extLst>
          </p:cNvPr>
          <p:cNvSpPr txBox="1"/>
          <p:nvPr/>
        </p:nvSpPr>
        <p:spPr>
          <a:xfrm>
            <a:off x="5022597" y="176463"/>
            <a:ext cx="2146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1D584-FA9E-4CE9-A24D-744AB264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08" y="1218176"/>
            <a:ext cx="3205383" cy="4896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B8128-318D-4D18-99C3-4EC70F425FD7}"/>
              </a:ext>
            </a:extLst>
          </p:cNvPr>
          <p:cNvSpPr txBox="1"/>
          <p:nvPr/>
        </p:nvSpPr>
        <p:spPr>
          <a:xfrm>
            <a:off x="838200" y="1417169"/>
            <a:ext cx="3328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Tesaurus</a:t>
            </a:r>
            <a:r>
              <a:rPr lang="en-US" sz="2000" b="1" dirty="0"/>
              <a:t> Bahasa Indonesia</a:t>
            </a:r>
          </a:p>
        </p:txBody>
      </p:sp>
    </p:spTree>
    <p:extLst>
      <p:ext uri="{BB962C8B-B14F-4D97-AF65-F5344CB8AC3E}">
        <p14:creationId xmlns:p14="http://schemas.microsoft.com/office/powerpoint/2010/main" val="12473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0B683-7E34-4995-A96F-53C08502A352}"/>
              </a:ext>
            </a:extLst>
          </p:cNvPr>
          <p:cNvSpPr txBox="1"/>
          <p:nvPr/>
        </p:nvSpPr>
        <p:spPr>
          <a:xfrm>
            <a:off x="3739585" y="320735"/>
            <a:ext cx="4712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Hukum</a:t>
            </a:r>
            <a:r>
              <a:rPr lang="en-US" sz="4800" b="1" dirty="0"/>
              <a:t> </a:t>
            </a:r>
            <a:r>
              <a:rPr lang="en-US" sz="4800" b="1" dirty="0" err="1"/>
              <a:t>Komutatif</a:t>
            </a:r>
            <a:endParaRPr lang="en-US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C1B1B-88EC-4CB7-A9A9-A85775E03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471" y="2710320"/>
            <a:ext cx="4307055" cy="2929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2BC087-712F-4493-9387-6D4CE3658882}"/>
              </a:ext>
            </a:extLst>
          </p:cNvPr>
          <p:cNvSpPr txBox="1"/>
          <p:nvPr/>
        </p:nvSpPr>
        <p:spPr>
          <a:xfrm>
            <a:off x="713064" y="1610686"/>
            <a:ext cx="1103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komutatif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kata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keterhubungan</a:t>
            </a:r>
            <a:r>
              <a:rPr lang="en-US" dirty="0"/>
              <a:t>. Kata w1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sinonim</a:t>
            </a:r>
            <a:r>
              <a:rPr lang="en-US" dirty="0"/>
              <a:t> w2 dan w2 juga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sinonim</a:t>
            </a:r>
            <a:r>
              <a:rPr lang="en-US" dirty="0"/>
              <a:t> w1.</a:t>
            </a:r>
          </a:p>
        </p:txBody>
      </p:sp>
    </p:spTree>
    <p:extLst>
      <p:ext uri="{BB962C8B-B14F-4D97-AF65-F5344CB8AC3E}">
        <p14:creationId xmlns:p14="http://schemas.microsoft.com/office/powerpoint/2010/main" val="256159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1151732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061B0-46DF-4298-B8F9-43E324E89C70}"/>
              </a:ext>
            </a:extLst>
          </p:cNvPr>
          <p:cNvSpPr txBox="1"/>
          <p:nvPr/>
        </p:nvSpPr>
        <p:spPr>
          <a:xfrm>
            <a:off x="5020385" y="320735"/>
            <a:ext cx="2151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Validasi</a:t>
            </a:r>
            <a:endParaRPr lang="en-US" sz="4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7BF0B-3062-4DB4-A396-4049C4174386}"/>
              </a:ext>
            </a:extLst>
          </p:cNvPr>
          <p:cNvSpPr txBox="1"/>
          <p:nvPr/>
        </p:nvSpPr>
        <p:spPr>
          <a:xfrm>
            <a:off x="838200" y="1716505"/>
            <a:ext cx="524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validasi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Gold Standard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CC55E-350E-48A2-8104-EBA3017A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2" y="2170388"/>
            <a:ext cx="6283354" cy="35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>
            <a:extLst>
              <a:ext uri="{FF2B5EF4-FFF2-40B4-BE49-F238E27FC236}">
                <a16:creationId xmlns:a16="http://schemas.microsoft.com/office/drawing/2014/main" id="{2DAC7C65-936E-4907-AB52-5CE7F527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5"/>
            <a:ext cx="12192000" cy="7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019C8-5114-47BC-A74A-A525A70D4D94}"/>
              </a:ext>
            </a:extLst>
          </p:cNvPr>
          <p:cNvCxnSpPr>
            <a:cxnSpLocks/>
          </p:cNvCxnSpPr>
          <p:nvPr/>
        </p:nvCxnSpPr>
        <p:spPr>
          <a:xfrm>
            <a:off x="380960" y="840728"/>
            <a:ext cx="11430080" cy="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3BA3-4B66-4E21-9931-EA9F52B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10A0-AAAA-4271-9E39-C0A7EE8188E6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7AB0-2EB6-4D56-981A-32A0FB3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856E-7BD0-4325-9A0C-76BE9BC21196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061B0-46DF-4298-B8F9-43E324E89C70}"/>
              </a:ext>
            </a:extLst>
          </p:cNvPr>
          <p:cNvSpPr txBox="1"/>
          <p:nvPr/>
        </p:nvSpPr>
        <p:spPr>
          <a:xfrm>
            <a:off x="4114238" y="88122"/>
            <a:ext cx="3963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Validasi</a:t>
            </a:r>
            <a:r>
              <a:rPr lang="en-US" sz="4800" b="1" dirty="0"/>
              <a:t>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BCD7E-3ED2-4E72-9149-823BDE66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47" y="978179"/>
            <a:ext cx="5124450" cy="5191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2078F-A60A-4883-83C7-883E3886C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60" y="930745"/>
            <a:ext cx="5572125" cy="51625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3D3FD5-D7B7-41A1-B5F1-0A494FB2DF92}"/>
              </a:ext>
            </a:extLst>
          </p:cNvPr>
          <p:cNvCxnSpPr>
            <a:cxnSpLocks/>
          </p:cNvCxnSpPr>
          <p:nvPr/>
        </p:nvCxnSpPr>
        <p:spPr>
          <a:xfrm flipH="1">
            <a:off x="6303790" y="1306284"/>
            <a:ext cx="9487" cy="4411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1101</Words>
  <Application>Microsoft Office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Prima Ananda</dc:creator>
  <cp:lastModifiedBy>Prima Ananda</cp:lastModifiedBy>
  <cp:revision>66</cp:revision>
  <dcterms:created xsi:type="dcterms:W3CDTF">2018-07-04T23:36:40Z</dcterms:created>
  <dcterms:modified xsi:type="dcterms:W3CDTF">2018-08-02T14:47:16Z</dcterms:modified>
</cp:coreProperties>
</file>