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39"/>
  </p:handoutMasterIdLst>
  <p:sldIdLst>
    <p:sldId id="256" r:id="rId3"/>
    <p:sldId id="268" r:id="rId4"/>
    <p:sldId id="283" r:id="rId5"/>
    <p:sldId id="286" r:id="rId6"/>
    <p:sldId id="284" r:id="rId7"/>
    <p:sldId id="287" r:id="rId8"/>
    <p:sldId id="289" r:id="rId9"/>
    <p:sldId id="288" r:id="rId10"/>
    <p:sldId id="290" r:id="rId11"/>
    <p:sldId id="292" r:id="rId12"/>
    <p:sldId id="291" r:id="rId13"/>
    <p:sldId id="293" r:id="rId15"/>
    <p:sldId id="280" r:id="rId16"/>
    <p:sldId id="303" r:id="rId17"/>
    <p:sldId id="304" r:id="rId18"/>
    <p:sldId id="305" r:id="rId19"/>
    <p:sldId id="306" r:id="rId20"/>
    <p:sldId id="307" r:id="rId21"/>
    <p:sldId id="281" r:id="rId22"/>
    <p:sldId id="312" r:id="rId23"/>
    <p:sldId id="311" r:id="rId24"/>
    <p:sldId id="317" r:id="rId25"/>
    <p:sldId id="313" r:id="rId26"/>
    <p:sldId id="314" r:id="rId27"/>
    <p:sldId id="318" r:id="rId28"/>
    <p:sldId id="319" r:id="rId29"/>
    <p:sldId id="282" r:id="rId30"/>
    <p:sldId id="320" r:id="rId31"/>
    <p:sldId id="321" r:id="rId32"/>
    <p:sldId id="322" r:id="rId33"/>
    <p:sldId id="323" r:id="rId34"/>
    <p:sldId id="324" r:id="rId35"/>
    <p:sldId id="329" r:id="rId36"/>
    <p:sldId id="330" r:id="rId37"/>
    <p:sldId id="264" r:id="rId38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029f1e8-ba3f-4e3a-ba77-6eeb3b84d9e9}">
          <p14:sldIdLst>
            <p14:sldId id="256"/>
            <p14:sldId id="268"/>
            <p14:sldId id="283"/>
            <p14:sldId id="286"/>
            <p14:sldId id="284"/>
            <p14:sldId id="287"/>
            <p14:sldId id="289"/>
            <p14:sldId id="288"/>
            <p14:sldId id="290"/>
            <p14:sldId id="292"/>
            <p14:sldId id="291"/>
            <p14:sldId id="293"/>
            <p14:sldId id="280"/>
            <p14:sldId id="303"/>
            <p14:sldId id="304"/>
            <p14:sldId id="305"/>
            <p14:sldId id="306"/>
            <p14:sldId id="307"/>
            <p14:sldId id="281"/>
            <p14:sldId id="312"/>
            <p14:sldId id="311"/>
            <p14:sldId id="317"/>
            <p14:sldId id="313"/>
            <p14:sldId id="314"/>
            <p14:sldId id="318"/>
            <p14:sldId id="319"/>
            <p14:sldId id="282"/>
            <p14:sldId id="320"/>
            <p14:sldId id="321"/>
            <p14:sldId id="322"/>
            <p14:sldId id="323"/>
            <p14:sldId id="324"/>
            <p14:sldId id="329"/>
            <p14:sldId id="330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F73"/>
    <a:srgbClr val="FF915A"/>
    <a:srgbClr val="699FFF"/>
    <a:srgbClr val="397BF6"/>
    <a:srgbClr val="2855F0"/>
    <a:srgbClr val="00487D"/>
    <a:srgbClr val="27BFEA"/>
    <a:srgbClr val="1FE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8"/>
    <p:restoredTop sz="94567"/>
  </p:normalViewPr>
  <p:slideViewPr>
    <p:cSldViewPr snapToGrid="0" snapToObjects="1">
      <p:cViewPr varScale="1">
        <p:scale>
          <a:sx n="149" d="100"/>
          <a:sy n="149" d="100"/>
        </p:scale>
        <p:origin x="536" y="168"/>
      </p:cViewPr>
      <p:guideLst>
        <p:guide orient="horz" pos="1620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8494E-DEA9-2F45-A4A8-304FAB3B2DA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55C6F-3C20-664E-9860-E56792EC5A0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8F069-9B92-0547-86F3-178B6CF7D55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913FA-4C78-2942-A8B9-8B62F267964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913FA-4C78-2942-A8B9-8B62F267964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F0913FA-4C78-2942-A8B9-8B62F267964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4933" y="153690"/>
            <a:ext cx="5549026" cy="39773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600">
                <a:solidFill>
                  <a:srgbClr val="2855F0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14933" y="729434"/>
            <a:ext cx="640080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rgbClr val="555F73"/>
                </a:solidFill>
                <a:latin typeface="Microsoft YaHei"/>
                <a:ea typeface="Microsoft YaHei"/>
                <a:cs typeface="Microsoft YaHe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/>
              <a:t>正文内容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545A8-4E87-A845-9155-002940F1F6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hyperlink" Target="https://raft.github.io/" TargetMode="External"/><Relationship Id="rId1" Type="http://schemas.openxmlformats.org/officeDocument/2006/relationships/hyperlink" Target="http://thesecretlivesofdata.com/raf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easyice.cn/archives/332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GIF"/><Relationship Id="rId7" Type="http://schemas.openxmlformats.org/officeDocument/2006/relationships/image" Target="../media/image11.GIF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98227" y="1035107"/>
            <a:ext cx="6052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Elasticsearch</a:t>
            </a:r>
            <a:r>
              <a:rPr kumimoji="1" lang="zh-CN" altLang="en-US" sz="4400" b="1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学习分享</a:t>
            </a:r>
            <a:endParaRPr kumimoji="1" lang="zh-CN" altLang="en-US" sz="4400" b="1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1830" y="306502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许江南</a:t>
            </a:r>
            <a:endParaRPr kumimoji="1" lang="zh-CN" altLang="en-US" sz="2000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1664" y="2788990"/>
            <a:ext cx="1080000" cy="18000"/>
          </a:xfrm>
          <a:prstGeom prst="rect">
            <a:avLst/>
          </a:prstGeom>
          <a:solidFill>
            <a:srgbClr val="FF91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Raft</a:t>
            </a:r>
            <a:r>
              <a:rPr kumimoji="1" lang="zh-CN" altLang="en-US" dirty="0"/>
              <a:t>算法流程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174656" y="4358354"/>
            <a:ext cx="223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u="sng" dirty="0">
                <a:hlinkClick r:id="rId1"/>
              </a:rPr>
              <a:t>raft</a:t>
            </a:r>
            <a:r>
              <a:rPr lang="zh-CN" altLang="en-US" u="sng" dirty="0">
                <a:hlinkClick r:id="rId1"/>
              </a:rPr>
              <a:t>算法动画演示</a:t>
            </a:r>
            <a:endParaRPr lang="en-GB" altLang="zh-CN" u="sng" dirty="0"/>
          </a:p>
          <a:p>
            <a:r>
              <a:rPr kumimoji="1" lang="en-GB" altLang="zh-CN" dirty="0">
                <a:hlinkClick r:id="rId2"/>
              </a:rPr>
              <a:t>raft</a:t>
            </a:r>
            <a:r>
              <a:rPr kumimoji="1" lang="zh-CN" altLang="en-US" dirty="0">
                <a:hlinkClick r:id="rId2"/>
              </a:rPr>
              <a:t>算法详细展示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392" y="142128"/>
            <a:ext cx="3220264" cy="486255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2189" y="914400"/>
            <a:ext cx="3529413" cy="3050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555F73"/>
                </a:solidFill>
                <a:latin typeface="Microsoft YaHei"/>
                <a:ea typeface="Microsoft YaHei"/>
              </a:rPr>
              <a:t>1.</a:t>
            </a:r>
            <a:r>
              <a:rPr lang="zh-CN" altLang="en-US" sz="1400" dirty="0">
                <a:solidFill>
                  <a:srgbClr val="555F73"/>
                </a:solidFill>
                <a:latin typeface="Microsoft YaHei"/>
                <a:ea typeface="Microsoft YaHei"/>
              </a:rPr>
              <a:t> </a:t>
            </a:r>
            <a:r>
              <a:rPr lang="en-GB" altLang="zh-CN" sz="1400" dirty="0">
                <a:solidFill>
                  <a:srgbClr val="555F73"/>
                </a:solidFill>
                <a:latin typeface="Microsoft YaHei"/>
                <a:ea typeface="Microsoft YaHei"/>
              </a:rPr>
              <a:t>follower</a:t>
            </a:r>
            <a:r>
              <a:rPr lang="zh-CN" altLang="en-US" sz="1400" dirty="0">
                <a:solidFill>
                  <a:srgbClr val="555F73"/>
                </a:solidFill>
                <a:latin typeface="Microsoft YaHei"/>
                <a:ea typeface="Microsoft YaHei"/>
              </a:rPr>
              <a:t>在一段时间内没有收到</a:t>
            </a:r>
            <a:r>
              <a:rPr lang="en-GB" altLang="zh-CN" sz="1400" dirty="0">
                <a:solidFill>
                  <a:srgbClr val="555F73"/>
                </a:solidFill>
                <a:latin typeface="Microsoft YaHei"/>
                <a:ea typeface="Microsoft YaHei"/>
              </a:rPr>
              <a:t>leader</a:t>
            </a:r>
            <a:r>
              <a:rPr lang="zh-CN" altLang="en-US" sz="1400" dirty="0">
                <a:solidFill>
                  <a:srgbClr val="555F73"/>
                </a:solidFill>
                <a:latin typeface="Microsoft YaHei"/>
                <a:ea typeface="Microsoft YaHei"/>
              </a:rPr>
              <a:t>发送来的确认信息之后会转变为</a:t>
            </a:r>
            <a:r>
              <a:rPr lang="en-GB" altLang="zh-CN" sz="1400" dirty="0">
                <a:solidFill>
                  <a:srgbClr val="555F73"/>
                </a:solidFill>
                <a:latin typeface="Microsoft YaHei"/>
                <a:ea typeface="Microsoft YaHei"/>
              </a:rPr>
              <a:t>candidate</a:t>
            </a:r>
            <a:endParaRPr lang="en-GB" altLang="zh-CN" sz="1400" dirty="0">
              <a:solidFill>
                <a:srgbClr val="555F73"/>
              </a:solidFill>
              <a:latin typeface="Microsoft YaHei"/>
              <a:ea typeface="Microsoft YaHei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555F73"/>
                </a:solidFill>
                <a:latin typeface="Microsoft YaHei"/>
                <a:ea typeface="Microsoft YaHei"/>
              </a:rPr>
              <a:t>2.</a:t>
            </a:r>
            <a:r>
              <a:rPr lang="zh-CN" altLang="en-US" sz="1400" dirty="0">
                <a:solidFill>
                  <a:srgbClr val="555F73"/>
                </a:solidFill>
                <a:latin typeface="Microsoft YaHei"/>
                <a:ea typeface="Microsoft YaHei"/>
              </a:rPr>
              <a:t> </a:t>
            </a:r>
            <a:r>
              <a:rPr lang="en-GB" altLang="zh-CN" sz="1400" dirty="0">
                <a:solidFill>
                  <a:srgbClr val="555F73"/>
                </a:solidFill>
                <a:latin typeface="Microsoft YaHei"/>
                <a:ea typeface="Microsoft YaHei"/>
              </a:rPr>
              <a:t>candidate</a:t>
            </a:r>
            <a:r>
              <a:rPr lang="zh-CN" altLang="en-US" sz="1400" dirty="0">
                <a:solidFill>
                  <a:srgbClr val="555F73"/>
                </a:solidFill>
                <a:latin typeface="Microsoft YaHei"/>
                <a:ea typeface="Microsoft YaHei"/>
              </a:rPr>
              <a:t>等待投票请求</a:t>
            </a:r>
            <a:endParaRPr lang="en-US" altLang="zh-CN" sz="1400" dirty="0">
              <a:solidFill>
                <a:srgbClr val="555F73"/>
              </a:solidFill>
              <a:latin typeface="Microsoft YaHei"/>
              <a:ea typeface="Microsoft YaHei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555F73"/>
                </a:solidFill>
                <a:latin typeface="Microsoft YaHei"/>
                <a:ea typeface="Microsoft YaHei"/>
              </a:rPr>
              <a:t>    如果收到投票请求，投票，然后等待选举结果。超时则给自己投票，发送投票请求</a:t>
            </a:r>
            <a:endParaRPr lang="zh-CN" altLang="en-US" sz="1400" dirty="0">
              <a:solidFill>
                <a:srgbClr val="555F73"/>
              </a:solidFill>
              <a:latin typeface="Microsoft YaHei"/>
              <a:ea typeface="Microsoft YaHei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555F73"/>
                </a:solidFill>
                <a:latin typeface="Microsoft YaHei"/>
                <a:ea typeface="Microsoft YaHei"/>
              </a:rPr>
              <a:t>3.</a:t>
            </a:r>
            <a:r>
              <a:rPr lang="zh-CN" altLang="en-US" sz="1400" dirty="0">
                <a:solidFill>
                  <a:srgbClr val="555F73"/>
                </a:solidFill>
                <a:latin typeface="Microsoft YaHei"/>
                <a:ea typeface="Microsoft YaHei"/>
              </a:rPr>
              <a:t> 收到足够投票请求后，成功当选</a:t>
            </a:r>
            <a:r>
              <a:rPr lang="en-GB" altLang="zh-CN" sz="1400" dirty="0">
                <a:solidFill>
                  <a:srgbClr val="555F73"/>
                </a:solidFill>
                <a:latin typeface="Microsoft YaHei"/>
                <a:ea typeface="Microsoft YaHei"/>
              </a:rPr>
              <a:t>leader</a:t>
            </a:r>
            <a:r>
              <a:rPr lang="zh-CN" altLang="en-GB" sz="1400" dirty="0">
                <a:solidFill>
                  <a:srgbClr val="555F73"/>
                </a:solidFill>
                <a:latin typeface="Microsoft YaHei"/>
                <a:ea typeface="Microsoft YaHei"/>
              </a:rPr>
              <a:t>，</a:t>
            </a:r>
            <a:r>
              <a:rPr lang="zh-CN" altLang="en-US" sz="1400" dirty="0">
                <a:solidFill>
                  <a:srgbClr val="555F73"/>
                </a:solidFill>
                <a:latin typeface="Microsoft YaHei"/>
                <a:ea typeface="Microsoft YaHei"/>
              </a:rPr>
              <a:t>开始维护集群</a:t>
            </a:r>
            <a:endParaRPr lang="zh-CN" altLang="en-US" sz="1400" dirty="0">
              <a:solidFill>
                <a:srgbClr val="555F73"/>
              </a:solidFill>
              <a:latin typeface="Microsoft YaHei"/>
              <a:ea typeface="Microsoft YaHei"/>
            </a:endParaRPr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ES</a:t>
            </a:r>
            <a:r>
              <a:rPr kumimoji="1" lang="zh-CN" altLang="en-US" dirty="0"/>
              <a:t>代码分析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14855" y="153670"/>
            <a:ext cx="4274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>
                <a:hlinkClick r:id="rId1"/>
              </a:rPr>
              <a:t>https://www.easyice.cn/archives/332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14932" y="664029"/>
            <a:ext cx="841338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FF915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为什么说新版本彻底解决了脑裂问题？</a:t>
            </a:r>
            <a:endParaRPr kumimoji="1" lang="en-US" altLang="zh-CN" dirty="0">
              <a:solidFill>
                <a:srgbClr val="FF915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555F7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因为新版本中的法定投票人数不再由设置决定，而是变成了一个动态更新的值。由</a:t>
            </a:r>
            <a:r>
              <a:rPr kumimoji="1" lang="en-GB" altLang="zh-CN" dirty="0">
                <a:solidFill>
                  <a:srgbClr val="555F7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ES</a:t>
            </a:r>
            <a:r>
              <a:rPr kumimoji="1" lang="zh-CN" altLang="en-US" dirty="0">
                <a:solidFill>
                  <a:srgbClr val="555F7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在依据存活节点数量来判断是否有足够的参与人数。</a:t>
            </a:r>
            <a:endParaRPr kumimoji="1" lang="en-US" altLang="zh-CN" dirty="0">
              <a:solidFill>
                <a:srgbClr val="555F7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dirty="0">
              <a:solidFill>
                <a:srgbClr val="555F7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4932" y="2301694"/>
            <a:ext cx="8413381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FF915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为什么会进行两次判断？</a:t>
            </a:r>
            <a:endParaRPr kumimoji="1" lang="zh-CN" altLang="en-US" dirty="0">
              <a:solidFill>
                <a:srgbClr val="FF915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555F7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因为集群状态中保留了新旧两种投票配置，这两个配置在集群稳定时是相同的，但在集群扩张或缩小时会不同。由于在集群变化时，总有那么一个时刻会同时存在新旧两种集群状态，部分节点为新状态，部分节点为旧状态。如果我们只根据其中一个状态来判断法定人数的话，这就会导致脑裂。所以要判断两次，防止出现脑裂现象。</a:t>
            </a:r>
            <a:endParaRPr kumimoji="1" lang="zh-CN" altLang="en-US" dirty="0">
              <a:solidFill>
                <a:srgbClr val="555F7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68454" y="2181624"/>
            <a:ext cx="2573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b="1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ES</a:t>
            </a:r>
            <a:r>
              <a:rPr kumimoji="1" lang="zh-CN" altLang="en-US" sz="3600" b="1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数据模型</a:t>
            </a:r>
            <a:endParaRPr kumimoji="1" lang="zh-CN" altLang="en-US" sz="3600" b="1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227" y="1035107"/>
            <a:ext cx="22189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>
                <a:solidFill>
                  <a:srgbClr val="397BF6"/>
                </a:solidFill>
                <a:latin typeface="Microsoft YaHei"/>
                <a:ea typeface="Microsoft YaHei"/>
                <a:cs typeface="Microsoft YaHei"/>
              </a:rPr>
              <a:t>Part</a:t>
            </a:r>
            <a:r>
              <a:rPr kumimoji="1" lang="zh-CN" altLang="en-US" sz="4400" b="1" dirty="0">
                <a:solidFill>
                  <a:srgbClr val="397BF6"/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4400" b="1" dirty="0">
                <a:solidFill>
                  <a:srgbClr val="397BF6"/>
                </a:solidFill>
                <a:latin typeface="Microsoft YaHei"/>
                <a:ea typeface="Microsoft YaHei"/>
                <a:cs typeface="Microsoft YaHei"/>
              </a:rPr>
              <a:t>02</a:t>
            </a:r>
            <a:endParaRPr kumimoji="1" lang="zh-CN" altLang="en-US" sz="4400" b="1" dirty="0">
              <a:solidFill>
                <a:srgbClr val="397BF6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1664" y="2004868"/>
            <a:ext cx="1080000" cy="18000"/>
          </a:xfrm>
          <a:prstGeom prst="rect">
            <a:avLst/>
          </a:prstGeom>
          <a:solidFill>
            <a:srgbClr val="FF91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4933" y="162580"/>
            <a:ext cx="5549026" cy="397735"/>
          </a:xfrm>
        </p:spPr>
        <p:txBody>
          <a:bodyPr/>
          <a:lstStyle/>
          <a:p>
            <a:r>
              <a:rPr kumimoji="1" lang="en-US" altLang="zh-CN" dirty="0"/>
              <a:t>ES</a:t>
            </a:r>
            <a:r>
              <a:rPr kumimoji="1" lang="zh-CN" altLang="en-US" dirty="0"/>
              <a:t>数据模型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4933" y="681596"/>
            <a:ext cx="7934308" cy="340673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Elasticsearch的数据存储模型基于的是主从模式，其具体实现中借鉴了微软的PacificA算法的一些思想理念。</a:t>
            </a:r>
            <a:endParaRPr kumimoji="1" lang="zh-CN" altLang="en-US" dirty="0"/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FF915A"/>
                </a:solidFill>
              </a:rPr>
              <a:t>核心思想：</a:t>
            </a:r>
            <a:r>
              <a:rPr kumimoji="1" lang="zh-CN" altLang="en-US" dirty="0"/>
              <a:t>配置管理和数据复制分离，Paxos负责管理配置，主副本策略负责数据复制</a:t>
            </a:r>
            <a:endParaRPr kumimoji="1" lang="zh-CN" altLang="en-US" dirty="0"/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FF915A"/>
                </a:solidFill>
              </a:rPr>
              <a:t>基础概念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/>
              <a:t>Replica Group：互为副本的一组数据的集合，其中有一个primary，其余都是secondary</a:t>
            </a:r>
            <a:endParaRPr kumimoji="1"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/>
              <a:t>Configuration: Repica Group的元数据，如副本有哪些，谁是primary等</a:t>
            </a:r>
            <a:endParaRPr kumimoji="1"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/>
              <a:t>Configuration Manager: 配置一致性管理工具</a:t>
            </a:r>
            <a:endParaRPr kumimoji="1"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/>
              <a:t>Serial Number(SN): 代表Update的执行顺序，每次update增加1</a:t>
            </a:r>
            <a:endParaRPr kumimoji="1"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/>
              <a:t>Prepared List: Update操作的序列</a:t>
            </a:r>
            <a:endParaRPr kumimoji="1"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/>
              <a:t>Committed List: 已经提交的update序列，是Prepared List的前缀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PacificA</a:t>
            </a:r>
            <a:r>
              <a:rPr lang="zh-CN" altLang="en-US"/>
              <a:t>读写流程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4655" y="729615"/>
            <a:ext cx="8224520" cy="4040505"/>
          </a:xfrm>
        </p:spPr>
        <p:txBody>
          <a:bodyPr>
            <a:normAutofit fontScale="90000" lnSpcReduction="10000"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915A"/>
                </a:solidFill>
              </a:rPr>
              <a:t>读</a:t>
            </a:r>
            <a:endParaRPr lang="zh-CN" altLang="en-US">
              <a:solidFill>
                <a:srgbClr val="FF915A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555F73"/>
                </a:solidFill>
              </a:rPr>
              <a:t>      为了能够获取到最新的数据，所有读取操作只能在主节点中进行。如果应用可以容忍一定的读取窗口，也可以在从节点中进行</a:t>
            </a:r>
            <a:endParaRPr lang="zh-CN" altLang="en-US">
              <a:solidFill>
                <a:srgbClr val="555F73"/>
              </a:solidFill>
            </a:endParaRPr>
          </a:p>
          <a:p>
            <a:pPr>
              <a:lnSpc>
                <a:spcPct val="150000"/>
              </a:lnSpc>
            </a:pPr>
            <a:endParaRPr lang="zh-CN" altLang="en-US">
              <a:solidFill>
                <a:srgbClr val="FF915A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915A"/>
                </a:solidFill>
              </a:rPr>
              <a:t>写</a:t>
            </a:r>
            <a:endParaRPr lang="zh-CN" altLang="en-US">
              <a:solidFill>
                <a:srgbClr val="FF915A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555F73"/>
                </a:solidFill>
              </a:rPr>
              <a:t>      1. 写请求进入主副本节点（简称主节点），该节点为它分配一个SN。使用SN创建一个updateRequest，然后将其插入prepareList</a:t>
            </a:r>
            <a:endParaRPr lang="zh-CN" altLang="en-US">
              <a:solidFill>
                <a:srgbClr val="555F73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555F73"/>
                </a:solidFill>
              </a:rPr>
              <a:t>      2. 主节点将updateRequest发送给从副本节点（简称从副本）。从节点在接收到只有同样将其插入到自身的prepare list之中，然后返回一个ack给主节点</a:t>
            </a:r>
            <a:endParaRPr lang="zh-CN" altLang="en-US">
              <a:solidFill>
                <a:srgbClr val="555F73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555F73"/>
                </a:solidFill>
              </a:rPr>
              <a:t>      3. 当主节点接收到所有从节点的ack之后，认为这条数据已经被所有从节点正确接收，此时可以进行提交，将此UpdateRequest放入committed list，committed list向前移动。</a:t>
            </a:r>
            <a:endParaRPr lang="zh-CN" altLang="en-US">
              <a:solidFill>
                <a:srgbClr val="555F73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555F73"/>
                </a:solidFill>
              </a:rPr>
              <a:t>      4. 主节点告知客户端成功操作。对于每一个Prepare消息，主节点告知所有从节点自己 committed point 的位置。从节点在收到通知后移动自身 committed point 到相同位置。</a:t>
            </a:r>
            <a:endParaRPr lang="zh-CN" altLang="en-US">
              <a:solidFill>
                <a:srgbClr val="555F73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PacificA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4655" y="729615"/>
            <a:ext cx="8224520" cy="4040505"/>
          </a:xfrm>
        </p:spPr>
        <p:txBody>
          <a:bodyPr>
            <a:normAutofit lnSpcReduction="20000"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915A"/>
                </a:solidFill>
              </a:rPr>
              <a:t>故障检测</a:t>
            </a:r>
            <a:endParaRPr lang="zh-CN" altLang="en-US">
              <a:solidFill>
                <a:srgbClr val="FF915A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555F73"/>
                </a:solidFill>
              </a:rPr>
              <a:t>      pacificA通过租约机制来(lease)来进行主节点和从节点间的互相检测。主节点会定期向从节点获取租约，其可能产生以下情况：</a:t>
            </a:r>
            <a:endParaRPr lang="zh-CN" altLang="en-US">
              <a:solidFill>
                <a:srgbClr val="555F73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555F73"/>
                </a:solidFill>
              </a:rPr>
              <a:t>      1. 从节点没有及时（lease period）回复。主节点向配置管理器报告从节点异常，同时将自身降级</a:t>
            </a:r>
            <a:endParaRPr lang="zh-CN" altLang="en-US">
              <a:solidFill>
                <a:srgbClr val="555F73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555F73"/>
                </a:solidFill>
              </a:rPr>
              <a:t>      2. 主节点没有及时（grace period）回复。从节点向配置管理器报告主节点异常，同时提升自己为新的主节点。当有多个从节点同时发现主节点异常时，按照先来后到的顺序提升</a:t>
            </a:r>
            <a:endParaRPr lang="zh-CN" altLang="en-US">
              <a:solidFill>
                <a:srgbClr val="555F73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555F73"/>
                </a:solidFill>
              </a:rPr>
              <a:t>      通过简单分析可知，只要 </a:t>
            </a:r>
            <a:r>
              <a:rPr lang="en-US" altLang="zh-CN">
                <a:solidFill>
                  <a:srgbClr val="555F73"/>
                </a:solidFill>
              </a:rPr>
              <a:t>grace period &gt; lease period </a:t>
            </a:r>
            <a:r>
              <a:rPr lang="zh-CN" altLang="en-US">
                <a:solidFill>
                  <a:srgbClr val="555F73"/>
                </a:solidFill>
              </a:rPr>
              <a:t>就可以避免出现二主问题</a:t>
            </a:r>
            <a:endParaRPr lang="zh-CN" altLang="en-US">
              <a:solidFill>
                <a:srgbClr val="555F73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ES</a:t>
            </a:r>
            <a:r>
              <a:rPr lang="zh-CN" altLang="en-US"/>
              <a:t>分片读写流程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4655" y="729615"/>
            <a:ext cx="5179695" cy="3971290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FF915A"/>
                </a:solidFill>
              </a:rPr>
              <a:t>故障处理</a:t>
            </a:r>
            <a:endParaRPr lang="zh-CN" altLang="en-US">
              <a:solidFill>
                <a:srgbClr val="FF915A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i="1">
                <a:solidFill>
                  <a:srgbClr val="555F73"/>
                </a:solidFill>
              </a:rPr>
              <a:t>主分片写入失败</a:t>
            </a:r>
            <a:r>
              <a:rPr lang="zh-CN" altLang="en-US">
                <a:solidFill>
                  <a:srgbClr val="555F73"/>
                </a:solidFill>
              </a:rPr>
              <a:t>：主分片节点通知master给自己降级，重新选一个主分片</a:t>
            </a:r>
            <a:endParaRPr lang="zh-CN" altLang="en-US">
              <a:solidFill>
                <a:srgbClr val="555F73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i="1">
                <a:solidFill>
                  <a:srgbClr val="555F73"/>
                </a:solidFill>
              </a:rPr>
              <a:t>副本写入失败</a:t>
            </a:r>
            <a:r>
              <a:rPr lang="zh-CN" altLang="en-US">
                <a:solidFill>
                  <a:srgbClr val="555F73"/>
                </a:solidFill>
              </a:rPr>
              <a:t>：主分片通知master，将该副本从同步副本列表中移除，同时master会在其余节点重建该副本</a:t>
            </a:r>
            <a:endParaRPr lang="zh-CN" altLang="en-US">
              <a:solidFill>
                <a:srgbClr val="555F73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i="1">
                <a:solidFill>
                  <a:srgbClr val="555F73"/>
                </a:solidFill>
              </a:rPr>
              <a:t>主分片网络隔离</a:t>
            </a:r>
            <a:r>
              <a:rPr lang="zh-CN" altLang="en-US">
                <a:solidFill>
                  <a:srgbClr val="555F73"/>
                </a:solidFill>
              </a:rPr>
              <a:t>：副本会拒绝来自过时主分片的操作。主分片访问master来获取最新的状态</a:t>
            </a:r>
            <a:endParaRPr lang="zh-CN" altLang="en-US">
              <a:solidFill>
                <a:srgbClr val="555F73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i="1">
                <a:solidFill>
                  <a:srgbClr val="555F73"/>
                </a:solidFill>
              </a:rPr>
              <a:t>没有任何副本</a:t>
            </a:r>
            <a:r>
              <a:rPr lang="zh-CN" altLang="en-US">
                <a:solidFill>
                  <a:srgbClr val="555F73"/>
                </a:solidFill>
              </a:rPr>
              <a:t>：可以成功写入，但是数据安全无法保证。也可以设置wait_for_active_shards来保证数据安全性</a:t>
            </a:r>
            <a:endParaRPr lang="zh-CN" altLang="en-US">
              <a:solidFill>
                <a:srgbClr val="555F73"/>
              </a:solidFill>
            </a:endParaRPr>
          </a:p>
        </p:txBody>
      </p:sp>
      <p:pic>
        <p:nvPicPr>
          <p:cNvPr id="4" name="图片 3" descr="202107121409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4350" y="729615"/>
            <a:ext cx="3152775" cy="41224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ES</a:t>
            </a:r>
            <a:r>
              <a:rPr lang="zh-CN" altLang="en-US"/>
              <a:t>分片读写流程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4655" y="729615"/>
            <a:ext cx="4720590" cy="4194810"/>
          </a:xfrm>
        </p:spPr>
        <p:txBody>
          <a:bodyPr>
            <a:normAutofit fontScale="60000"/>
          </a:bodyPr>
          <a:p>
            <a:pPr>
              <a:lnSpc>
                <a:spcPct val="150000"/>
              </a:lnSpc>
            </a:pPr>
            <a:r>
              <a:rPr lang="zh-CN" altLang="en-US" sz="1700">
                <a:solidFill>
                  <a:srgbClr val="FF915A"/>
                </a:solidFill>
              </a:rPr>
              <a:t>读取流程</a:t>
            </a:r>
            <a:endParaRPr lang="zh-CN" altLang="en-US">
              <a:solidFill>
                <a:srgbClr val="FF915A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700">
                <a:solidFill>
                  <a:srgbClr val="555F73"/>
                </a:solidFill>
              </a:rPr>
              <a:t>      写入首先会解析到相应的副本组中，然后内部路由到相应的主分片上，主分片负责验证操作并转发请求到副本上。ES在运行时，master会维护一个同步副本列表（in-sync copies），该列表包含了所有可用的副本和主分片信息，其中的副本都可以保证完成所有的索引处理操作，并给用户返回ack。主分片负责维护数据的一致性，将操作同步给在列表中的全部副本</a:t>
            </a:r>
            <a:endParaRPr lang="zh-CN" altLang="en-US">
              <a:solidFill>
                <a:srgbClr val="555F73"/>
              </a:solidFill>
            </a:endParaRPr>
          </a:p>
          <a:p>
            <a:pPr>
              <a:lnSpc>
                <a:spcPct val="150000"/>
              </a:lnSpc>
            </a:pPr>
            <a:endParaRPr lang="zh-CN" altLang="en-US">
              <a:solidFill>
                <a:srgbClr val="555F73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700">
                <a:solidFill>
                  <a:srgbClr val="FF915A"/>
                </a:solidFill>
              </a:rPr>
              <a:t>细节处理</a:t>
            </a:r>
            <a:endParaRPr lang="zh-CN" altLang="en-US">
              <a:solidFill>
                <a:srgbClr val="555F73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700">
                <a:solidFill>
                  <a:srgbClr val="555F73"/>
                </a:solidFill>
              </a:rPr>
              <a:t>对于部分请求（如_search），ES倾向于及时返回结果，即使这个结果不是完整的</a:t>
            </a:r>
            <a:endParaRPr lang="zh-CN" altLang="en-US" sz="1700">
              <a:solidFill>
                <a:srgbClr val="555F73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700">
                <a:solidFill>
                  <a:srgbClr val="555F73"/>
                </a:solidFill>
              </a:rPr>
              <a:t>在正常情况下，读操作只在相关分片中执行一次，除非当读取有错误发生</a:t>
            </a:r>
            <a:endParaRPr lang="zh-CN" altLang="en-US" sz="1700">
              <a:solidFill>
                <a:srgbClr val="555F73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700">
                <a:solidFill>
                  <a:srgbClr val="555F73"/>
                </a:solidFill>
              </a:rPr>
              <a:t>对于在写操作响应前的读操作，有一定可能获取到还未写成功的数据。（因为写操作需要全部分片确认，而只要有一个分片写完，那么就有可能读取到这个数据）</a:t>
            </a:r>
            <a:endParaRPr lang="zh-CN" altLang="en-US" sz="1700">
              <a:solidFill>
                <a:srgbClr val="555F73"/>
              </a:solidFill>
            </a:endParaRPr>
          </a:p>
        </p:txBody>
      </p:sp>
      <p:pic>
        <p:nvPicPr>
          <p:cNvPr id="4" name="图片 3" descr="202107121441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7000" y="550545"/>
            <a:ext cx="3451860" cy="43738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68456" y="2181624"/>
            <a:ext cx="2573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b="1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ES</a:t>
            </a:r>
            <a:r>
              <a:rPr kumimoji="1" lang="zh-CN" altLang="en-US" sz="3600" b="1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缓存模型</a:t>
            </a:r>
            <a:endParaRPr kumimoji="1" lang="zh-CN" altLang="en-US" sz="3600" b="1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227" y="1035107"/>
            <a:ext cx="22189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>
                <a:solidFill>
                  <a:srgbClr val="397BF6"/>
                </a:solidFill>
                <a:latin typeface="Microsoft YaHei"/>
                <a:ea typeface="Microsoft YaHei"/>
                <a:cs typeface="Microsoft YaHei"/>
              </a:rPr>
              <a:t>Part</a:t>
            </a:r>
            <a:r>
              <a:rPr kumimoji="1" lang="zh-CN" altLang="en-US" sz="4400" b="1" dirty="0">
                <a:solidFill>
                  <a:srgbClr val="397BF6"/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4400" b="1" dirty="0">
                <a:solidFill>
                  <a:srgbClr val="397BF6"/>
                </a:solidFill>
                <a:latin typeface="Microsoft YaHei"/>
                <a:ea typeface="Microsoft YaHei"/>
                <a:cs typeface="Microsoft YaHei"/>
              </a:rPr>
              <a:t>03</a:t>
            </a:r>
            <a:endParaRPr kumimoji="1" lang="zh-CN" altLang="en-US" sz="4400" b="1" dirty="0">
              <a:solidFill>
                <a:srgbClr val="397BF6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1664" y="2004868"/>
            <a:ext cx="1080000" cy="18000"/>
          </a:xfrm>
          <a:prstGeom prst="rect">
            <a:avLst/>
          </a:prstGeom>
          <a:solidFill>
            <a:srgbClr val="FF91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68454" y="2181624"/>
            <a:ext cx="2573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b="1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ES</a:t>
            </a:r>
            <a:r>
              <a:rPr kumimoji="1" lang="zh-CN" altLang="en-US" sz="3600" b="1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选主算法</a:t>
            </a:r>
            <a:endParaRPr kumimoji="1" lang="zh-CN" altLang="en-US" sz="3600" b="1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227" y="1035107"/>
            <a:ext cx="22189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>
                <a:solidFill>
                  <a:srgbClr val="397BF6"/>
                </a:solidFill>
                <a:latin typeface="Microsoft YaHei"/>
                <a:ea typeface="Microsoft YaHei"/>
                <a:cs typeface="Microsoft YaHei"/>
              </a:rPr>
              <a:t>Part</a:t>
            </a:r>
            <a:r>
              <a:rPr kumimoji="1" lang="zh-CN" altLang="en-US" sz="4400" b="1" dirty="0">
                <a:solidFill>
                  <a:srgbClr val="397BF6"/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4400" b="1" dirty="0">
                <a:solidFill>
                  <a:srgbClr val="397BF6"/>
                </a:solidFill>
                <a:latin typeface="Microsoft YaHei"/>
                <a:ea typeface="Microsoft YaHei"/>
                <a:cs typeface="Microsoft YaHei"/>
              </a:rPr>
              <a:t>01</a:t>
            </a:r>
            <a:endParaRPr kumimoji="1" lang="zh-CN" altLang="en-US" sz="4400" b="1" dirty="0">
              <a:solidFill>
                <a:srgbClr val="397BF6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1664" y="2004868"/>
            <a:ext cx="1080000" cy="18000"/>
          </a:xfrm>
          <a:prstGeom prst="rect">
            <a:avLst/>
          </a:prstGeom>
          <a:solidFill>
            <a:srgbClr val="FF91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ES</a:t>
            </a:r>
            <a:r>
              <a:rPr lang="zh-CN" altLang="en-US"/>
              <a:t>缓存模型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4655" y="729615"/>
            <a:ext cx="7545705" cy="4184015"/>
          </a:xfrm>
        </p:spPr>
        <p:txBody>
          <a:bodyPr/>
          <a:p>
            <a:r>
              <a:rPr lang="en-US" altLang="zh-CN"/>
              <a:t>	</a:t>
            </a:r>
            <a:r>
              <a:rPr lang="zh-CN" altLang="en-US"/>
              <a:t>Elasticsearch在运行过程中会使用到各种各样的缓存，如Query cache、Request cache、page cache、fielddata。其中，使用最为频繁的是</a:t>
            </a:r>
            <a:r>
              <a:rPr lang="en-US" altLang="zh-CN"/>
              <a:t>page cache</a:t>
            </a:r>
            <a:r>
              <a:rPr lang="zh-CN" altLang="en-US"/>
              <a:t>、</a:t>
            </a:r>
            <a:r>
              <a:rPr lang="en-US" altLang="zh-CN"/>
              <a:t>query cache</a:t>
            </a:r>
            <a:r>
              <a:rPr lang="zh-CN" altLang="en-US"/>
              <a:t>和</a:t>
            </a:r>
            <a:r>
              <a:rPr lang="en-US" altLang="zh-CN"/>
              <a:t>request cache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page cache</a:t>
            </a:r>
            <a:r>
              <a:rPr lang="zh-CN" altLang="en-US"/>
              <a:t>属于系统层面，基本无法管理，这里就不深入</a:t>
            </a:r>
            <a:endParaRPr lang="zh-CN" altLang="en-US"/>
          </a:p>
          <a:p>
            <a:r>
              <a:rPr lang="en-US" altLang="zh-CN">
                <a:sym typeface="+mn-ea"/>
              </a:rPr>
              <a:t>	request </a:t>
            </a:r>
            <a:r>
              <a:rPr lang="en-US" altLang="zh-CN"/>
              <a:t>cache</a:t>
            </a:r>
            <a:r>
              <a:rPr lang="zh-CN" altLang="en-US"/>
              <a:t>属于分片层面的缓存，缓存的是搜索请求</a:t>
            </a:r>
            <a:endParaRPr lang="zh-CN" altLang="en-US"/>
          </a:p>
          <a:p>
            <a:r>
              <a:rPr lang="en-US" altLang="zh-CN">
                <a:sym typeface="+mn-ea"/>
              </a:rPr>
              <a:t>	query cache</a:t>
            </a:r>
            <a:r>
              <a:rPr lang="zh-CN" altLang="en-US">
                <a:sym typeface="+mn-ea"/>
              </a:rPr>
              <a:t>属于</a:t>
            </a:r>
            <a:r>
              <a:rPr lang="en-US" altLang="zh-CN">
                <a:sym typeface="+mn-ea"/>
              </a:rPr>
              <a:t>Lucence</a:t>
            </a:r>
            <a:r>
              <a:rPr lang="zh-CN" altLang="en-US">
                <a:sym typeface="+mn-ea"/>
              </a:rPr>
              <a:t>层面上的缓存，缓存的是某种特定条件的查询结果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Shard Request Cache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4655" y="729615"/>
            <a:ext cx="7451090" cy="4169410"/>
          </a:xfrm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915A"/>
                </a:solidFill>
              </a:rPr>
              <a:t>介绍</a:t>
            </a:r>
            <a:endParaRPr lang="zh-CN" altLang="en-US">
              <a:solidFill>
                <a:srgbClr val="FF915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555F73"/>
                </a:solidFill>
              </a:rPr>
              <a:t>	</a:t>
            </a:r>
            <a:r>
              <a:rPr lang="zh-CN" altLang="en-US">
                <a:solidFill>
                  <a:srgbClr val="555F73"/>
                </a:solidFill>
              </a:rPr>
              <a:t>这是分片级别的缓存。缓存采用LRU机制，key包含shard、indexreader、查询请求的信息，value是查询结果序列化之后的数据。由于客户端查询请求会被序列化之后作为key的一部分，所以有可能同样的查询、json内容顺序不同等变化都会导致无法命中缓存。由于这是分片级别的缓存，所以当新的段写入到分片后，原有的缓存将会失效</a:t>
            </a:r>
            <a:endParaRPr lang="zh-CN" altLang="en-US">
              <a:solidFill>
                <a:srgbClr val="555F73"/>
              </a:solidFill>
            </a:endParaRPr>
          </a:p>
          <a:p>
            <a:pPr>
              <a:lnSpc>
                <a:spcPct val="150000"/>
              </a:lnSpc>
            </a:pPr>
            <a:endParaRPr lang="zh-CN" altLang="en-US">
              <a:solidFill>
                <a:srgbClr val="FF915A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915A"/>
                </a:solidFill>
              </a:rPr>
              <a:t>缓存策略</a:t>
            </a:r>
            <a:endParaRPr lang="zh-CN" altLang="en-US">
              <a:solidFill>
                <a:srgbClr val="FF915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555F73"/>
                </a:solidFill>
              </a:rPr>
              <a:t>	</a:t>
            </a:r>
            <a:r>
              <a:rPr lang="zh-CN" altLang="en-US">
                <a:solidFill>
                  <a:srgbClr val="555F73"/>
                </a:solidFill>
              </a:rPr>
              <a:t>简单的可以理解成只有客户端查询请求中 size=0的情况下才会被缓存</a:t>
            </a:r>
            <a:endParaRPr lang="zh-CN" altLang="en-US">
              <a:solidFill>
                <a:srgbClr val="555F73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555F73"/>
                </a:solidFill>
              </a:rPr>
              <a:t>其他不被缓存的条件还包括 scroll、设置了 profile属性，查询类型不是 QUERY_THEN_FETCH，以及设置了 requestCache=false等。另外一些存在不确定性的查询例如：范围查询带有now</a:t>
            </a:r>
            <a:endParaRPr lang="zh-CN" altLang="en-US">
              <a:solidFill>
                <a:srgbClr val="555F73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Shard Request Cache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4655" y="729615"/>
            <a:ext cx="7521575" cy="3079115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915A"/>
                </a:solidFill>
              </a:rPr>
              <a:t>配置项和监控命令</a:t>
            </a:r>
            <a:endParaRPr lang="zh-CN" altLang="en-US">
              <a:solidFill>
                <a:srgbClr val="FF915A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rgbClr val="555F73"/>
                </a:solidFill>
              </a:rPr>
              <a:t>indices.requests.cache.size：设置缓存占用堆空间的大小，默认是1%</a:t>
            </a:r>
            <a:endParaRPr lang="zh-CN" altLang="en-US">
              <a:solidFill>
                <a:srgbClr val="555F73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rgbClr val="555F73"/>
                </a:solidFill>
              </a:rPr>
              <a:t>index.requests.cache.enable：缓存开关</a:t>
            </a:r>
            <a:endParaRPr lang="zh-CN" altLang="en-US">
              <a:solidFill>
                <a:srgbClr val="555F73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rgbClr val="555F73"/>
                </a:solidFill>
              </a:rPr>
              <a:t>GET /_nodes/stats/indices/request_cache?human</a:t>
            </a:r>
            <a:endParaRPr lang="zh-CN" altLang="en-US">
              <a:solidFill>
                <a:srgbClr val="555F73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ym typeface="+mn-ea"/>
              </a:rPr>
              <a:t>Node Query Cache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4655" y="729615"/>
            <a:ext cx="7575550" cy="4199255"/>
          </a:xfrm>
        </p:spPr>
        <p:txBody>
          <a:bodyPr>
            <a:normAutofit/>
          </a:bodyPr>
          <a:p>
            <a:r>
              <a:rPr lang="zh-CN" altLang="en-US">
                <a:solidFill>
                  <a:srgbClr val="FF915A"/>
                </a:solidFill>
              </a:rPr>
              <a:t>简介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   相比于Shard Request Cache这种分片级别的缓存，Node Query Cache就只缓存filter中过滤的结果。所以，Node Query Cache又被称为Filter Cache。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   它可以缓存不同查询之间使用到重复数据的部分。比如说张三查询了近一个月内火腿肠的销量，李四查询了近一个月内火腿肠不合格的数量。这两次查询的共同之处是时间范围都是一个月内。而Node Query Cache会在第一次查询时对近一个月内的数据打上标记，在下一次查询的时候只去搜索这些打过标记的数据。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   这种缓存是Lucene中实现的，ES主要进行的是策略控制。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ym typeface="+mn-ea"/>
              </a:rPr>
              <a:t>Node Query Cache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4655" y="729615"/>
            <a:ext cx="7647305" cy="4137660"/>
          </a:xfrm>
        </p:spPr>
        <p:txBody>
          <a:bodyPr>
            <a:normAutofit fontScale="90000"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915A"/>
                </a:solidFill>
              </a:rPr>
              <a:t>工作原理</a:t>
            </a:r>
            <a:endParaRPr lang="zh-CN" altLang="en-US">
              <a:solidFill>
                <a:srgbClr val="FF915A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555F73"/>
                </a:solidFill>
              </a:rPr>
              <a:t>      Node Query Cache使用位图这种数据结构来对数据进行标记。</a:t>
            </a:r>
            <a:endParaRPr lang="zh-CN" altLang="en-US">
              <a:solidFill>
                <a:srgbClr val="555F73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555F73"/>
                </a:solidFill>
              </a:rPr>
              <a:t>      首先创建一个大小为maxDoc（文档数量）的位图：FixedBitSet。然后在遍历过程中对命中的文档在位图对应位置做标记。例如，[1,2,7]位置的文档命中了查询条件，那么对应的位图则为[1,1,0,0,0,0,1]。当一个查询中有多个filter条件时，只需要做位运算即可快速准确的找到命中的文档</a:t>
            </a:r>
            <a:endParaRPr lang="zh-CN" altLang="en-US">
              <a:solidFill>
                <a:srgbClr val="555F73"/>
              </a:solidFill>
            </a:endParaRPr>
          </a:p>
          <a:p>
            <a:pPr>
              <a:lnSpc>
                <a:spcPct val="150000"/>
              </a:lnSpc>
            </a:pPr>
            <a:endParaRPr lang="zh-CN" altLang="en-US">
              <a:solidFill>
                <a:srgbClr val="555F73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915A"/>
                </a:solidFill>
              </a:rPr>
              <a:t>缓存策略</a:t>
            </a:r>
            <a:endParaRPr lang="zh-CN" altLang="en-US">
              <a:solidFill>
                <a:srgbClr val="FF915A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rgbClr val="555F73"/>
                </a:solidFill>
              </a:rPr>
              <a:t>不是特定类型的查询。如term query（精确查询）、MatchAllDocsQuery、MatchNoDocsQuery。以及子查询为空的BooleanQuery、DisjunctionMaxQuery</a:t>
            </a:r>
            <a:endParaRPr lang="zh-CN" altLang="en-US">
              <a:solidFill>
                <a:srgbClr val="555F73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rgbClr val="555F73"/>
                </a:solidFill>
              </a:rPr>
              <a:t>查询频率达到阈值。主要分为2类，一类是访问2次就会被缓存，包括： MultiTermQuery、MultiTermQueryConstantScoreWrapper、TermInSetQuery、PointQuery 在 isCostly方法中定义。其余类型的查询访问5次会被缓存。</a:t>
            </a:r>
            <a:endParaRPr lang="zh-CN" altLang="en-US">
              <a:solidFill>
                <a:srgbClr val="555F73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Node Query Cache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4655" y="729615"/>
            <a:ext cx="7521575" cy="3079115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915A"/>
                </a:solidFill>
              </a:rPr>
              <a:t>配置项和监控命令</a:t>
            </a:r>
            <a:endParaRPr lang="zh-CN" altLang="en-US">
              <a:solidFill>
                <a:srgbClr val="FF915A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rgbClr val="555F73"/>
                </a:solidFill>
              </a:rPr>
              <a:t>indices.queries.cache.count，缓存查询的数量，默认是1w</a:t>
            </a:r>
            <a:endParaRPr lang="zh-CN" altLang="en-US">
              <a:solidFill>
                <a:srgbClr val="555F73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rgbClr val="555F73"/>
                </a:solidFill>
              </a:rPr>
              <a:t>indices.queries.cache.size，缓存占堆内存的大小，默认是10%</a:t>
            </a:r>
            <a:endParaRPr lang="zh-CN" altLang="en-US">
              <a:solidFill>
                <a:srgbClr val="555F73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rgbClr val="555F73"/>
                </a:solidFill>
              </a:rPr>
              <a:t>GET /_nodes/stats/indices/query_cache?human</a:t>
            </a:r>
            <a:endParaRPr lang="zh-CN" altLang="en-US">
              <a:solidFill>
                <a:srgbClr val="555F73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两种缓存对比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14655" y="1475105"/>
          <a:ext cx="8610600" cy="1739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325"/>
                <a:gridCol w="1076325"/>
                <a:gridCol w="1076325"/>
                <a:gridCol w="1076325"/>
                <a:gridCol w="1076325"/>
                <a:gridCol w="1076325"/>
                <a:gridCol w="1076325"/>
              </a:tblGrid>
              <a:tr h="46799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ln w="12700" cmpd="sng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缓存类型</a:t>
                      </a:r>
                      <a:endParaRPr lang="zh-CN" altLang="en-US" sz="1600">
                        <a:ln w="12700" cmpd="sng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ln w="12700" cmpd="sng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查询对象</a:t>
                      </a:r>
                      <a:endParaRPr lang="zh-CN" altLang="en-US" sz="1600">
                        <a:ln w="12700" cmpd="sng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ln w="12700" cmpd="sng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失效</a:t>
                      </a:r>
                      <a:endParaRPr lang="zh-CN" altLang="en-US" sz="1600">
                        <a:ln w="12700" cmpd="sng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>
                          <a:ln w="12700" cmpd="sng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key</a:t>
                      </a:r>
                      <a:endParaRPr lang="en-US" altLang="zh-CN" sz="1600">
                        <a:ln w="12700" cmpd="sng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>
                          <a:ln w="12700" cmpd="sng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value</a:t>
                      </a:r>
                      <a:endParaRPr lang="en-US" altLang="zh-CN" sz="1600">
                        <a:ln w="12700" cmpd="sng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ln w="12700" cmpd="sng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目的</a:t>
                      </a:r>
                      <a:endParaRPr lang="zh-CN" altLang="en-US" sz="1600">
                        <a:ln w="12700" cmpd="sng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ln w="12700" cmpd="sng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实现层级</a:t>
                      </a:r>
                      <a:endParaRPr lang="zh-CN" altLang="en-US" sz="1600">
                        <a:ln w="12700" cmpd="sng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3627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>
                          <a:ln w="12700" cmpd="sng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query cache</a:t>
                      </a:r>
                      <a:endParaRPr lang="en-US" altLang="zh-CN" sz="1600">
                        <a:ln w="12700" cmpd="sng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>
                          <a:ln w="12700" cmpd="sng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segment</a:t>
                      </a:r>
                      <a:endParaRPr lang="en-US" altLang="zh-CN" sz="1600">
                        <a:ln w="12700" cmpd="sng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>
                          <a:ln w="12700" cmpd="sng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merge</a:t>
                      </a:r>
                      <a:endParaRPr lang="en-US" altLang="zh-CN" sz="1600">
                        <a:ln w="12700" cmpd="sng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>
                          <a:ln w="12700" cmpd="sng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filter</a:t>
                      </a:r>
                      <a:r>
                        <a:rPr lang="zh-CN" altLang="en-US" sz="1600">
                          <a:ln w="12700" cmpd="sng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条件</a:t>
                      </a:r>
                      <a:endParaRPr lang="zh-CN" altLang="en-US" sz="1600">
                        <a:ln w="12700" cmpd="sng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ln w="12700" cmpd="sng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位图</a:t>
                      </a:r>
                      <a:endParaRPr lang="zh-CN" altLang="en-US" sz="1600">
                        <a:ln w="12700" cmpd="sng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ln w="12700" cmpd="sng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缓存筛选结果</a:t>
                      </a:r>
                      <a:endParaRPr lang="zh-CN" altLang="en-US" sz="1600">
                        <a:ln w="12700" cmpd="sng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>
                          <a:ln w="12700" cmpd="sng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Lucene</a:t>
                      </a:r>
                      <a:endParaRPr lang="en-US" altLang="zh-CN" sz="1600">
                        <a:ln w="12700" cmpd="sng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350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>
                          <a:ln w="12700" cmpd="sng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request cache</a:t>
                      </a:r>
                      <a:endParaRPr lang="en-US" altLang="zh-CN" sz="1600">
                        <a:ln w="12700" cmpd="sng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>
                          <a:ln w="12700" cmpd="sng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shard</a:t>
                      </a:r>
                      <a:endParaRPr lang="en-US" altLang="zh-CN" sz="1600">
                        <a:ln w="12700" cmpd="sng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>
                          <a:ln w="12700" cmpd="sng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refresh</a:t>
                      </a:r>
                      <a:endParaRPr lang="en-US" altLang="zh-CN" sz="1600">
                        <a:ln w="12700" cmpd="sng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ln w="12700" cmpd="sng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查询请求</a:t>
                      </a:r>
                      <a:endParaRPr lang="zh-CN" altLang="en-US" sz="1600">
                        <a:ln w="12700" cmpd="sng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ln w="12700" cmpd="sng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序列化查询结果</a:t>
                      </a:r>
                      <a:endParaRPr lang="zh-CN" altLang="en-US" sz="1600">
                        <a:ln w="12700" cmpd="sng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ln w="12700" cmpd="sng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缓存查询结果</a:t>
                      </a:r>
                      <a:endParaRPr lang="zh-CN" altLang="en-US" sz="1600">
                        <a:ln w="12700" cmpd="sng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>
                          <a:ln w="12700" cmpd="sng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Shard</a:t>
                      </a:r>
                      <a:endParaRPr lang="en-US" altLang="zh-CN" sz="1600">
                        <a:ln w="12700" cmpd="sng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0131" y="2181624"/>
            <a:ext cx="3929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b="1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ES</a:t>
            </a:r>
            <a:r>
              <a:rPr kumimoji="1" lang="zh-CN" altLang="en-US" sz="3600" b="1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3600" b="1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Recovery</a:t>
            </a:r>
            <a:r>
              <a:rPr kumimoji="1" lang="zh-CN" altLang="en-US" sz="3600" b="1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流程</a:t>
            </a:r>
            <a:endParaRPr kumimoji="1" lang="zh-CN" altLang="en-US" sz="3600" b="1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227" y="1035107"/>
            <a:ext cx="22189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>
                <a:solidFill>
                  <a:srgbClr val="397BF6"/>
                </a:solidFill>
                <a:latin typeface="Microsoft YaHei"/>
                <a:ea typeface="Microsoft YaHei"/>
                <a:cs typeface="Microsoft YaHei"/>
              </a:rPr>
              <a:t>Part</a:t>
            </a:r>
            <a:r>
              <a:rPr kumimoji="1" lang="zh-CN" altLang="en-US" sz="4400" b="1" dirty="0">
                <a:solidFill>
                  <a:srgbClr val="397BF6"/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4400" b="1" dirty="0">
                <a:solidFill>
                  <a:srgbClr val="397BF6"/>
                </a:solidFill>
                <a:latin typeface="Microsoft YaHei"/>
                <a:ea typeface="Microsoft YaHei"/>
                <a:cs typeface="Microsoft YaHei"/>
              </a:rPr>
              <a:t>04</a:t>
            </a:r>
            <a:endParaRPr kumimoji="1" lang="zh-CN" altLang="en-US" sz="4400" b="1" dirty="0">
              <a:solidFill>
                <a:srgbClr val="397BF6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1664" y="2004868"/>
            <a:ext cx="1080000" cy="18000"/>
          </a:xfrm>
          <a:prstGeom prst="rect">
            <a:avLst/>
          </a:prstGeom>
          <a:solidFill>
            <a:srgbClr val="FF91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Recovery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4655" y="648970"/>
            <a:ext cx="7632065" cy="4084320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FF915A"/>
                </a:solidFill>
              </a:rPr>
              <a:t>概念术语</a:t>
            </a:r>
            <a:endParaRPr lang="zh-CN" altLang="en-US" sz="1200">
              <a:solidFill>
                <a:srgbClr val="FF915A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200">
                <a:solidFill>
                  <a:srgbClr val="FF915A"/>
                </a:solidFill>
              </a:rPr>
              <a:t>sequence number</a:t>
            </a:r>
            <a:r>
              <a:rPr lang="zh-CN" altLang="en-US" sz="1200">
                <a:solidFill>
                  <a:srgbClr val="FF915A"/>
                </a:solidFill>
              </a:rPr>
              <a:t>（</a:t>
            </a:r>
            <a:r>
              <a:rPr lang="en-US" altLang="zh-CN" sz="1200">
                <a:solidFill>
                  <a:srgbClr val="FF915A"/>
                </a:solidFill>
              </a:rPr>
              <a:t>SN</a:t>
            </a:r>
            <a:r>
              <a:rPr lang="zh-CN" altLang="en-US" sz="1200">
                <a:solidFill>
                  <a:srgbClr val="FF915A"/>
                </a:solidFill>
              </a:rPr>
              <a:t>）</a:t>
            </a:r>
            <a:endParaRPr lang="zh-CN" altLang="en-US" sz="1200">
              <a:solidFill>
                <a:srgbClr val="FF915A"/>
              </a:solidFill>
            </a:endParaRPr>
          </a:p>
          <a:p>
            <a:pPr>
              <a:lnSpc>
                <a:spcPct val="150000"/>
              </a:lnSpc>
              <a:buFont typeface="Arial" panose="020B0604020202090204" pitchFamily="34" charset="0"/>
            </a:pPr>
            <a:r>
              <a:rPr lang="zh-CN" altLang="en-US" sz="1200">
                <a:solidFill>
                  <a:srgbClr val="FF915A"/>
                </a:solidFill>
              </a:rPr>
              <a:t>     </a:t>
            </a:r>
            <a:r>
              <a:rPr lang="zh-CN" altLang="en-US" sz="1200">
                <a:solidFill>
                  <a:srgbClr val="555F73"/>
                </a:solidFill>
              </a:rPr>
              <a:t>sequence number是用于标记分片中操作的序列号，它和</a:t>
            </a:r>
            <a:r>
              <a:rPr lang="en-US" altLang="zh-CN" sz="1200">
                <a:solidFill>
                  <a:srgbClr val="555F73"/>
                </a:solidFill>
              </a:rPr>
              <a:t>primary term</a:t>
            </a:r>
            <a:r>
              <a:rPr lang="zh-CN" altLang="en-US" sz="1200">
                <a:solidFill>
                  <a:srgbClr val="555F73"/>
                </a:solidFill>
              </a:rPr>
              <a:t>可以唯一标识在分片上的任何操作</a:t>
            </a:r>
            <a:endParaRPr lang="zh-CN" altLang="en-US" sz="1200">
              <a:solidFill>
                <a:srgbClr val="555F73"/>
              </a:solidFill>
            </a:endParaRPr>
          </a:p>
          <a:p>
            <a:pPr>
              <a:lnSpc>
                <a:spcPct val="150000"/>
              </a:lnSpc>
              <a:buFont typeface="Arial" panose="020B0604020202090204" pitchFamily="34" charset="0"/>
            </a:pPr>
            <a:endParaRPr lang="zh-CN" altLang="en-US" sz="1200">
              <a:solidFill>
                <a:srgbClr val="555F73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200">
                <a:solidFill>
                  <a:srgbClr val="FF915A"/>
                </a:solidFill>
              </a:rPr>
              <a:t>primary term</a:t>
            </a:r>
            <a:endParaRPr lang="en-US" altLang="zh-CN" sz="1200">
              <a:solidFill>
                <a:srgbClr val="FF915A"/>
              </a:solidFill>
            </a:endParaRPr>
          </a:p>
          <a:p>
            <a:pPr>
              <a:lnSpc>
                <a:spcPct val="150000"/>
              </a:lnSpc>
              <a:buFont typeface="Arial" panose="020B0604020202090204" pitchFamily="34" charset="0"/>
            </a:pPr>
            <a:r>
              <a:rPr lang="en-US" altLang="zh-CN" sz="1200">
                <a:solidFill>
                  <a:srgbClr val="555F73"/>
                </a:solidFill>
              </a:rPr>
              <a:t>     primary term是用于标记主分片状态的数据量。它由master统一进行分配，当副本组的主分片发生变化时（通常是提升新副本为主分片），primary term递增。</a:t>
            </a:r>
            <a:endParaRPr lang="en-US" altLang="zh-CN" sz="1200">
              <a:solidFill>
                <a:srgbClr val="555F73"/>
              </a:solidFill>
            </a:endParaRPr>
          </a:p>
          <a:p>
            <a:pPr>
              <a:lnSpc>
                <a:spcPct val="150000"/>
              </a:lnSpc>
              <a:buFont typeface="Arial" panose="020B0604020202090204" pitchFamily="34" charset="0"/>
            </a:pPr>
            <a:endParaRPr lang="en-US" altLang="zh-CN" sz="1200">
              <a:solidFill>
                <a:srgbClr val="FF915A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200">
                <a:solidFill>
                  <a:srgbClr val="FF915A"/>
                </a:solidFill>
              </a:rPr>
              <a:t>checkpoint</a:t>
            </a:r>
            <a:endParaRPr lang="en-US" altLang="zh-CN" sz="1200">
              <a:solidFill>
                <a:srgbClr val="FF915A"/>
              </a:solidFill>
            </a:endParaRPr>
          </a:p>
          <a:p>
            <a:pPr>
              <a:lnSpc>
                <a:spcPct val="150000"/>
              </a:lnSpc>
              <a:buFont typeface="Arial" panose="020B0604020202090204" pitchFamily="34" charset="0"/>
            </a:pPr>
            <a:r>
              <a:rPr lang="en-US" altLang="zh-CN" sz="1200">
                <a:solidFill>
                  <a:srgbClr val="555F73"/>
                </a:solidFill>
              </a:rPr>
              <a:t>      global checkpoint 是所有副本都已经完成操作的序列号。它由主分片来维护。主分片通过跟踪在副本上完成的操作来实现。当主分片检测到所有副本均已给出大于当前操作的序列号之后，它会向前推进 global checkpoint </a:t>
            </a:r>
            <a:endParaRPr lang="en-US" altLang="zh-CN" sz="1200">
              <a:solidFill>
                <a:srgbClr val="555F73"/>
              </a:solidFill>
            </a:endParaRPr>
          </a:p>
          <a:p>
            <a:pPr>
              <a:lnSpc>
                <a:spcPct val="150000"/>
              </a:lnSpc>
              <a:buFont typeface="Arial" panose="020B0604020202090204" pitchFamily="34" charset="0"/>
            </a:pPr>
            <a:r>
              <a:rPr lang="en-US" altLang="zh-CN" sz="1200">
                <a:solidFill>
                  <a:srgbClr val="555F73"/>
                </a:solidFill>
              </a:rPr>
              <a:t>      local checkpoint 也是一个序列号，低于 local checkpoint 的操作表示均已在本地副本上执行成功（写Lucene和translog成功，不一定刷盘）。当副本向主分片ack一个操作之后，它们也会更新 local checkpoint</a:t>
            </a:r>
            <a:endParaRPr lang="en-US" altLang="zh-CN" sz="1200">
              <a:solidFill>
                <a:srgbClr val="555F73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恢复流程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14655" y="832485"/>
          <a:ext cx="2901950" cy="3618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975"/>
                <a:gridCol w="1450975"/>
              </a:tblGrid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阶段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init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index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恢复Lucene文件，使用本地文件或从复制一个新的</a:t>
                      </a:r>
                      <a:endParaRPr lang="zh-CN" altLang="en-US" sz="1200"/>
                    </a:p>
                  </a:txBody>
                  <a:tcPr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verify_index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translog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启动engine，重置translog，建立Lucene索引</a:t>
                      </a:r>
                      <a:endParaRPr lang="zh-CN" altLang="en-US" sz="1200"/>
                    </a:p>
                  </a:txBody>
                  <a:tcPr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finalize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 descr="202107131747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455" y="267970"/>
            <a:ext cx="3407410" cy="47472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ES</a:t>
            </a:r>
            <a:r>
              <a:rPr kumimoji="1" lang="zh-CN" altLang="en-US" dirty="0"/>
              <a:t>选主算法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4933" y="797801"/>
            <a:ext cx="7934308" cy="34067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对于一个集群来说，多个节点的协同和管理是非常重要的。而主节点则实现了协同和管理，主节点的存在，就可以保证其他节点的有序运行，以及每个节点上数据的一致性。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	ES</a:t>
            </a:r>
            <a:r>
              <a:rPr kumimoji="1" lang="zh-CN" altLang="en-US" dirty="0"/>
              <a:t>在版本迭代中使用了两种不同的选主算法，分别是</a:t>
            </a:r>
            <a:r>
              <a:rPr kumimoji="1" lang="en-US" altLang="zh-CN" dirty="0"/>
              <a:t>bully</a:t>
            </a:r>
            <a:r>
              <a:rPr kumimoji="1" lang="zh-CN" altLang="en-US" dirty="0"/>
              <a:t>算法和</a:t>
            </a:r>
            <a:r>
              <a:rPr kumimoji="1" lang="en-US" altLang="zh-CN" dirty="0"/>
              <a:t>raft</a:t>
            </a:r>
            <a:r>
              <a:rPr kumimoji="1" lang="zh-CN" altLang="en-US" dirty="0"/>
              <a:t>算法。在</a:t>
            </a:r>
            <a:r>
              <a:rPr kumimoji="1" lang="en-US" altLang="zh-CN" dirty="0"/>
              <a:t>ES7</a:t>
            </a:r>
            <a:r>
              <a:rPr kumimoji="1" lang="zh-CN" altLang="en-US" dirty="0"/>
              <a:t>之前，使用的是</a:t>
            </a:r>
            <a:r>
              <a:rPr kumimoji="1" lang="en-US" altLang="zh-CN" dirty="0"/>
              <a:t>bully</a:t>
            </a:r>
            <a:r>
              <a:rPr kumimoji="1" lang="zh-CN" altLang="en-US" dirty="0"/>
              <a:t>算法。在</a:t>
            </a:r>
            <a:r>
              <a:rPr kumimoji="1" lang="en-US" altLang="zh-CN" dirty="0"/>
              <a:t>ES7</a:t>
            </a:r>
            <a:r>
              <a:rPr kumimoji="1" lang="zh-CN" altLang="en-US" dirty="0"/>
              <a:t>当中，官方重构了系统的集群协调层，并更换了选主算法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官方说明：</a:t>
            </a:r>
            <a:r>
              <a:rPr kumimoji="1" lang="en-GB" altLang="zh-CN" dirty="0"/>
              <a:t> https://</a:t>
            </a:r>
            <a:r>
              <a:rPr kumimoji="1" lang="en-GB" altLang="zh-CN" dirty="0" err="1"/>
              <a:t>www.elastic.co</a:t>
            </a:r>
            <a:r>
              <a:rPr kumimoji="1" lang="en-GB" altLang="zh-CN" dirty="0"/>
              <a:t>/</a:t>
            </a:r>
            <a:r>
              <a:rPr kumimoji="1" lang="en-GB" altLang="zh-CN" dirty="0" err="1"/>
              <a:t>cn</a:t>
            </a:r>
            <a:r>
              <a:rPr kumimoji="1" lang="en-GB" altLang="zh-CN" dirty="0"/>
              <a:t>/blog/a-new-era-for-cluster-coordination-in-</a:t>
            </a:r>
            <a:r>
              <a:rPr kumimoji="1" lang="en-GB" altLang="zh-CN" dirty="0" err="1"/>
              <a:t>elasticsearch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核心问题：在恢复时写数据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4655" y="729615"/>
            <a:ext cx="8335645" cy="3362960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915A"/>
                </a:solidFill>
              </a:rPr>
              <a:t>问题分析</a:t>
            </a:r>
            <a:endParaRPr lang="zh-CN" altLang="en-US">
              <a:solidFill>
                <a:srgbClr val="FF915A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555F73"/>
                </a:solidFill>
              </a:rPr>
              <a:t>假设在写的时候有数据不断写入，这部分数据的安全性该如何保证？</a:t>
            </a:r>
            <a:endParaRPr lang="zh-CN" altLang="en-US">
              <a:solidFill>
                <a:srgbClr val="555F73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555F73"/>
                </a:solidFill>
              </a:rPr>
              <a:t>不难想到用</a:t>
            </a:r>
            <a:r>
              <a:rPr lang="en-US" altLang="zh-CN">
                <a:solidFill>
                  <a:srgbClr val="555F73"/>
                </a:solidFill>
              </a:rPr>
              <a:t>translog</a:t>
            </a:r>
            <a:r>
              <a:rPr lang="zh-CN" altLang="en-US">
                <a:solidFill>
                  <a:srgbClr val="555F73"/>
                </a:solidFill>
              </a:rPr>
              <a:t>来记录，但是</a:t>
            </a:r>
            <a:r>
              <a:rPr lang="en-US" altLang="zh-CN">
                <a:solidFill>
                  <a:srgbClr val="555F73"/>
                </a:solidFill>
              </a:rPr>
              <a:t>translog</a:t>
            </a:r>
            <a:r>
              <a:rPr lang="zh-CN" altLang="en-US">
                <a:solidFill>
                  <a:srgbClr val="555F73"/>
                </a:solidFill>
              </a:rPr>
              <a:t>会随着</a:t>
            </a:r>
            <a:r>
              <a:rPr lang="en-US" altLang="zh-CN">
                <a:solidFill>
                  <a:srgbClr val="555F73"/>
                </a:solidFill>
              </a:rPr>
              <a:t>flush</a:t>
            </a:r>
            <a:r>
              <a:rPr lang="zh-CN" altLang="en-US">
                <a:solidFill>
                  <a:srgbClr val="555F73"/>
                </a:solidFill>
              </a:rPr>
              <a:t>而清空，这该怎么办？当副本获取到主分片的</a:t>
            </a:r>
            <a:r>
              <a:rPr lang="en-US" altLang="zh-CN">
                <a:solidFill>
                  <a:srgbClr val="555F73"/>
                </a:solidFill>
              </a:rPr>
              <a:t>translog</a:t>
            </a:r>
            <a:r>
              <a:rPr lang="zh-CN" altLang="en-US">
                <a:solidFill>
                  <a:srgbClr val="555F73"/>
                </a:solidFill>
              </a:rPr>
              <a:t>之后，又该如何确定操作的顺序呢？</a:t>
            </a:r>
            <a:endParaRPr lang="zh-CN" altLang="en-US">
              <a:solidFill>
                <a:srgbClr val="555F73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保留</a:t>
            </a:r>
            <a:r>
              <a:rPr lang="en-US" altLang="zh-CN"/>
              <a:t>translog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4655" y="729615"/>
            <a:ext cx="8198485" cy="4128135"/>
          </a:xfrm>
        </p:spPr>
        <p:txBody>
          <a:bodyPr>
            <a:normAutofit fontScale="80000"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555F73"/>
                </a:solidFill>
              </a:rPr>
              <a:t>在ES早期版本中，副本恢复时，主分片会有如下动作</a:t>
            </a:r>
            <a:endParaRPr lang="zh-CN" altLang="en-US">
              <a:solidFill>
                <a:srgbClr val="555F73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rgbClr val="555F73"/>
                </a:solidFill>
              </a:rPr>
              <a:t>phase1：把主分片的Lucene做快照，发给副本。期间不阻塞写操作，新增写操作记录在translog中</a:t>
            </a:r>
            <a:endParaRPr lang="zh-CN" altLang="en-US">
              <a:solidFill>
                <a:srgbClr val="555F73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rgbClr val="555F73"/>
                </a:solidFill>
              </a:rPr>
              <a:t>phase2：把主分片的translog做快照，发给副本重做操作。期间不阻塞写操作，新增写操作同样记录在translog中</a:t>
            </a:r>
            <a:endParaRPr lang="zh-CN" altLang="en-US">
              <a:solidFill>
                <a:srgbClr val="555F73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rgbClr val="555F73"/>
                </a:solidFill>
              </a:rPr>
              <a:t>phase3：给主分片加写锁，把剩余的translog发送给副本。此时数据量很小，所以阻塞时间很短</a:t>
            </a:r>
            <a:endParaRPr lang="zh-CN" altLang="en-US">
              <a:solidFill>
                <a:srgbClr val="555F73"/>
              </a:solidFill>
            </a:endParaRPr>
          </a:p>
          <a:p>
            <a:pPr>
              <a:lnSpc>
                <a:spcPct val="150000"/>
              </a:lnSpc>
            </a:pPr>
            <a:endParaRPr lang="zh-CN" altLang="en-US">
              <a:solidFill>
                <a:srgbClr val="555F73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555F73"/>
                </a:solidFill>
              </a:rPr>
              <a:t>在ES2中，重构了translog的文件管理模块，允许存在多个translog文件。其维护一个引用文件的列表，包括未完成的recovery，以及那些包含尚未提交到Lucene的operations的文件。同时提出了translog.view的概念，允许recovery获取一个引用，包括所有当前未提交的translog 文件，以及所有未来新创建的 translog文件，直到view关闭。它们可以使用这个view做operations的遍历操作。在后续版本中，用TranslogDeletionPolicy来替换translog.view，但核心思想不变。现阶段流程如下：</a:t>
            </a:r>
            <a:endParaRPr lang="zh-CN" altLang="en-US">
              <a:solidFill>
                <a:srgbClr val="555F73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rgbClr val="555F73"/>
                </a:solidFill>
              </a:rPr>
              <a:t>phase1：获取translog保留锁，从获取保留锁开始，会保留translog不受其刷盘清空的影响。然后调用Lucene接口把shard做快照，快照含有shard中已经刷到磁盘的文件引用，把这些shard数据复制到副本节点。在phase1结束前，会向副分片节点发送告知对方启动Engine，在phase2开始之前，副分片就可以正常处理写请求了。</a:t>
            </a:r>
            <a:endParaRPr lang="zh-CN" altLang="en-US">
              <a:solidFill>
                <a:srgbClr val="555F73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rgbClr val="555F73"/>
                </a:solidFill>
              </a:rPr>
              <a:t>phase2：对translog做快照，这个快照里包含从phase1开始，到执行translog快照期间的新增索引。将这些translog发送到副分片所在节点进行重放。</a:t>
            </a:r>
            <a:endParaRPr lang="zh-CN" altLang="en-US">
              <a:solidFill>
                <a:srgbClr val="555F73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时序问题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4655" y="729615"/>
            <a:ext cx="3885565" cy="278574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555F73"/>
                </a:solidFill>
              </a:rPr>
              <a:t>      </a:t>
            </a:r>
            <a:r>
              <a:rPr lang="zh-CN" altLang="en-US">
                <a:solidFill>
                  <a:srgbClr val="555F73"/>
                </a:solidFill>
              </a:rPr>
              <a:t>假设在第一阶段执行期间，有客户端索引操作要求将docA的内容写为1，主分片执行了这个操作，而副分片由于尚未就绪所以没有执行。第二阶段期间客户端索引操作要求写 docA 的内容为2，此时副分片已经就绪，先执行将docA写为2的新增请求，然后又收到了从主分片所在节点发送过来的translog重复写docA为1的请求该如何处理？</a:t>
            </a:r>
            <a:endParaRPr lang="zh-CN" altLang="en-US">
              <a:solidFill>
                <a:srgbClr val="555F73"/>
              </a:solidFill>
            </a:endParaRPr>
          </a:p>
          <a:p>
            <a:pPr>
              <a:lnSpc>
                <a:spcPct val="150000"/>
              </a:lnSpc>
            </a:pPr>
            <a:endParaRPr lang="zh-CN" altLang="en-US">
              <a:solidFill>
                <a:srgbClr val="555F73"/>
              </a:solidFill>
            </a:endParaRPr>
          </a:p>
          <a:p>
            <a:pPr>
              <a:lnSpc>
                <a:spcPct val="150000"/>
              </a:lnSpc>
            </a:pPr>
            <a:endParaRPr lang="zh-CN" altLang="en-US">
              <a:solidFill>
                <a:srgbClr val="555F73"/>
              </a:solidFill>
            </a:endParaRPr>
          </a:p>
        </p:txBody>
      </p:sp>
      <p:pic>
        <p:nvPicPr>
          <p:cNvPr id="4" name="图片 3" descr="202107131826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1230" y="634365"/>
            <a:ext cx="3832225" cy="26009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4655" y="3826510"/>
            <a:ext cx="81781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555F73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      	</a:t>
            </a:r>
            <a:r>
              <a:rPr lang="zh-CN" altLang="en-US" sz="1400">
                <a:solidFill>
                  <a:srgbClr val="555F73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还记得文档中有一个字段叫</a:t>
            </a:r>
            <a:r>
              <a:rPr lang="en-US" altLang="zh-CN" sz="1400">
                <a:solidFill>
                  <a:srgbClr val="555F73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version</a:t>
            </a:r>
            <a:r>
              <a:rPr lang="zh-CN" altLang="en-US" sz="1400">
                <a:solidFill>
                  <a:srgbClr val="555F73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吗？它代表着文档的版本，可以用于乐观锁。</a:t>
            </a:r>
            <a:endParaRPr lang="zh-CN" altLang="en-US" sz="1400">
              <a:solidFill>
                <a:srgbClr val="555F73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555F73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	ES</a:t>
            </a:r>
            <a:r>
              <a:rPr lang="zh-CN" altLang="en-US" sz="1400">
                <a:solidFill>
                  <a:srgbClr val="555F73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在写入操作的时候，会附带上这个字段，用于表示操作文档的版本。当</a:t>
            </a:r>
            <a:r>
              <a:rPr lang="en-US" altLang="zh-CN" sz="1400">
                <a:solidFill>
                  <a:srgbClr val="555F73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ES</a:t>
            </a:r>
            <a:r>
              <a:rPr lang="zh-CN" altLang="en-US" sz="1400">
                <a:solidFill>
                  <a:srgbClr val="555F73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收到低于当前文档版本的操作，丢弃即可</a:t>
            </a:r>
            <a:endParaRPr lang="zh-CN" altLang="en-US" sz="1400">
              <a:solidFill>
                <a:srgbClr val="555F73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rgbClr val="555F73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7553" y="2181624"/>
            <a:ext cx="27749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b="1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ES</a:t>
            </a:r>
            <a:r>
              <a:rPr kumimoji="1" lang="zh-CN" altLang="en-US" sz="3600" b="1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 常见问题</a:t>
            </a:r>
            <a:endParaRPr kumimoji="1" lang="zh-CN" altLang="en-US" sz="3600" b="1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227" y="1035107"/>
            <a:ext cx="21412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>
                <a:solidFill>
                  <a:srgbClr val="397BF6"/>
                </a:solidFill>
                <a:latin typeface="Microsoft YaHei"/>
                <a:ea typeface="Microsoft YaHei"/>
                <a:cs typeface="Microsoft YaHei"/>
              </a:rPr>
              <a:t>Part</a:t>
            </a:r>
            <a:r>
              <a:rPr kumimoji="1" lang="zh-CN" altLang="en-US" sz="4400" b="1" dirty="0">
                <a:solidFill>
                  <a:srgbClr val="397BF6"/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4400" b="1" dirty="0">
                <a:solidFill>
                  <a:srgbClr val="397BF6"/>
                </a:solidFill>
                <a:latin typeface="Microsoft YaHei"/>
                <a:ea typeface="Microsoft YaHei"/>
                <a:cs typeface="Microsoft YaHei"/>
              </a:rPr>
              <a:t>05</a:t>
            </a:r>
            <a:endParaRPr kumimoji="1" lang="zh-CN" altLang="en-US" sz="4400" b="1" dirty="0">
              <a:solidFill>
                <a:srgbClr val="397BF6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1664" y="2004868"/>
            <a:ext cx="1080000" cy="18000"/>
          </a:xfrm>
          <a:prstGeom prst="rect">
            <a:avLst/>
          </a:prstGeom>
          <a:solidFill>
            <a:srgbClr val="FF91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写入速度缓慢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ES</a:t>
            </a:r>
            <a:r>
              <a:rPr kumimoji="1" lang="zh-CN" altLang="en-US" dirty="0"/>
              <a:t>选主算法 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</a:t>
            </a:r>
            <a:r>
              <a:rPr kumimoji="1" lang="en-US" altLang="zh-CN" dirty="0"/>
              <a:t>bully</a:t>
            </a:r>
            <a:r>
              <a:rPr kumimoji="1" lang="zh-CN" altLang="en-US" dirty="0"/>
              <a:t>算法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4932" y="729433"/>
            <a:ext cx="8062495" cy="40305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FF915A"/>
                </a:solidFill>
              </a:rPr>
              <a:t>核心思想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所有的节点都具有一个可以比较的</a:t>
            </a:r>
            <a:r>
              <a:rPr lang="en-GB" altLang="zh-CN" dirty="0"/>
              <a:t>ID</a:t>
            </a:r>
            <a:r>
              <a:rPr lang="zh-CN" altLang="en-GB" dirty="0"/>
              <a:t>，</a:t>
            </a:r>
            <a:r>
              <a:rPr lang="zh-CN" altLang="en-US" dirty="0"/>
              <a:t>通过比较这个</a:t>
            </a:r>
            <a:r>
              <a:rPr lang="en-GB" altLang="zh-CN" dirty="0"/>
              <a:t>ID</a:t>
            </a:r>
            <a:r>
              <a:rPr lang="zh-CN" altLang="en-US" dirty="0"/>
              <a:t>来选举</a:t>
            </a:r>
            <a:r>
              <a:rPr lang="en-GB" altLang="zh-CN" dirty="0"/>
              <a:t>master</a:t>
            </a:r>
            <a:r>
              <a:rPr lang="zh-CN" altLang="en-US" dirty="0"/>
              <a:t>。如果我的</a:t>
            </a:r>
            <a:r>
              <a:rPr lang="en-US" altLang="zh-CN" dirty="0"/>
              <a:t>ID</a:t>
            </a:r>
            <a:r>
              <a:rPr lang="zh-CN" altLang="en-US" dirty="0"/>
              <a:t>比你大，你在发现我之后就退出选举，我来接管剩下的流程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FF915A"/>
                </a:solidFill>
              </a:rPr>
              <a:t>流程描述</a:t>
            </a:r>
            <a:endParaRPr kumimoji="1" lang="en-US" altLang="zh-CN" dirty="0">
              <a:solidFill>
                <a:srgbClr val="FF915A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节点向所有比自己</a:t>
            </a:r>
            <a:r>
              <a:rPr lang="en-GB" altLang="zh-CN" dirty="0"/>
              <a:t>ID</a:t>
            </a:r>
            <a:r>
              <a:rPr lang="zh-CN" altLang="en-US" dirty="0"/>
              <a:t>大的节点发送选举信息（</a:t>
            </a:r>
            <a:r>
              <a:rPr lang="en-GB" altLang="zh-CN" dirty="0"/>
              <a:t>election</a:t>
            </a:r>
            <a:r>
              <a:rPr lang="zh-CN" altLang="en-GB" dirty="0"/>
              <a:t>），</a:t>
            </a:r>
            <a:r>
              <a:rPr lang="zh-CN" altLang="en-US" dirty="0"/>
              <a:t>告诉他们我选你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如果收到了回复消息（</a:t>
            </a:r>
            <a:r>
              <a:rPr lang="en-GB" altLang="zh-CN" dirty="0"/>
              <a:t>alive</a:t>
            </a:r>
            <a:r>
              <a:rPr lang="zh-CN" altLang="en-GB" dirty="0"/>
              <a:t>），</a:t>
            </a:r>
            <a:r>
              <a:rPr lang="zh-CN" altLang="en-US" dirty="0"/>
              <a:t>这说明有人比自己“资历”更老，要让他去做老大，他只能乖乖等着老大选举。要么等到</a:t>
            </a:r>
            <a:r>
              <a:rPr lang="zh-CN" altLang="en-US" sz="1400" dirty="0">
                <a:solidFill>
                  <a:srgbClr val="555F73"/>
                </a:solidFill>
                <a:latin typeface="Microsoft YaHei"/>
                <a:ea typeface="Microsoft YaHei"/>
              </a:rPr>
              <a:t>老大成功选举的消息（</a:t>
            </a:r>
            <a:r>
              <a:rPr lang="en-GB" altLang="zh-CN" sz="1400" dirty="0">
                <a:solidFill>
                  <a:srgbClr val="555F73"/>
                </a:solidFill>
                <a:latin typeface="Microsoft YaHei"/>
                <a:ea typeface="Microsoft YaHei"/>
              </a:rPr>
              <a:t>victory</a:t>
            </a:r>
            <a:r>
              <a:rPr lang="zh-CN" altLang="en-GB" sz="1400" dirty="0">
                <a:solidFill>
                  <a:srgbClr val="555F73"/>
                </a:solidFill>
                <a:latin typeface="Microsoft YaHei"/>
                <a:ea typeface="Microsoft YaHei"/>
              </a:rPr>
              <a:t>）</a:t>
            </a:r>
            <a:r>
              <a:rPr lang="zh-CN" altLang="en-US" sz="1400" dirty="0">
                <a:solidFill>
                  <a:srgbClr val="555F73"/>
                </a:solidFill>
                <a:latin typeface="Microsoft YaHei"/>
                <a:ea typeface="Microsoft YaHei"/>
              </a:rPr>
              <a:t>，要么超时重新发送选举信息</a:t>
            </a:r>
            <a:endParaRPr lang="en-US" altLang="zh-CN" sz="1400" dirty="0">
              <a:solidFill>
                <a:srgbClr val="555F73"/>
              </a:solidFill>
              <a:latin typeface="Microsoft YaHei"/>
              <a:ea typeface="Microsoft YaHei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如果没有收到任何回复消息（</a:t>
            </a:r>
            <a:r>
              <a:rPr lang="en-GB" altLang="zh-CN" dirty="0"/>
              <a:t>alive</a:t>
            </a:r>
            <a:r>
              <a:rPr lang="zh-CN" altLang="en-GB" dirty="0"/>
              <a:t>），</a:t>
            </a:r>
            <a:r>
              <a:rPr lang="zh-CN" altLang="en-US" dirty="0"/>
              <a:t>那么就自己当老大，同时向其他节点发送当选信息（</a:t>
            </a:r>
            <a:r>
              <a:rPr lang="en-GB" altLang="zh-CN" dirty="0"/>
              <a:t>victory</a:t>
            </a:r>
            <a:r>
              <a:rPr lang="zh-CN" altLang="en-GB" dirty="0"/>
              <a:t>）</a:t>
            </a:r>
            <a:endParaRPr lang="zh-CN" altLang="en-GB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bully</a:t>
            </a:r>
            <a:r>
              <a:rPr kumimoji="1" lang="zh-CN" altLang="en-US" dirty="0"/>
              <a:t>算法示例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233" y="632478"/>
            <a:ext cx="2088000" cy="18048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000" y="646633"/>
            <a:ext cx="2088000" cy="177657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767" y="689101"/>
            <a:ext cx="2088000" cy="170158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534" y="689101"/>
            <a:ext cx="2088000" cy="17482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33" y="2863946"/>
            <a:ext cx="2088000" cy="17482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8000" y="2863946"/>
            <a:ext cx="2088000" cy="177657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7767" y="2863947"/>
            <a:ext cx="2088000" cy="177657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7534" y="2863946"/>
            <a:ext cx="2088000" cy="177657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ES</a:t>
            </a:r>
            <a:r>
              <a:rPr kumimoji="1" lang="zh-CN" altLang="en-US" dirty="0"/>
              <a:t>代码分析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4933" y="638858"/>
            <a:ext cx="8413381" cy="378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FF915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什么时候开启选举？</a:t>
            </a:r>
            <a:endParaRPr kumimoji="1" lang="en-US" altLang="zh-CN" dirty="0">
              <a:solidFill>
                <a:srgbClr val="FF915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>
                <a:solidFill>
                  <a:srgbClr val="555F7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集群启动、</a:t>
            </a:r>
            <a:r>
              <a:rPr kumimoji="1" lang="en-US" altLang="zh-CN" dirty="0">
                <a:solidFill>
                  <a:srgbClr val="555F7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master</a:t>
            </a:r>
            <a:r>
              <a:rPr kumimoji="1" lang="zh-CN" altLang="en-US" dirty="0">
                <a:solidFill>
                  <a:srgbClr val="555F7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离开、其他节点离开</a:t>
            </a:r>
            <a:endParaRPr kumimoji="1" lang="en-US" altLang="zh-CN" dirty="0">
              <a:solidFill>
                <a:srgbClr val="555F7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FF915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选举时有新节点请求加入集群怎么办？</a:t>
            </a:r>
            <a:endParaRPr kumimoji="1" lang="en-US" altLang="zh-CN" dirty="0">
              <a:solidFill>
                <a:srgbClr val="FF915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rgbClr val="555F7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ES</a:t>
            </a:r>
            <a:r>
              <a:rPr kumimoji="1" lang="zh-CN" altLang="en-US" dirty="0">
                <a:solidFill>
                  <a:srgbClr val="555F7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会先搁置这些请求，等待选举完成之后再决定是否要接受这些连接请求</a:t>
            </a:r>
            <a:endParaRPr kumimoji="1" lang="en-US" altLang="zh-CN" dirty="0">
              <a:solidFill>
                <a:srgbClr val="555F7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FF915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是怎么防止脑裂的？</a:t>
            </a:r>
            <a:endParaRPr kumimoji="1" lang="en-US" altLang="zh-CN" dirty="0">
              <a:solidFill>
                <a:srgbClr val="FF915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en-GB" altLang="zh-CN" dirty="0">
                <a:solidFill>
                  <a:srgbClr val="555F7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ping</a:t>
            </a:r>
            <a:r>
              <a:rPr kumimoji="1" lang="zh-CN" altLang="en-US" dirty="0">
                <a:solidFill>
                  <a:srgbClr val="555F7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过程中发现的候选者数量要大于等于设置项 </a:t>
            </a:r>
            <a:r>
              <a:rPr kumimoji="1" lang="en-GB" altLang="zh-CN" dirty="0" err="1">
                <a:solidFill>
                  <a:srgbClr val="555F7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discovery.zen.minimum_master_nodes</a:t>
            </a:r>
            <a:endParaRPr kumimoji="1" lang="en-US" altLang="zh-CN" dirty="0">
              <a:solidFill>
                <a:srgbClr val="555F7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FF915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又为什么会出现脑裂？</a:t>
            </a:r>
            <a:endParaRPr kumimoji="1" lang="en-US" altLang="zh-CN" dirty="0">
              <a:solidFill>
                <a:srgbClr val="FF915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>
                <a:solidFill>
                  <a:srgbClr val="555F7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集群规模变更是没有及时跟下配置项</a:t>
            </a:r>
            <a:endParaRPr kumimoji="1" lang="en-US" altLang="zh-CN" dirty="0">
              <a:solidFill>
                <a:srgbClr val="555F7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14932" y="664029"/>
            <a:ext cx="8413381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FF915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优点</a:t>
            </a:r>
            <a:endParaRPr kumimoji="1" lang="en-US" altLang="zh-CN" dirty="0">
              <a:solidFill>
                <a:srgbClr val="FF915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>
                <a:solidFill>
                  <a:srgbClr val="555F7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逻辑简单，实现方便</a:t>
            </a:r>
            <a:endParaRPr kumimoji="1" lang="en-US" altLang="zh-CN" dirty="0">
              <a:solidFill>
                <a:srgbClr val="555F7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>
                <a:solidFill>
                  <a:srgbClr val="555F7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选举高效</a:t>
            </a:r>
            <a:endParaRPr kumimoji="1" lang="en-US" altLang="zh-CN" dirty="0">
              <a:solidFill>
                <a:srgbClr val="555F7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FF915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缺点</a:t>
            </a:r>
            <a:endParaRPr kumimoji="1" lang="en-US" altLang="zh-CN" dirty="0">
              <a:solidFill>
                <a:srgbClr val="FF915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>
                <a:solidFill>
                  <a:srgbClr val="555F7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集群稳定性取决于</a:t>
            </a:r>
            <a:r>
              <a:rPr kumimoji="1" lang="en-US" altLang="zh-CN" dirty="0">
                <a:solidFill>
                  <a:srgbClr val="555F7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master</a:t>
            </a:r>
            <a:r>
              <a:rPr kumimoji="1" lang="zh-CN" altLang="en-US" dirty="0">
                <a:solidFill>
                  <a:srgbClr val="555F7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稳定性。当</a:t>
            </a:r>
            <a:r>
              <a:rPr kumimoji="1" lang="en-US" altLang="zh-CN" dirty="0">
                <a:solidFill>
                  <a:srgbClr val="555F7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master</a:t>
            </a:r>
            <a:r>
              <a:rPr kumimoji="1" lang="zh-CN" altLang="en-US" dirty="0">
                <a:solidFill>
                  <a:srgbClr val="555F7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频繁假死则会使得集群不停重复选举，从而导致集群不可用</a:t>
            </a:r>
            <a:endParaRPr kumimoji="1" lang="en-US" altLang="zh-CN" dirty="0">
              <a:solidFill>
                <a:srgbClr val="555F7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>
                <a:solidFill>
                  <a:srgbClr val="555F7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出现网络分区情况时，容易导致脑裂问题。因为需要及时手动更新设置</a:t>
            </a:r>
            <a:endParaRPr kumimoji="1" lang="zh-CN" altLang="en-US" dirty="0">
              <a:solidFill>
                <a:srgbClr val="555F7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ES</a:t>
            </a:r>
            <a:r>
              <a:rPr kumimoji="1" lang="zh-CN" altLang="en-US" dirty="0"/>
              <a:t>选主算法 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</a:t>
            </a:r>
            <a:r>
              <a:rPr kumimoji="1" lang="en-US" altLang="zh-CN" dirty="0"/>
              <a:t>raft</a:t>
            </a:r>
            <a:r>
              <a:rPr kumimoji="1" lang="zh-CN" altLang="en-US" dirty="0"/>
              <a:t>算法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4932" y="729433"/>
            <a:ext cx="8062495" cy="403057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GB" dirty="0">
                <a:solidFill>
                  <a:srgbClr val="FF915A"/>
                </a:solidFill>
              </a:rPr>
              <a:t>概述</a:t>
            </a:r>
            <a:endParaRPr lang="en-GB" altLang="zh-CN" dirty="0">
              <a:solidFill>
                <a:srgbClr val="FF915A"/>
              </a:solidFill>
            </a:endParaRPr>
          </a:p>
          <a:p>
            <a:pPr>
              <a:lnSpc>
                <a:spcPct val="160000"/>
              </a:lnSpc>
            </a:pPr>
            <a:r>
              <a:rPr lang="en-GB" altLang="zh-CN" dirty="0"/>
              <a:t>      raft</a:t>
            </a:r>
            <a:r>
              <a:rPr lang="zh-CN" altLang="en-US" dirty="0"/>
              <a:t>算法将系统中角色定义为三种：</a:t>
            </a:r>
            <a:r>
              <a:rPr lang="en-GB" altLang="zh-CN" dirty="0"/>
              <a:t>leader</a:t>
            </a:r>
            <a:r>
              <a:rPr lang="zh-CN" altLang="en-GB" dirty="0"/>
              <a:t>、</a:t>
            </a:r>
            <a:r>
              <a:rPr lang="en-GB" altLang="zh-CN" dirty="0"/>
              <a:t>follower</a:t>
            </a:r>
            <a:r>
              <a:rPr lang="zh-CN" altLang="en-GB" dirty="0"/>
              <a:t>、</a:t>
            </a:r>
            <a:r>
              <a:rPr lang="en-GB" altLang="zh-CN" dirty="0"/>
              <a:t>candidate</a:t>
            </a:r>
            <a:r>
              <a:rPr lang="zh-CN" altLang="en-GB" dirty="0"/>
              <a:t>。</a:t>
            </a:r>
            <a:r>
              <a:rPr lang="zh-CN" altLang="en-US" dirty="0"/>
              <a:t>同时将系统一致性问题拆分为</a:t>
            </a:r>
            <a:r>
              <a:rPr lang="en-GB" altLang="zh-CN" dirty="0"/>
              <a:t>Leader</a:t>
            </a:r>
            <a:r>
              <a:rPr lang="zh-CN" altLang="en-US" dirty="0"/>
              <a:t>选举（</a:t>
            </a:r>
            <a:r>
              <a:rPr lang="en-GB" altLang="zh-CN" dirty="0"/>
              <a:t>Leader election</a:t>
            </a:r>
            <a:r>
              <a:rPr lang="zh-CN" altLang="en-GB" dirty="0"/>
              <a:t>）、</a:t>
            </a:r>
            <a:r>
              <a:rPr lang="zh-CN" altLang="en-US" dirty="0"/>
              <a:t>日志同步（</a:t>
            </a:r>
            <a:r>
              <a:rPr lang="en-GB" altLang="zh-CN" dirty="0"/>
              <a:t>Log replication</a:t>
            </a:r>
            <a:r>
              <a:rPr lang="zh-CN" altLang="en-GB" dirty="0"/>
              <a:t>）、</a:t>
            </a:r>
            <a:r>
              <a:rPr lang="zh-CN" altLang="en-US" dirty="0"/>
              <a:t>安全性（</a:t>
            </a:r>
            <a:r>
              <a:rPr lang="en-GB" altLang="zh-CN" dirty="0"/>
              <a:t>Safety</a:t>
            </a:r>
            <a:r>
              <a:rPr lang="zh-CN" altLang="en-GB" dirty="0"/>
              <a:t>）、</a:t>
            </a:r>
            <a:r>
              <a:rPr lang="zh-CN" altLang="en-US" dirty="0"/>
              <a:t>日志压缩（</a:t>
            </a:r>
            <a:r>
              <a:rPr lang="en-GB" altLang="zh-CN" dirty="0"/>
              <a:t>Log compaction</a:t>
            </a:r>
            <a:r>
              <a:rPr lang="zh-CN" altLang="en-GB" dirty="0"/>
              <a:t>）、</a:t>
            </a:r>
            <a:r>
              <a:rPr lang="zh-CN" altLang="en-US" dirty="0"/>
              <a:t>成员变更（</a:t>
            </a:r>
            <a:r>
              <a:rPr lang="en-GB" altLang="zh-CN" dirty="0"/>
              <a:t>Membership change</a:t>
            </a:r>
            <a:r>
              <a:rPr lang="zh-CN" altLang="en-GB" dirty="0"/>
              <a:t>）</a:t>
            </a:r>
            <a:r>
              <a:rPr lang="zh-CN" altLang="en-US" dirty="0"/>
              <a:t>等多个子问题。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FF915A"/>
                </a:solidFill>
              </a:rPr>
              <a:t>核心思想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每个</a:t>
            </a:r>
            <a:r>
              <a:rPr lang="en-GB" altLang="zh-CN" dirty="0"/>
              <a:t>leader</a:t>
            </a:r>
            <a:r>
              <a:rPr lang="zh-CN" altLang="en-US" dirty="0"/>
              <a:t>都有一个任期（</a:t>
            </a:r>
            <a:r>
              <a:rPr lang="en-GB" altLang="zh-CN" dirty="0"/>
              <a:t>term</a:t>
            </a:r>
            <a:r>
              <a:rPr lang="zh-CN" altLang="en-GB" dirty="0"/>
              <a:t>），</a:t>
            </a:r>
            <a:r>
              <a:rPr lang="zh-CN" altLang="en-US" dirty="0"/>
              <a:t>在它的任期内，他是老大；只要发现有人的任期比自己大，他就会无条件的加入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KSO_WM_UNIT_TABLE_BEAUTIFY" val="smartTable{51f0a658-4635-41a0-a7b3-6dc1c0d21b02}"/>
  <p:tag name="TABLE_ENDDRAG_ORIGIN_RECT" val="593*151"/>
  <p:tag name="TABLE_ENDDRAG_RECT" val="32*116*593*136"/>
</p:tagLst>
</file>

<file path=ppt/tags/tag2.xml><?xml version="1.0" encoding="utf-8"?>
<p:tagLst xmlns:p="http://schemas.openxmlformats.org/presentationml/2006/main">
  <p:tag name="KSO_WM_UNIT_TABLE_BEAUTIFY" val="smartTable{c9952664-0b19-4508-b005-8b69f0ef7ba7}"/>
  <p:tag name="TABLE_ENDDRAG_ORIGIN_RECT" val="228*294"/>
  <p:tag name="TABLE_ENDDRAG_RECT" val="32*65*228*369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6763</Words>
  <Application>WPS 演示</Application>
  <PresentationFormat>全屏显示(16:9)</PresentationFormat>
  <Paragraphs>301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2" baseType="lpstr">
      <vt:lpstr>Arial</vt:lpstr>
      <vt:lpstr>方正书宋_GBK</vt:lpstr>
      <vt:lpstr>Wingdings</vt:lpstr>
      <vt:lpstr>Arial</vt:lpstr>
      <vt:lpstr>Microsoft YaHei</vt:lpstr>
      <vt:lpstr>汉仪旗黑</vt:lpstr>
      <vt:lpstr>Microsoft YaHei</vt:lpstr>
      <vt:lpstr>微软雅黑</vt:lpstr>
      <vt:lpstr>Calibri</vt:lpstr>
      <vt:lpstr>Helvetica Neue</vt:lpstr>
      <vt:lpstr>微软雅黑</vt:lpstr>
      <vt:lpstr>宋体</vt:lpstr>
      <vt:lpstr>Arial Unicode MS</vt:lpstr>
      <vt:lpstr>汉仪书宋二KW</vt:lpstr>
      <vt:lpstr>等线</vt:lpstr>
      <vt:lpstr>汉仪中等线KW</vt:lpstr>
      <vt:lpstr>Office 主题</vt:lpstr>
      <vt:lpstr>PowerPoint 演示文稿</vt:lpstr>
      <vt:lpstr>PowerPoint 演示文稿</vt:lpstr>
      <vt:lpstr>ES选主算法</vt:lpstr>
      <vt:lpstr>ES选主算法 —— bully算法</vt:lpstr>
      <vt:lpstr>bully算法示例</vt:lpstr>
      <vt:lpstr>ES代码分析</vt:lpstr>
      <vt:lpstr>总结</vt:lpstr>
      <vt:lpstr>总结</vt:lpstr>
      <vt:lpstr>ES选主算法 —— raft算法</vt:lpstr>
      <vt:lpstr>Raft算法流程</vt:lpstr>
      <vt:lpstr>ES代码分析</vt:lpstr>
      <vt:lpstr>总结</vt:lpstr>
      <vt:lpstr>PowerPoint 演示文稿</vt:lpstr>
      <vt:lpstr>ES数据模型</vt:lpstr>
      <vt:lpstr>PacificA读写流程</vt:lpstr>
      <vt:lpstr>PacificA</vt:lpstr>
      <vt:lpstr>ES分片读写流程</vt:lpstr>
      <vt:lpstr>ES分片读写流程</vt:lpstr>
      <vt:lpstr>PowerPoint 演示文稿</vt:lpstr>
      <vt:lpstr>ES缓存模型</vt:lpstr>
      <vt:lpstr>Shard Request Cache</vt:lpstr>
      <vt:lpstr>Shard Request Cache</vt:lpstr>
      <vt:lpstr>Node Query Cache</vt:lpstr>
      <vt:lpstr>Node Query Cache</vt:lpstr>
      <vt:lpstr>Node Query Cache</vt:lpstr>
      <vt:lpstr>两种缓存对比</vt:lpstr>
      <vt:lpstr>PowerPoint 演示文稿</vt:lpstr>
      <vt:lpstr>Recovery</vt:lpstr>
      <vt:lpstr>恢复流程</vt:lpstr>
      <vt:lpstr>核心问题：在恢复时写数据</vt:lpstr>
      <vt:lpstr>保留translog</vt:lpstr>
      <vt:lpstr>时序问题</vt:lpstr>
      <vt:lpstr>PowerPoint 演示文稿</vt:lpstr>
      <vt:lpstr>写入速度缓慢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 li</dc:creator>
  <cp:lastModifiedBy>bruce</cp:lastModifiedBy>
  <cp:revision>61</cp:revision>
  <dcterms:created xsi:type="dcterms:W3CDTF">2021-07-30T10:00:19Z</dcterms:created>
  <dcterms:modified xsi:type="dcterms:W3CDTF">2021-07-30T10:00:19Z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