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59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0E521-B3D8-47DA-AD40-7EE75B03329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0CA8-4611-47CF-B8A1-73A310C5E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A0CA8-4611-47CF-B8A1-73A310C5EEF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6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6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94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92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1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13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16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3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585-C01B-413F-908D-248A538FCB40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CA00C-2D22-4636-B161-3502FDA7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01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08282"/>
            <a:ext cx="9257186" cy="1646302"/>
          </a:xfrm>
        </p:spPr>
        <p:txBody>
          <a:bodyPr/>
          <a:lstStyle/>
          <a:p>
            <a:r>
              <a:rPr lang="ru-RU" dirty="0" smtClean="0"/>
              <a:t>Политика безопасности логистической компании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en-US" dirty="0" err="1" smtClean="0"/>
              <a:t>LogicalInc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1.На </a:t>
            </a:r>
            <a:r>
              <a:rPr lang="ru-RU" dirty="0"/>
              <a:t>программное средство(ПС):</a:t>
            </a:r>
          </a:p>
          <a:p>
            <a:pPr lvl="0"/>
            <a:r>
              <a:rPr lang="ru-RU" dirty="0"/>
              <a:t>неквалифицированные пользователи;</a:t>
            </a:r>
          </a:p>
          <a:p>
            <a:pPr lvl="0"/>
            <a:r>
              <a:rPr lang="ru-RU" dirty="0"/>
              <a:t>несанкционированный доступ к ПС с целью модификации кода;</a:t>
            </a:r>
          </a:p>
          <a:p>
            <a:pPr marL="0" indent="0">
              <a:buNone/>
            </a:pPr>
            <a:r>
              <a:rPr lang="ru-RU" dirty="0"/>
              <a:t>2. На аппаратные средства</a:t>
            </a:r>
          </a:p>
          <a:p>
            <a:pPr lvl="0"/>
            <a:r>
              <a:rPr lang="ru-RU" dirty="0"/>
              <a:t>внешние климатические условия;</a:t>
            </a:r>
          </a:p>
          <a:p>
            <a:pPr lvl="0"/>
            <a:r>
              <a:rPr lang="ru-RU" dirty="0"/>
              <a:t>электромагнитные и ионизирующие помехи;</a:t>
            </a:r>
          </a:p>
          <a:p>
            <a:pPr lvl="0"/>
            <a:r>
              <a:rPr lang="ru-RU" dirty="0"/>
              <a:t>перебои в электроснабжении; </a:t>
            </a:r>
          </a:p>
          <a:p>
            <a:pPr lvl="0"/>
            <a:r>
              <a:rPr lang="ru-RU" dirty="0"/>
              <a:t>недостаточная квалификация обслуживающего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00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угроз, рисков и уязвимостей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1) кражи, удаления или модификации информации, несанкционированного распространение материальных носителей за пределами организации); </a:t>
            </a:r>
          </a:p>
          <a:p>
            <a:r>
              <a:rPr lang="ru-RU" dirty="0"/>
              <a:t>2) наблюдение за клиентами компании;</a:t>
            </a:r>
          </a:p>
          <a:p>
            <a:r>
              <a:rPr lang="ru-RU" dirty="0"/>
              <a:t>3) подслушивание конфиденциальных разговоров; </a:t>
            </a:r>
          </a:p>
          <a:p>
            <a:r>
              <a:rPr lang="ru-RU" dirty="0"/>
              <a:t>4) перехват электрических, магнитных и электромагнитных полей, электрических сигналов и радиоактивных излучений; </a:t>
            </a:r>
          </a:p>
          <a:p>
            <a:r>
              <a:rPr lang="ru-RU" dirty="0"/>
              <a:t>5) разглашение информации о пользователях;</a:t>
            </a:r>
          </a:p>
          <a:p>
            <a:r>
              <a:rPr lang="ru-RU" dirty="0"/>
              <a:t>6) утеря носителей информации; </a:t>
            </a:r>
          </a:p>
          <a:p>
            <a:r>
              <a:rPr lang="ru-RU" dirty="0"/>
              <a:t>7) воздействие стихийных сил (наводнения, пожары и т. п.); </a:t>
            </a:r>
          </a:p>
          <a:p>
            <a:r>
              <a:rPr lang="ru-RU" dirty="0"/>
              <a:t>8) сбои и отказы в аппаратуре сбора, обработки и передачи информации;</a:t>
            </a:r>
          </a:p>
          <a:p>
            <a:r>
              <a:rPr lang="ru-RU" dirty="0"/>
              <a:t>9) отказы системы электроснабжения;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15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821" y="197004"/>
            <a:ext cx="11165262" cy="1320800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Методы, меры и средства обеспечения требуемого уровня защиты информационных ресурсов.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820" y="1517804"/>
            <a:ext cx="10808423" cy="4760333"/>
          </a:xfrm>
        </p:spPr>
        <p:txBody>
          <a:bodyPr/>
          <a:lstStyle/>
          <a:p>
            <a:pPr lvl="0"/>
            <a:r>
              <a:rPr lang="ru-RU" dirty="0"/>
              <a:t>установление различных степеней допуска сотрудников к сведениям, содержащим коммерческую тайну;</a:t>
            </a:r>
          </a:p>
          <a:p>
            <a:pPr lvl="0"/>
            <a:r>
              <a:rPr lang="ru-RU" dirty="0"/>
              <a:t>ограничение круга лиц, имеющих допуск к конфиденциальной информации страховой компании;</a:t>
            </a:r>
          </a:p>
          <a:p>
            <a:pPr lvl="0"/>
            <a:r>
              <a:rPr lang="ru-RU" dirty="0"/>
              <a:t>организация порядка использования материальных носителей, установление контроля над копированием и сканированием документов, ограничение доступа сотрудников к внешней электронной почте;</a:t>
            </a:r>
          </a:p>
          <a:p>
            <a:pPr lvl="0"/>
            <a:r>
              <a:rPr lang="ru-RU" dirty="0"/>
              <a:t>проведение периодических проверок соблюдения регламентов;</a:t>
            </a:r>
          </a:p>
          <a:p>
            <a:pPr lvl="0"/>
            <a:r>
              <a:rPr lang="ru-RU" dirty="0"/>
              <a:t>привлечение специалистов для проведения тренингов по защите информации;</a:t>
            </a:r>
          </a:p>
          <a:p>
            <a:pPr lvl="0"/>
            <a:r>
              <a:rPr lang="ru-RU" dirty="0"/>
              <a:t>проведение мероприятий по созданию режима коммерческой тайны;</a:t>
            </a:r>
          </a:p>
          <a:p>
            <a:pPr lvl="0"/>
            <a:r>
              <a:rPr lang="ru-RU" dirty="0"/>
              <a:t>внесение в договоры компании с клиентами норм, касающихся обязательств соблюдения последними режима коммерческой тайны в отношении переданной им информации;</a:t>
            </a:r>
          </a:p>
          <a:p>
            <a:pPr lvl="0"/>
            <a:r>
              <a:rPr lang="ru-RU" dirty="0"/>
              <a:t>привлечение к ответственности лиц, виновных в разглашении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6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1617" y="163551"/>
            <a:ext cx="8596668" cy="1320800"/>
          </a:xfrm>
        </p:spPr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849" y="936702"/>
            <a:ext cx="6713034" cy="56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270000"/>
            <a:ext cx="996092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	Политика </a:t>
            </a:r>
            <a:r>
              <a:rPr lang="ru-RU" sz="2400" dirty="0"/>
              <a:t>безопасности — совокупность документированных управленческих решений, направленных на защиту информации и ассоциированных с ней ресурсов. Основная цель политики безопасности – определение технических требований к защите компьютерных систем и сетевой аппаратуры, способы настройки систем администратором с точки зрения их безопасности.</a:t>
            </a:r>
          </a:p>
          <a:p>
            <a:pPr marL="0" indent="0">
              <a:buNone/>
            </a:pPr>
            <a:r>
              <a:rPr lang="ru-RU" sz="2400" dirty="0" smtClean="0"/>
              <a:t>	На </a:t>
            </a:r>
            <a:r>
              <a:rPr lang="ru-RU" sz="2400" dirty="0"/>
              <a:t>сегодняшний день проблема информационной защиты не является новой. Её появление началось ещё до появления компьютеров. Однако появление и стремительный рост компьютерной техники, а также значимость её в жизни сказалось и на основные принципы построения политики информационной защиты</a:t>
            </a:r>
          </a:p>
        </p:txBody>
      </p:sp>
    </p:spTree>
    <p:extLst>
      <p:ext uri="{BB962C8B-B14F-4D97-AF65-F5344CB8AC3E}">
        <p14:creationId xmlns:p14="http://schemas.microsoft.com/office/powerpoint/2010/main" val="11136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04800"/>
            <a:ext cx="12192000" cy="2695074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ru-RU" dirty="0" smtClean="0"/>
              <a:t>Благодарю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09648"/>
            <a:ext cx="12192000" cy="770740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ru-RU" sz="10000" dirty="0" smtClean="0">
                <a:solidFill>
                  <a:srgbClr val="00B0F0"/>
                </a:solidFill>
              </a:rPr>
              <a:t>Конец</a:t>
            </a:r>
            <a:endParaRPr lang="en-US" sz="10000" dirty="0" smtClean="0">
              <a:solidFill>
                <a:srgbClr val="00B0F0"/>
              </a:solidFill>
            </a:endParaRPr>
          </a:p>
          <a:p>
            <a:pPr marL="0" indent="0" algn="ctr">
              <a:lnSpc>
                <a:spcPct val="250000"/>
              </a:lnSpc>
              <a:buNone/>
            </a:pPr>
            <a:endParaRPr lang="ru-RU" sz="10000" dirty="0">
              <a:solidFill>
                <a:srgbClr val="00B0F0"/>
              </a:solidFill>
            </a:endParaRPr>
          </a:p>
        </p:txBody>
      </p:sp>
      <p:sp>
        <p:nvSpPr>
          <p:cNvPr id="4" name="AutoShape 2" descr="Неспокойный пешеход — YTP ви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2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На сегодняшний день перед каждым предприятием, обеспокоенного вопросами безопасности своих информационных ресурсов, встает вопрос об организации системы защиты информации, которая бы позволила в полной мере обеспечить безопасность функционирования телекоммуникационного оборудования и циркулирующей информации в информационной системе предприятия.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Актуальность, цели и задачи разработки ПИБ.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080842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	Значимость </a:t>
            </a:r>
            <a:r>
              <a:rPr lang="ru-RU" sz="2400" dirty="0"/>
              <a:t>обеспечения ИБ определяется наличием в общей системе информационных потоков предприятия сведений, составляющих не только коммерческую, но и государственную тайну, а также другие виды конфиденциальной информации: сведения, составляющие банковскую тайну, различные виды персональных данных, в т. ч. – врачебную тайну, интеллектуальную собственность компаний-партнеров и т. п. Обеспечение ИБ в этой сфере и, в частности, основные требования, организационные правила и процедуры непосредственно регламентируются указанными в начале данного подраздела документами.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41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обеспечению безопасности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11221017" cy="3880773"/>
          </a:xfrm>
        </p:spPr>
        <p:txBody>
          <a:bodyPr>
            <a:noAutofit/>
          </a:bodyPr>
          <a:lstStyle/>
          <a:p>
            <a:pPr lvl="0"/>
            <a:r>
              <a:rPr lang="ru-RU" dirty="0" smtClean="0"/>
              <a:t>Определить </a:t>
            </a:r>
            <a:r>
              <a:rPr lang="ru-RU" dirty="0"/>
              <a:t>права и обязанности пользователей;</a:t>
            </a:r>
          </a:p>
          <a:p>
            <a:pPr lvl="0"/>
            <a:r>
              <a:rPr lang="ru-RU" dirty="0"/>
              <a:t>коммерческая тайна самой логистической компании, данные о ее договорах, финансовых взаимоотношениях, бухгалтерская информация;</a:t>
            </a:r>
          </a:p>
          <a:p>
            <a:pPr lvl="0"/>
            <a:r>
              <a:rPr lang="ru-RU" dirty="0"/>
              <a:t>коммерческая тайна клиентов и партнеров организации, данные об их активах, имуществе, платежах, произошедших страховых событиях;</a:t>
            </a:r>
          </a:p>
          <a:p>
            <a:pPr lvl="0"/>
            <a:r>
              <a:rPr lang="ru-RU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lvl="0"/>
            <a:r>
              <a:rPr lang="ru-RU" dirty="0" smtClean="0"/>
              <a:t>средств </a:t>
            </a:r>
            <a:r>
              <a:rPr lang="ru-RU" dirty="0"/>
              <a:t>защиты информации, установленных в локальной вычислительной сети;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4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Структура </a:t>
            </a:r>
            <a:r>
              <a:rPr lang="ru-RU" sz="2400" dirty="0" smtClean="0"/>
              <a:t>логистической компании </a:t>
            </a:r>
            <a:r>
              <a:rPr lang="ru-RU" sz="2400" dirty="0"/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/>
              <a:t>.</a:t>
            </a:r>
            <a:r>
              <a:rPr lang="ru-RU" sz="2400" dirty="0"/>
              <a:t> Эффективность управления деятельностью зависит оттого, насколько грамотно сформирована организационная структура управления и насколько она соответствует цели деятельности организации.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ru-RU" dirty="0" smtClean="0"/>
              <a:t>Структура лог. компании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93" y="1320800"/>
            <a:ext cx="6657413" cy="45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Базы данных клиентов и вся интеллектуальная собственность сервиса. </a:t>
            </a:r>
          </a:p>
          <a:p>
            <a:pPr lvl="0"/>
            <a:r>
              <a:rPr lang="ru-RU" dirty="0"/>
              <a:t>Носители информации, на которых зафиксированы, отображены защищаемые сведения </a:t>
            </a:r>
          </a:p>
          <a:p>
            <a:pPr lvl="0"/>
            <a:r>
              <a:rPr lang="ru-RU" dirty="0"/>
              <a:t>Личные дела</a:t>
            </a:r>
          </a:p>
          <a:p>
            <a:pPr lvl="0"/>
            <a:r>
              <a:rPr lang="ru-RU" dirty="0"/>
              <a:t>Обращения к услугам </a:t>
            </a:r>
            <a:r>
              <a:rPr lang="ru-RU" dirty="0" smtClean="0"/>
              <a:t>компании </a:t>
            </a:r>
            <a:r>
              <a:rPr lang="ru-RU" dirty="0"/>
              <a:t>физических лиц, журналы, ведомости, положения, инструкции, соглашения и обязательства о неразглашении, распоряжения, договоры, отчеты;</a:t>
            </a:r>
          </a:p>
          <a:p>
            <a:pPr lvl="0"/>
            <a:r>
              <a:rPr lang="ru-RU" dirty="0"/>
              <a:t>Локальная сеть;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2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7262"/>
            <a:ext cx="8596668" cy="1320800"/>
          </a:xfrm>
        </p:spPr>
        <p:txBody>
          <a:bodyPr/>
          <a:lstStyle/>
          <a:p>
            <a:r>
              <a:rPr lang="ru-RU" dirty="0" smtClean="0"/>
              <a:t>Основные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73" y="989711"/>
            <a:ext cx="11176412" cy="3880773"/>
          </a:xfrm>
        </p:spPr>
        <p:txBody>
          <a:bodyPr>
            <a:noAutofit/>
          </a:bodyPr>
          <a:lstStyle/>
          <a:p>
            <a:r>
              <a:rPr lang="ru-RU" sz="2000" dirty="0"/>
              <a:t>Все угрозы информационной безопасности делятся на три типа по природе их возникновения: антропогенные, техногенные и естественные.</a:t>
            </a:r>
          </a:p>
          <a:p>
            <a:r>
              <a:rPr lang="ru-RU" sz="2000" dirty="0"/>
              <a:t>К естественным относятся природные явления, которые не зависят от человека, например ураганы, наводнения, пожары и т.д.</a:t>
            </a:r>
          </a:p>
          <a:p>
            <a:r>
              <a:rPr lang="ru-RU" sz="2000" b="1" dirty="0"/>
              <a:t>Антропогенные угрозы</a:t>
            </a:r>
            <a:r>
              <a:rPr lang="ru-RU" sz="2000" dirty="0"/>
              <a:t> – это угрозы, вызванные деятельностью человека. Среди них, исходя из мотивации действий, можно выделить:</a:t>
            </a:r>
          </a:p>
          <a:p>
            <a:r>
              <a:rPr lang="ru-RU" sz="2000" dirty="0">
                <a:sym typeface="Symbol" panose="05050102010706020507" pitchFamily="18" charset="2"/>
              </a:rPr>
              <a:t></a:t>
            </a:r>
            <a:r>
              <a:rPr lang="ru-RU" sz="2000" dirty="0"/>
              <a:t> </a:t>
            </a:r>
            <a:r>
              <a:rPr lang="ru-RU" sz="2000" b="1" dirty="0"/>
              <a:t>непреднамеренные</a:t>
            </a:r>
            <a:r>
              <a:rPr lang="ru-RU" sz="2000" dirty="0"/>
              <a:t> (неумышленные, случайные) угрозы, вызванные ошибками в проектировании информационной системы и ее элементов, ошибками в действиях персонала и т. п.; </a:t>
            </a:r>
          </a:p>
          <a:p>
            <a:pPr lvl="0"/>
            <a:r>
              <a:rPr lang="ru-RU" sz="2000" dirty="0"/>
              <a:t>нарушения установленных регламентов сбора, обработки и передачи информации, а также требований безопасности информации и другие действия пользователей ИВС</a:t>
            </a:r>
          </a:p>
          <a:p>
            <a:r>
              <a:rPr lang="ru-RU" sz="2000" dirty="0">
                <a:sym typeface="Symbol" panose="05050102010706020507" pitchFamily="18" charset="2"/>
              </a:rPr>
              <a:t></a:t>
            </a:r>
            <a:r>
              <a:rPr lang="ru-RU" sz="2000" dirty="0"/>
              <a:t> </a:t>
            </a:r>
            <a:r>
              <a:rPr lang="ru-RU" sz="2000" b="1" dirty="0"/>
              <a:t>преднамеренные</a:t>
            </a:r>
            <a:r>
              <a:rPr lang="ru-RU" sz="2000" dirty="0"/>
              <a:t> (умышленные) угрозы, связанные с корыстными, идейными или иными устремлениями людей (злоумышленников).</a:t>
            </a:r>
          </a:p>
          <a:p>
            <a:pPr lvl="0"/>
            <a:r>
              <a:rPr lang="ru-RU" sz="2000" dirty="0"/>
              <a:t>деятельность преступных групп и формирований;</a:t>
            </a:r>
          </a:p>
          <a:p>
            <a:r>
              <a:rPr lang="ru-RU" sz="2000" dirty="0"/>
              <a:t>удаленное несанкционированное вмешательство посторонних лиц</a:t>
            </a:r>
          </a:p>
        </p:txBody>
      </p:sp>
    </p:spTree>
    <p:extLst>
      <p:ext uri="{BB962C8B-B14F-4D97-AF65-F5344CB8AC3E}">
        <p14:creationId xmlns:p14="http://schemas.microsoft.com/office/powerpoint/2010/main" val="217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 </a:t>
            </a:r>
            <a:r>
              <a:rPr lang="ru-RU" dirty="0"/>
              <a:t>программное средство(ПС):</a:t>
            </a:r>
          </a:p>
          <a:p>
            <a:pPr lvl="0"/>
            <a:r>
              <a:rPr lang="ru-RU" dirty="0"/>
              <a:t>Некорректный исходный алгоритм;</a:t>
            </a:r>
          </a:p>
          <a:p>
            <a:pPr lvl="0"/>
            <a:r>
              <a:rPr lang="ru-RU" dirty="0"/>
              <a:t>Неправильно запрограммированный исходный алгоритм;</a:t>
            </a:r>
          </a:p>
          <a:p>
            <a:pPr lvl="0"/>
            <a:r>
              <a:rPr lang="ru-RU" dirty="0"/>
              <a:t> На аппаратные средства</a:t>
            </a:r>
          </a:p>
          <a:p>
            <a:pPr lvl="0"/>
            <a:r>
              <a:rPr lang="ru-RU" dirty="0"/>
              <a:t>системные ошибки при постановке задачи проектирования; </a:t>
            </a:r>
          </a:p>
          <a:p>
            <a:pPr lvl="0"/>
            <a:r>
              <a:rPr lang="ru-RU" dirty="0"/>
              <a:t>отклонения от технологии изготовления комплектующих изделий и АС в целом; </a:t>
            </a:r>
          </a:p>
          <a:p>
            <a:pPr lvl="0"/>
            <a:r>
              <a:rPr lang="ru-RU" dirty="0"/>
              <a:t>нарушение режима эксплуатации, вызванное внутренним состоянием 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18964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устая тень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676</Words>
  <Application>Microsoft Office PowerPoint</Application>
  <PresentationFormat>Широкоэкранный</PresentationFormat>
  <Paragraphs>72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Trebuchet MS</vt:lpstr>
      <vt:lpstr>Wingdings 3</vt:lpstr>
      <vt:lpstr>Аспект</vt:lpstr>
      <vt:lpstr>Политика безопасности логистической компании “LogicalInc”</vt:lpstr>
      <vt:lpstr>Введение </vt:lpstr>
      <vt:lpstr>Актуальность, цели и задачи разработки ПИБ.</vt:lpstr>
      <vt:lpstr>Рекомендации по обеспечению безопасности информации</vt:lpstr>
      <vt:lpstr>Структура предприятия</vt:lpstr>
      <vt:lpstr>Структура лог. компании</vt:lpstr>
      <vt:lpstr>Объекты защиты</vt:lpstr>
      <vt:lpstr>Основные угрозы</vt:lpstr>
      <vt:lpstr>Внешние угрозы</vt:lpstr>
      <vt:lpstr>Внутренние угрозы</vt:lpstr>
      <vt:lpstr>Оценка угроз, рисков и уязвимостей</vt:lpstr>
      <vt:lpstr>Методы, меры и средства обеспечения требуемого уровня защиты информационных ресурсов. </vt:lpstr>
      <vt:lpstr>Оценка рисков</vt:lpstr>
      <vt:lpstr>Вывод</vt:lpstr>
      <vt:lpstr>Благодарю за внимание</vt:lpstr>
    </vt:vector>
  </TitlesOfParts>
  <Company>
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безопасности логистической компании “LogicalInc”</dc:title>
  <dc:creator>Maxim Prymakou</dc:creator>
  <cp:lastModifiedBy>Maxim Prymakou</cp:lastModifiedBy>
  <cp:revision>22</cp:revision>
  <dcterms:created xsi:type="dcterms:W3CDTF">2021-02-08T10:18:33Z</dcterms:created>
  <dcterms:modified xsi:type="dcterms:W3CDTF">2021-02-10T07:54:35Z</dcterms:modified>
</cp:coreProperties>
</file>