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EYXpP1JtkxGU3ftWggFUkAMw7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8d546bea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8d546b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chive.ics.uci.edu/ml/datasets/Online+Retail+II" TargetMode="External"/><Relationship Id="rId4" Type="http://schemas.openxmlformats.org/officeDocument/2006/relationships/hyperlink" Target="https://econsultancy.com/stats-show-online-retail-ecommerce-changing/" TargetMode="External"/><Relationship Id="rId5" Type="http://schemas.openxmlformats.org/officeDocument/2006/relationships/hyperlink" Target="https://www.infoentrepreneurs.org/en/guides/forecast-and-plan-your-sal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5029623" y="676359"/>
            <a:ext cx="34839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Segmentation &amp;</a:t>
            </a:r>
            <a:br>
              <a:rPr lang="en-US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 Forecasting</a:t>
            </a:r>
            <a:endParaRPr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flipH="1">
            <a:off x="0" y="0"/>
            <a:ext cx="4629586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0" y="0"/>
            <a:ext cx="3750036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s.jpg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536" y="1985946"/>
            <a:ext cx="3035882" cy="15179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6145300" y="4946425"/>
            <a:ext cx="28770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Priyanka Sangam</a:t>
            </a:r>
            <a:endParaRPr b="1" sz="24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Maninderjit Sohal</a:t>
            </a:r>
            <a:endParaRPr b="1" sz="24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Sumiya Aamir</a:t>
            </a:r>
            <a:endParaRPr b="1" sz="240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2837700" y="288716"/>
            <a:ext cx="375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668025" y="1491275"/>
            <a:ext cx="78291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Sales forecast is a common business practice.</a:t>
            </a:r>
            <a:endParaRPr sz="2400"/>
          </a:p>
          <a:p>
            <a:pPr indent="-285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Forecasting is essential for Business of any size to manage Production, Inventory or Finance</a:t>
            </a:r>
            <a:endParaRPr sz="2400"/>
          </a:p>
          <a:p>
            <a:pPr indent="-285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Online shopping trend - from around 1% of retail sales in 2000 to close to 16% in 2019</a:t>
            </a:r>
            <a:endParaRPr sz="2400"/>
          </a:p>
          <a:p>
            <a:pPr indent="-285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We selected an open source Online Retail Dataset from UCI Repository which originally consists of 1,067,371 records </a:t>
            </a:r>
            <a:endParaRPr sz="2400"/>
          </a:p>
        </p:txBody>
      </p:sp>
      <p:pic>
        <p:nvPicPr>
          <p:cNvPr descr="shopping.png"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8750" y="5173775"/>
            <a:ext cx="1334200" cy="15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628650" y="620400"/>
            <a:ext cx="2770500" cy="55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grpSp>
        <p:nvGrpSpPr>
          <p:cNvPr id="114" name="Google Shape;114;p3"/>
          <p:cNvGrpSpPr/>
          <p:nvPr/>
        </p:nvGrpSpPr>
        <p:grpSpPr>
          <a:xfrm>
            <a:off x="3819906" y="844877"/>
            <a:ext cx="4697730" cy="5055717"/>
            <a:chOff x="0" y="224485"/>
            <a:chExt cx="4697730" cy="5055717"/>
          </a:xfrm>
        </p:grpSpPr>
        <p:sp>
          <p:nvSpPr>
            <p:cNvPr id="115" name="Google Shape;115;p3"/>
            <p:cNvSpPr/>
            <p:nvPr/>
          </p:nvSpPr>
          <p:spPr>
            <a:xfrm>
              <a:off x="0" y="224485"/>
              <a:ext cx="4697730" cy="1032854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50420" y="274905"/>
              <a:ext cx="4596890" cy="93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 segmentation - RFM Model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0" y="1332219"/>
              <a:ext cx="4697730" cy="1032854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50420" y="1382639"/>
              <a:ext cx="4596890" cy="93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Predicting sales - In terms of Quantity (Units sold)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2439954"/>
              <a:ext cx="4697730" cy="1032854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50420" y="2490374"/>
              <a:ext cx="4596890" cy="93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Predicting sales - In terms of Cost (Revenue generated)</a:t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0" y="3547688"/>
              <a:ext cx="4697730" cy="1032854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50420" y="3598108"/>
              <a:ext cx="4596890" cy="93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 formation - each product is sold with different price</a:t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0" y="4580542"/>
              <a:ext cx="4697730" cy="69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0" y="4580542"/>
              <a:ext cx="4697730" cy="69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00" lIns="149150" spcFirstLastPara="1" rIns="184900" wrap="square" tIns="330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Different prices for different customers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Based on offers/discount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322326" y="411480"/>
            <a:ext cx="8401050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/>
              <a:t>Exploratory Data Analysis</a:t>
            </a:r>
            <a:endParaRPr/>
          </a:p>
        </p:txBody>
      </p:sp>
      <p:grpSp>
        <p:nvGrpSpPr>
          <p:cNvPr id="130" name="Google Shape;130;p4"/>
          <p:cNvGrpSpPr/>
          <p:nvPr/>
        </p:nvGrpSpPr>
        <p:grpSpPr>
          <a:xfrm>
            <a:off x="5350994" y="1143647"/>
            <a:ext cx="3470680" cy="5302224"/>
            <a:chOff x="0" y="647"/>
            <a:chExt cx="3470680" cy="5302224"/>
          </a:xfrm>
        </p:grpSpPr>
        <p:cxnSp>
          <p:nvCxnSpPr>
            <p:cNvPr id="131" name="Google Shape;131;p4"/>
            <p:cNvCxnSpPr/>
            <p:nvPr/>
          </p:nvCxnSpPr>
          <p:spPr>
            <a:xfrm>
              <a:off x="0" y="647"/>
              <a:ext cx="3470680" cy="0"/>
            </a:xfrm>
            <a:prstGeom prst="straightConnector1">
              <a:avLst/>
            </a:prstGeom>
            <a:solidFill>
              <a:srgbClr val="B74816"/>
            </a:solidFill>
            <a:ln cap="flat" cmpd="sng" w="12700">
              <a:solidFill>
                <a:srgbClr val="B7481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2" name="Google Shape;132;p4"/>
            <p:cNvSpPr/>
            <p:nvPr/>
          </p:nvSpPr>
          <p:spPr>
            <a:xfrm>
              <a:off x="0" y="647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0" y="647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DATASET CONTAINS TRANSACTIONS FOR A UK-BASED, NON-STORE ONLINE RETAIL</a:t>
              </a:r>
              <a:endParaRPr/>
            </a:p>
          </p:txBody>
        </p:sp>
        <p:cxnSp>
          <p:nvCxnSpPr>
            <p:cNvPr id="134" name="Google Shape;134;p4"/>
            <p:cNvCxnSpPr/>
            <p:nvPr/>
          </p:nvCxnSpPr>
          <p:spPr>
            <a:xfrm>
              <a:off x="0" y="758108"/>
              <a:ext cx="3470680" cy="0"/>
            </a:xfrm>
            <a:prstGeom prst="straightConnector1">
              <a:avLst/>
            </a:prstGeom>
            <a:solidFill>
              <a:srgbClr val="C15315"/>
            </a:solidFill>
            <a:ln cap="flat" cmpd="sng" w="12700">
              <a:solidFill>
                <a:srgbClr val="C1531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5" name="Google Shape;135;p4"/>
            <p:cNvSpPr/>
            <p:nvPr/>
          </p:nvSpPr>
          <p:spPr>
            <a:xfrm>
              <a:off x="0" y="758108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0" y="758108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COMPANY MAINLY SELLS UNIQUE ALL-OCCASION GIFT-WARE</a:t>
              </a:r>
              <a:endParaRPr/>
            </a:p>
          </p:txBody>
        </p:sp>
        <p:cxnSp>
          <p:nvCxnSpPr>
            <p:cNvPr id="137" name="Google Shape;137;p4"/>
            <p:cNvCxnSpPr/>
            <p:nvPr/>
          </p:nvCxnSpPr>
          <p:spPr>
            <a:xfrm>
              <a:off x="0" y="1515568"/>
              <a:ext cx="3470680" cy="0"/>
            </a:xfrm>
            <a:prstGeom prst="straightConnector1">
              <a:avLst/>
            </a:prstGeom>
            <a:solidFill>
              <a:srgbClr val="CC6014"/>
            </a:solidFill>
            <a:ln cap="flat" cmpd="sng" w="12700">
              <a:solidFill>
                <a:srgbClr val="CC601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8" name="Google Shape;138;p4"/>
            <p:cNvSpPr/>
            <p:nvPr/>
          </p:nvSpPr>
          <p:spPr>
            <a:xfrm>
              <a:off x="0" y="1515568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0" y="1515568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PRODUCTS WERE SHIPPED TO DIFFERENT COUNTRIES – 40 COUNTRIES FOUND. UK HAVING THE HIGHEST NUMBER OF CUSTOMERS</a:t>
              </a:r>
              <a:endParaRPr/>
            </a:p>
          </p:txBody>
        </p:sp>
        <p:cxnSp>
          <p:nvCxnSpPr>
            <p:cNvPr id="140" name="Google Shape;140;p4"/>
            <p:cNvCxnSpPr/>
            <p:nvPr/>
          </p:nvCxnSpPr>
          <p:spPr>
            <a:xfrm>
              <a:off x="0" y="2273029"/>
              <a:ext cx="3470680" cy="0"/>
            </a:xfrm>
            <a:prstGeom prst="straightConnector1">
              <a:avLst/>
            </a:prstGeom>
            <a:solidFill>
              <a:srgbClr val="D76D13"/>
            </a:solidFill>
            <a:ln cap="flat" cmpd="sng" w="12700">
              <a:solidFill>
                <a:srgbClr val="D76D1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1" name="Google Shape;141;p4"/>
            <p:cNvSpPr/>
            <p:nvPr/>
          </p:nvSpPr>
          <p:spPr>
            <a:xfrm>
              <a:off x="0" y="2273029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0" y="2273029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QUANTITY &amp; PRICES - RETURNS MARKED WITH NEGATIVE VALUES</a:t>
              </a:r>
              <a:endParaRPr/>
            </a:p>
          </p:txBody>
        </p:sp>
        <p:cxnSp>
          <p:nvCxnSpPr>
            <p:cNvPr id="143" name="Google Shape;143;p4"/>
            <p:cNvCxnSpPr/>
            <p:nvPr/>
          </p:nvCxnSpPr>
          <p:spPr>
            <a:xfrm>
              <a:off x="0" y="3030490"/>
              <a:ext cx="3470680" cy="0"/>
            </a:xfrm>
            <a:prstGeom prst="straightConnector1">
              <a:avLst/>
            </a:prstGeom>
            <a:solidFill>
              <a:srgbClr val="E27C11"/>
            </a:solidFill>
            <a:ln cap="flat" cmpd="sng" w="12700">
              <a:solidFill>
                <a:srgbClr val="E27C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4" name="Google Shape;144;p4"/>
            <p:cNvSpPr/>
            <p:nvPr/>
          </p:nvSpPr>
          <p:spPr>
            <a:xfrm>
              <a:off x="0" y="3030490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0" y="3030490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STOCK CODE – IRRELEVANT VALUES SUCH AS TEST, POST, ETC.</a:t>
              </a:r>
              <a:endParaRPr/>
            </a:p>
          </p:txBody>
        </p:sp>
        <p:cxnSp>
          <p:nvCxnSpPr>
            <p:cNvPr id="146" name="Google Shape;146;p4"/>
            <p:cNvCxnSpPr/>
            <p:nvPr/>
          </p:nvCxnSpPr>
          <p:spPr>
            <a:xfrm>
              <a:off x="0" y="3787951"/>
              <a:ext cx="3470680" cy="0"/>
            </a:xfrm>
            <a:prstGeom prst="straightConnector1">
              <a:avLst/>
            </a:prstGeom>
            <a:solidFill>
              <a:srgbClr val="EE8C10"/>
            </a:solidFill>
            <a:ln cap="flat" cmpd="sng" w="12700">
              <a:solidFill>
                <a:srgbClr val="EE8C1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7" name="Google Shape;147;p4"/>
            <p:cNvSpPr/>
            <p:nvPr/>
          </p:nvSpPr>
          <p:spPr>
            <a:xfrm>
              <a:off x="0" y="3787951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3787951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 - SAME PRODUCTS HAVE DIFFERENT UNIT PRICE – SUGGESTS DISCOUNT/OFFERS</a:t>
              </a:r>
              <a:endParaRPr/>
            </a:p>
          </p:txBody>
        </p:sp>
        <p:cxnSp>
          <p:nvCxnSpPr>
            <p:cNvPr id="149" name="Google Shape;149;p4"/>
            <p:cNvCxnSpPr/>
            <p:nvPr/>
          </p:nvCxnSpPr>
          <p:spPr>
            <a:xfrm>
              <a:off x="0" y="4545411"/>
              <a:ext cx="3470680" cy="0"/>
            </a:xfrm>
            <a:prstGeom prst="straightConnector1">
              <a:avLst/>
            </a:prstGeom>
            <a:solidFill>
              <a:srgbClr val="F39B14"/>
            </a:solidFill>
            <a:ln cap="flat" cmpd="sng" w="12700">
              <a:solidFill>
                <a:srgbClr val="F39B1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0" name="Google Shape;150;p4"/>
            <p:cNvSpPr/>
            <p:nvPr/>
          </p:nvSpPr>
          <p:spPr>
            <a:xfrm>
              <a:off x="0" y="4545411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0" y="4545411"/>
              <a:ext cx="3470680" cy="757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ID - SAME CUSTOMER ID FOR TWO DIFFERENT COUNTRIES - DUPLICATE CUSTOMERS</a:t>
              </a:r>
              <a:endParaRPr/>
            </a:p>
          </p:txBody>
        </p:sp>
      </p:grpSp>
      <p:pic>
        <p:nvPicPr>
          <p:cNvPr descr="countries.png" id="152" name="Google Shape;152;p4"/>
          <p:cNvPicPr preferRelativeResize="0"/>
          <p:nvPr/>
        </p:nvPicPr>
        <p:blipFill rotWithShape="1">
          <a:blip r:embed="rId3">
            <a:alphaModFix/>
          </a:blip>
          <a:srcRect b="-2" l="4424" r="16668" t="0"/>
          <a:stretch/>
        </p:blipFill>
        <p:spPr>
          <a:xfrm>
            <a:off x="322326" y="1517904"/>
            <a:ext cx="4930370" cy="427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1727100" y="440425"/>
            <a:ext cx="5689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Segmentation</a:t>
            </a:r>
            <a:endParaRPr/>
          </a:p>
        </p:txBody>
      </p:sp>
      <p:pic>
        <p:nvPicPr>
          <p:cNvPr descr="img2.png" id="158" name="Google Shape;15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7551" y="5038626"/>
            <a:ext cx="2770800" cy="14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/>
        </p:nvSpPr>
        <p:spPr>
          <a:xfrm>
            <a:off x="759050" y="1765825"/>
            <a:ext cx="79893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Clustered the data using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KMeans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 3 clusters – Helpful in creating marketing strategies </a:t>
            </a:r>
            <a:endParaRPr sz="2400"/>
          </a:p>
          <a:p>
            <a:pPr indent="-279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Found three clusters –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0 -bigger percentage of them were ordinary shoppers with reasonable spending</a:t>
            </a:r>
            <a:endParaRPr sz="2400"/>
          </a:p>
          <a:p>
            <a:pPr indent="-279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[1] customers represents medium to high profit</a:t>
            </a:r>
            <a:endParaRPr sz="2400"/>
          </a:p>
          <a:p>
            <a:pPr indent="-279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Cluster[2] customers were extremely highly profit customers 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219000" y="192553"/>
            <a:ext cx="34464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Sales Predictions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0" y="1838050"/>
            <a:ext cx="3962400" cy="4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Data - Train set (2010), Test set (2011)</a:t>
            </a:r>
            <a:endParaRPr sz="2400"/>
          </a:p>
          <a:p>
            <a:pPr indent="-2730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Highest Revenue is generated between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September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November</a:t>
            </a:r>
            <a:endParaRPr sz="2400"/>
          </a:p>
          <a:p>
            <a:pPr indent="-2730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2400"/>
          </a:p>
          <a:p>
            <a:pPr indent="-2730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sz="2400"/>
          </a:p>
          <a:p>
            <a:pPr indent="-2730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Regressor</a:t>
            </a:r>
            <a:endParaRPr sz="2400"/>
          </a:p>
          <a:p>
            <a:pPr indent="-2730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Ridge, Lasso and Elastic Net Regression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682512"/>
            <a:ext cx="5125329" cy="208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399" y="2369079"/>
            <a:ext cx="5125328" cy="209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399" y="92323"/>
            <a:ext cx="5125329" cy="208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3078450" y="481141"/>
            <a:ext cx="375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pic>
        <p:nvPicPr>
          <p:cNvPr descr="love_shopping.png" id="174" name="Google Shape;17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025" y="5537775"/>
            <a:ext cx="1988100" cy="11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713525" y="1806850"/>
            <a:ext cx="8019600" cy="4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Regressor performed slightly better than other models</a:t>
            </a:r>
            <a:endParaRPr sz="2400"/>
          </a:p>
          <a:p>
            <a:pPr indent="-2794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Project, we were able to Predict Revenue generated per month and perform customer segmentation</a:t>
            </a:r>
            <a:endParaRPr sz="2400"/>
          </a:p>
          <a:p>
            <a:pPr indent="-2794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work can consist of offering Customized Prices to Targeted Customers</a:t>
            </a:r>
            <a:endParaRPr sz="2400"/>
          </a:p>
          <a:p>
            <a:pPr indent="-1270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16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8d546bea_2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1" name="Google Shape;181;g7a8d546bea_2_0"/>
          <p:cNvSpPr txBox="1"/>
          <p:nvPr>
            <p:ph idx="1" type="body"/>
          </p:nvPr>
        </p:nvSpPr>
        <p:spPr>
          <a:xfrm>
            <a:off x="628650" y="1825625"/>
            <a:ext cx="8172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Chen, D. Sain, S.L., and Guo, K. (2012), Data mining for the online retail industry: A case study of RFM model-based customer segmentation using data mining, Journal of Database Marketing and Customer Strategy Management, Vol. 19, No. 3, pp. 197-208. doi:</a:t>
            </a:r>
            <a:endParaRPr sz="18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800"/>
              <a:buChar char="•"/>
            </a:pPr>
            <a:r>
              <a:rPr lang="en-US" sz="1800">
                <a:solidFill>
                  <a:srgbClr val="4A86E8"/>
                </a:solidFill>
              </a:rPr>
              <a:t>Dataset</a:t>
            </a:r>
            <a:r>
              <a:rPr lang="en-US" sz="1800">
                <a:solidFill>
                  <a:srgbClr val="4A86E8"/>
                </a:solidFill>
              </a:rPr>
              <a:t> Link </a:t>
            </a:r>
            <a:r>
              <a:rPr lang="en-US" sz="18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https://archive.ics.uci.edu/ml/datasets/Online+Retail+II</a:t>
            </a:r>
            <a:endParaRPr sz="1800">
              <a:solidFill>
                <a:srgbClr val="4A86E8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https://econsultancy.com/stats-show-online-retail-ecommerce-changing/</a:t>
            </a:r>
            <a:endParaRPr sz="1800">
              <a:solidFill>
                <a:srgbClr val="4A86E8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86E8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86E8"/>
              </a:buClr>
              <a:buSzPts val="1800"/>
              <a:buChar char="•"/>
            </a:pPr>
            <a:r>
              <a:rPr lang="en-US" sz="18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https://www.infoentrepreneurs.org/en/guides/forecast-and-plan-your-sales/</a:t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descr="online-shopping-survey-questions.png" id="187" name="Google Shape;18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904" y="1825625"/>
            <a:ext cx="627619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2019-12-03T04:17:42Z</dcterms:created>
  <dc:creator>Priyanka Sangam</dc:creator>
</cp:coreProperties>
</file>