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24" Type="http://schemas.openxmlformats.org/officeDocument/2006/relationships/font" Target="fonts/Comfortaa-bold.fntdata"/><Relationship Id="rId12" Type="http://schemas.openxmlformats.org/officeDocument/2006/relationships/slide" Target="slides/slide7.xml"/><Relationship Id="rId23" Type="http://schemas.openxmlformats.org/officeDocument/2006/relationships/font" Target="fonts/Comforta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677b8cfe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677b8cfe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6f75fc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6f75fc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677b8cfe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677b8cfe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604450" y="1091850"/>
            <a:ext cx="4922400" cy="31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1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MMBERT: Multimodal BERT Pretraining for Improved Medical VQA</a:t>
            </a:r>
            <a:endParaRPr b="1" sz="241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8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Prima Sarker</a:t>
            </a:r>
            <a:endParaRPr b="1" sz="218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8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20301204</a:t>
            </a:r>
            <a:endParaRPr b="1" sz="218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8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 09</a:t>
            </a:r>
            <a:endParaRPr b="1" sz="218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8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Section- 02</a:t>
            </a:r>
            <a:endParaRPr b="1" sz="218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idx="2" type="body"/>
          </p:nvPr>
        </p:nvSpPr>
        <p:spPr>
          <a:xfrm>
            <a:off x="3786300" y="635850"/>
            <a:ext cx="4356900" cy="38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Comfortaa"/>
              <a:buChar char="●"/>
            </a:pPr>
            <a:r>
              <a:rPr b="1" lang="en" sz="1700">
                <a:latin typeface="Comfortaa"/>
                <a:ea typeface="Comfortaa"/>
                <a:cs typeface="Comfortaa"/>
                <a:sym typeface="Comfortaa"/>
              </a:rPr>
              <a:t>Title: MMBERT: Multimodal BERT Pretraining for Improved Medical VQA</a:t>
            </a:r>
            <a:endParaRPr b="1" sz="1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fortaa"/>
              <a:buChar char="●"/>
            </a:pPr>
            <a:r>
              <a:rPr b="1" lang="en" sz="1700">
                <a:latin typeface="Comfortaa"/>
                <a:ea typeface="Comfortaa"/>
                <a:cs typeface="Comfortaa"/>
                <a:sym typeface="Comfortaa"/>
              </a:rPr>
              <a:t>Authors: Yash Khare; Viraj Bagal; Minesh Mathew;  Adithi Devi; U Deva Priyakumar; CV Jawahar</a:t>
            </a:r>
            <a:endParaRPr b="1" sz="1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fortaa"/>
              <a:buChar char="●"/>
            </a:pPr>
            <a:r>
              <a:rPr b="1" lang="en" sz="1700">
                <a:latin typeface="Comfortaa"/>
                <a:ea typeface="Comfortaa"/>
                <a:cs typeface="Comfortaa"/>
                <a:sym typeface="Comfortaa"/>
              </a:rPr>
              <a:t>Publication Date: April 3, 2021</a:t>
            </a:r>
            <a:endParaRPr b="1" sz="1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0" name="Google Shape;140;p14"/>
          <p:cNvSpPr txBox="1"/>
          <p:nvPr>
            <p:ph type="title"/>
          </p:nvPr>
        </p:nvSpPr>
        <p:spPr>
          <a:xfrm>
            <a:off x="407125" y="1912650"/>
            <a:ext cx="39036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>
                <a:latin typeface="Comfortaa"/>
                <a:ea typeface="Comfortaa"/>
                <a:cs typeface="Comfortaa"/>
                <a:sym typeface="Comfortaa"/>
              </a:rPr>
              <a:t>Paper Overview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685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443">
                <a:latin typeface="Comfortaa"/>
                <a:ea typeface="Comfortaa"/>
                <a:cs typeface="Comfortaa"/>
                <a:sym typeface="Comfortaa"/>
              </a:rPr>
              <a:t>Introduction</a:t>
            </a:r>
            <a:endParaRPr sz="2900"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133900"/>
            <a:ext cx="7038900" cy="3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61">
              <a:latin typeface="Comfortaa"/>
              <a:ea typeface="Comfortaa"/>
              <a:cs typeface="Comfortaa"/>
              <a:sym typeface="Comfortaa"/>
            </a:endParaRPr>
          </a:p>
          <a:p>
            <a:pPr indent="-33002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omfortaa"/>
              <a:buChar char="●"/>
            </a:pPr>
            <a:r>
              <a:rPr b="1" lang="en" sz="2061">
                <a:latin typeface="Comfortaa"/>
                <a:ea typeface="Comfortaa"/>
                <a:cs typeface="Comfortaa"/>
                <a:sym typeface="Comfortaa"/>
              </a:rPr>
              <a:t>Medical Visual Question Answering (VQA) is a challenging task that involves answering questions related to medical images.</a:t>
            </a:r>
            <a:endParaRPr b="1" sz="206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61">
              <a:latin typeface="Comfortaa"/>
              <a:ea typeface="Comfortaa"/>
              <a:cs typeface="Comfortaa"/>
              <a:sym typeface="Comfortaa"/>
            </a:endParaRPr>
          </a:p>
          <a:p>
            <a:pPr indent="-33002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●"/>
            </a:pPr>
            <a:r>
              <a:rPr b="1" lang="en" sz="2061">
                <a:latin typeface="Comfortaa"/>
                <a:ea typeface="Comfortaa"/>
                <a:cs typeface="Comfortaa"/>
                <a:sym typeface="Comfortaa"/>
              </a:rPr>
              <a:t>The paper proposes MMBERT, a novel approach that combines multimodal information (text and medical images) for enhanced VQA performance.</a:t>
            </a:r>
            <a:endParaRPr b="1" sz="206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61">
              <a:latin typeface="Comfortaa"/>
              <a:ea typeface="Comfortaa"/>
              <a:cs typeface="Comfortaa"/>
              <a:sym typeface="Comfortaa"/>
            </a:endParaRPr>
          </a:p>
          <a:p>
            <a:pPr indent="-33002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●"/>
            </a:pPr>
            <a:r>
              <a:rPr b="1" lang="en" sz="2061">
                <a:latin typeface="Comfortaa"/>
                <a:ea typeface="Comfortaa"/>
                <a:cs typeface="Comfortaa"/>
                <a:sym typeface="Comfortaa"/>
              </a:rPr>
              <a:t>The objective is to leverage BERT-based pre-training to improve representation learning and address the complexities of medical data.</a:t>
            </a:r>
            <a:endParaRPr b="1" sz="206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idx="4294967295" type="body"/>
          </p:nvPr>
        </p:nvSpPr>
        <p:spPr>
          <a:xfrm>
            <a:off x="311700" y="58355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300">
                <a:solidFill>
                  <a:srgbClr val="A4C2F4"/>
                </a:solidFill>
                <a:latin typeface="Comfortaa"/>
                <a:ea typeface="Comfortaa"/>
                <a:cs typeface="Comfortaa"/>
                <a:sym typeface="Comfortaa"/>
              </a:rPr>
              <a:t>Why It's Important?</a:t>
            </a:r>
            <a:endParaRPr sz="3600">
              <a:solidFill>
                <a:srgbClr val="A4C2F4"/>
              </a:solidFill>
            </a:endParaRPr>
          </a:p>
        </p:txBody>
      </p:sp>
      <p:cxnSp>
        <p:nvCxnSpPr>
          <p:cNvPr id="152" name="Google Shape;152;p16"/>
          <p:cNvCxnSpPr/>
          <p:nvPr/>
        </p:nvCxnSpPr>
        <p:spPr>
          <a:xfrm>
            <a:off x="488175" y="116563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16"/>
          <p:cNvSpPr txBox="1"/>
          <p:nvPr>
            <p:ph idx="4294967295" type="body"/>
          </p:nvPr>
        </p:nvSpPr>
        <p:spPr>
          <a:xfrm>
            <a:off x="311700" y="1459625"/>
            <a:ext cx="8144400" cy="24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Medical VQA has significant real-world applications, including clinical decision support and medical education.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Traditional VQA models struggle with the intricacies of medical data, making the need for multimodal approaches crucial.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Font typeface="Comfortaa"/>
              <a:buChar char="●"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MMBERT aims to bridge the gap between textual and visual information, leading to more accurate and interpretable answers.</a:t>
            </a:r>
            <a:endParaRPr b="1" sz="17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71500" y="2444500"/>
            <a:ext cx="30363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Objective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9" name="Google Shape;159;p17"/>
          <p:cNvSpPr txBox="1"/>
          <p:nvPr>
            <p:ph idx="2" type="body"/>
          </p:nvPr>
        </p:nvSpPr>
        <p:spPr>
          <a:xfrm>
            <a:off x="3548850" y="385700"/>
            <a:ext cx="4776000" cy="40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580">
              <a:latin typeface="Comfortaa"/>
              <a:ea typeface="Comfortaa"/>
              <a:cs typeface="Comfortaa"/>
              <a:sym typeface="Comfortaa"/>
            </a:endParaRPr>
          </a:p>
          <a:p>
            <a:pPr indent="-32893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80"/>
              <a:buFont typeface="Comfortaa"/>
              <a:buChar char="●"/>
            </a:pPr>
            <a:r>
              <a:rPr b="1" lang="en" sz="1580">
                <a:latin typeface="Comfortaa"/>
                <a:ea typeface="Comfortaa"/>
                <a:cs typeface="Comfortaa"/>
                <a:sym typeface="Comfortaa"/>
              </a:rPr>
              <a:t>Enhance the performance of Medical Visual Question Answering through the MMBERT pretraining technique.</a:t>
            </a:r>
            <a:endParaRPr b="1" sz="158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580">
              <a:latin typeface="Comfortaa"/>
              <a:ea typeface="Comfortaa"/>
              <a:cs typeface="Comfortaa"/>
              <a:sym typeface="Comfortaa"/>
            </a:endParaRPr>
          </a:p>
          <a:p>
            <a:pPr indent="-3289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80"/>
              <a:buFont typeface="Comfortaa"/>
              <a:buChar char="●"/>
            </a:pPr>
            <a:r>
              <a:rPr b="1" lang="en" sz="1580">
                <a:latin typeface="Comfortaa"/>
                <a:ea typeface="Comfortaa"/>
                <a:cs typeface="Comfortaa"/>
                <a:sym typeface="Comfortaa"/>
              </a:rPr>
              <a:t>Combine textual and medical image information to achieve a more comprehensive understanding of medical data.</a:t>
            </a:r>
            <a:endParaRPr b="1" sz="158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580">
              <a:latin typeface="Comfortaa"/>
              <a:ea typeface="Comfortaa"/>
              <a:cs typeface="Comfortaa"/>
              <a:sym typeface="Comfortaa"/>
            </a:endParaRPr>
          </a:p>
          <a:p>
            <a:pPr indent="-32893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580"/>
              <a:buFont typeface="Comfortaa"/>
              <a:buChar char="●"/>
            </a:pPr>
            <a:r>
              <a:rPr b="1" lang="en" sz="1580">
                <a:latin typeface="Comfortaa"/>
                <a:ea typeface="Comfortaa"/>
                <a:cs typeface="Comfortaa"/>
                <a:sym typeface="Comfortaa"/>
              </a:rPr>
              <a:t>Improve representation learning using BERT-based pretraining, leading to better VQA results.</a:t>
            </a:r>
            <a:endParaRPr b="1" sz="1415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b="1" lang="en" sz="3025">
                <a:latin typeface="Comfortaa"/>
                <a:ea typeface="Comfortaa"/>
                <a:cs typeface="Comfortaa"/>
                <a:sym typeface="Comfortaa"/>
              </a:rPr>
              <a:t>Methodologies Used</a:t>
            </a:r>
            <a:endParaRPr sz="2825"/>
          </a:p>
        </p:txBody>
      </p:sp>
      <p:sp>
        <p:nvSpPr>
          <p:cNvPr id="165" name="Google Shape;165;p18"/>
          <p:cNvSpPr txBox="1"/>
          <p:nvPr>
            <p:ph idx="2" type="body"/>
          </p:nvPr>
        </p:nvSpPr>
        <p:spPr>
          <a:xfrm>
            <a:off x="4230000" y="274350"/>
            <a:ext cx="4150500" cy="45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139">
              <a:latin typeface="Comfortaa"/>
              <a:ea typeface="Comfortaa"/>
              <a:cs typeface="Comfortaa"/>
              <a:sym typeface="Comfortaa"/>
            </a:endParaRPr>
          </a:p>
          <a:p>
            <a:pPr indent="-32605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" sz="6139">
                <a:latin typeface="Comfortaa"/>
                <a:ea typeface="Comfortaa"/>
                <a:cs typeface="Comfortaa"/>
                <a:sym typeface="Comfortaa"/>
              </a:rPr>
              <a:t>Multimodal Fusion: MMBERT integrates information from both text and medical images, leveraging the complementarity of these modalities.</a:t>
            </a:r>
            <a:endParaRPr b="1" sz="6139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139">
              <a:latin typeface="Comfortaa"/>
              <a:ea typeface="Comfortaa"/>
              <a:cs typeface="Comfortaa"/>
              <a:sym typeface="Comfortaa"/>
            </a:endParaRPr>
          </a:p>
          <a:p>
            <a:pPr indent="-32605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" sz="6139">
                <a:latin typeface="Comfortaa"/>
                <a:ea typeface="Comfortaa"/>
                <a:cs typeface="Comfortaa"/>
                <a:sym typeface="Comfortaa"/>
              </a:rPr>
              <a:t>BERT-Based Pretraining: The paper employs BERT, a powerful language representation model, to pretrain the multimodal architecture.</a:t>
            </a:r>
            <a:endParaRPr b="1" sz="6139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139">
              <a:latin typeface="Comfortaa"/>
              <a:ea typeface="Comfortaa"/>
              <a:cs typeface="Comfortaa"/>
              <a:sym typeface="Comfortaa"/>
            </a:endParaRPr>
          </a:p>
          <a:p>
            <a:pPr indent="-32605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" sz="6139">
                <a:latin typeface="Comfortaa"/>
                <a:ea typeface="Comfortaa"/>
                <a:cs typeface="Comfortaa"/>
                <a:sym typeface="Comfortaa"/>
              </a:rPr>
              <a:t>Data Preprocessing: The text and medical images are preprocessed and combined to create a unified input format for MMBERT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idx="2" type="body"/>
          </p:nvPr>
        </p:nvSpPr>
        <p:spPr>
          <a:xfrm>
            <a:off x="3729550" y="452725"/>
            <a:ext cx="4595400" cy="4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Performance Evaluation: MMBERT is evaluated on a large medical VQA dataset.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Quantitative Analysis: The paper provides metrics such as accuracy, F1-score, and others to demonstrate the effectiveness of MMBERT.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600"/>
              <a:buFont typeface="Arial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Qualitative Analysis: Specific examples are shown to illustrate how MMBERT outperforms baseline models in providing accurate answers.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1" name="Google Shape;171;p19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>
                <a:latin typeface="Comfortaa"/>
                <a:ea typeface="Comfortaa"/>
                <a:cs typeface="Comfortaa"/>
                <a:sym typeface="Comfortaa"/>
              </a:rPr>
              <a:t>Description of Results</a:t>
            </a:r>
            <a:endParaRPr sz="2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629550" y="466625"/>
            <a:ext cx="4781400" cy="41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latin typeface="Comfortaa"/>
                <a:ea typeface="Comfortaa"/>
                <a:cs typeface="Comfortaa"/>
                <a:sym typeface="Comfortaa"/>
              </a:rPr>
              <a:t>Conclusion</a:t>
            </a:r>
            <a:endParaRPr b="1" sz="1900"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Comfortaa"/>
              <a:buChar char="●"/>
            </a:pPr>
            <a:r>
              <a:rPr b="1" lang="en" sz="1500">
                <a:latin typeface="Comfortaa"/>
                <a:ea typeface="Comfortaa"/>
                <a:cs typeface="Comfortaa"/>
                <a:sym typeface="Comfortaa"/>
              </a:rPr>
              <a:t>MMBERT: Multimodal BERT Pretraining for Improved Medical VQA is a significant contribution to the medical imaging field.</a:t>
            </a:r>
            <a:endParaRPr b="1" sz="1500"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mfortaa"/>
              <a:buChar char="●"/>
            </a:pPr>
            <a:r>
              <a:rPr b="1" lang="en" sz="1500">
                <a:latin typeface="Comfortaa"/>
                <a:ea typeface="Comfortaa"/>
                <a:cs typeface="Comfortaa"/>
                <a:sym typeface="Comfortaa"/>
              </a:rPr>
              <a:t>By integrating text and medical image data and leveraging BERT-based pretraining, MMBERT achieves state-of-the-art results in Medical VQA.</a:t>
            </a:r>
            <a:endParaRPr b="1" sz="1500"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500"/>
              <a:buFont typeface="Comfortaa"/>
              <a:buChar char="●"/>
            </a:pPr>
            <a:r>
              <a:rPr b="1" lang="en" sz="1500">
                <a:latin typeface="Comfortaa"/>
                <a:ea typeface="Comfortaa"/>
                <a:cs typeface="Comfortaa"/>
                <a:sym typeface="Comfortaa"/>
              </a:rPr>
              <a:t>The paper's findings have implications for various medical applications, including diagnostic support and medical education.</a:t>
            </a:r>
            <a:endParaRPr b="1" sz="3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ctrTitle"/>
          </p:nvPr>
        </p:nvSpPr>
        <p:spPr>
          <a:xfrm>
            <a:off x="3618350" y="1949125"/>
            <a:ext cx="49362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