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684" r:id="rId4"/>
  </p:sldMasterIdLst>
  <p:sldIdLst>
    <p:sldId id="256" r:id="rId5"/>
    <p:sldId id="266" r:id="rId6"/>
    <p:sldId id="257" r:id="rId7"/>
    <p:sldId id="258" r:id="rId8"/>
    <p:sldId id="264" r:id="rId9"/>
    <p:sldId id="268" r:id="rId10"/>
    <p:sldId id="269" r:id="rId11"/>
    <p:sldId id="259" r:id="rId12"/>
    <p:sldId id="261" r:id="rId13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8" y="-7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7"/>
            <a:ext cx="84201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7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2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2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1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6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6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0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7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83" y="274647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7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1363458"/>
            <a:ext cx="84201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2463018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20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011599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011599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6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6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1363455"/>
            <a:ext cx="84201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2463015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23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70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011596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011596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45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2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9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7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7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6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80" y="1600202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14" y="1600202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661" y="5716021"/>
            <a:ext cx="871067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287" y="1827060"/>
            <a:ext cx="93554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7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7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7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7EDC-7094-4A2C-A4C4-263982A893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FEBE-E51B-46E2-BFC5-90E3E31D05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661" y="3665856"/>
            <a:ext cx="871067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011599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4090368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4090368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4090368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661" y="3665853"/>
            <a:ext cx="871067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 u="heavy">
                <a:solidFill>
                  <a:schemeClr val="tx1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011596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4090365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4090365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4090365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6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523882" y="368245"/>
            <a:ext cx="6181725" cy="1034415"/>
            <a:chOff x="523875" y="368237"/>
            <a:chExt cx="6181725" cy="10344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2320" y="368237"/>
              <a:ext cx="992830" cy="8759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875" y="408431"/>
              <a:ext cx="6181725" cy="993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4683" y="408457"/>
              <a:ext cx="1000467" cy="88973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026" y="251460"/>
            <a:ext cx="2189226" cy="105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86508" y="600533"/>
            <a:ext cx="3535679" cy="5289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KEMENTERIAN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PERHUBUNGAN</a:t>
            </a:r>
            <a:endParaRPr sz="1100" dirty="0">
              <a:latin typeface="Arial"/>
              <a:cs typeface="Arial"/>
            </a:endParaRPr>
          </a:p>
          <a:p>
            <a:pPr marL="12700" marR="5080" indent="26670" algn="ctr">
              <a:lnSpc>
                <a:spcPts val="1300"/>
              </a:lnSpc>
              <a:spcBef>
                <a:spcPts val="6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HU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KANTOR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OTORITAS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PELABUHAN</a:t>
            </a:r>
            <a:r>
              <a:rPr sz="11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UTAMA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BELAWAN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1" y="2621340"/>
            <a:ext cx="94156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Bold SemiConden" pitchFamily="34" charset="0"/>
              </a:rPr>
              <a:t>RENCANA PENYESUAIAN TARIF PELAYANAN JASA PETIKEMAS DAN BARANG TERKAIT DENGAN KEGIATAAN PEMERIKSAAN OLEH INSTANSI BERWENANG PADA TPFT DI PT PRIMA TERMINAL PETIKEMAS </a:t>
            </a:r>
          </a:p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97" y="5715005"/>
            <a:ext cx="941568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Bold SemiConden" pitchFamily="34" charset="0"/>
              </a:rPr>
              <a:t>JAKARTA, 20 DESEMBER 2021</a:t>
            </a:r>
          </a:p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Bahnschrift" pitchFamily="34" charset="0"/>
              </a:rPr>
              <a:t>DASAR HUKUM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Bahnschrift" pitchFamily="34" charset="0"/>
              </a:rPr>
              <a:t>Undang-Undang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Nomor</a:t>
            </a:r>
            <a:r>
              <a:rPr lang="en-US" sz="2400" dirty="0">
                <a:latin typeface="Bahnschrift" pitchFamily="34" charset="0"/>
              </a:rPr>
              <a:t> 17 </a:t>
            </a:r>
            <a:r>
              <a:rPr lang="en-US" sz="2400" dirty="0" err="1">
                <a:latin typeface="Bahnschrift" pitchFamily="34" charset="0"/>
              </a:rPr>
              <a:t>Tahun</a:t>
            </a:r>
            <a:r>
              <a:rPr lang="en-US" sz="2400" dirty="0">
                <a:latin typeface="Bahnschrift" pitchFamily="34" charset="0"/>
              </a:rPr>
              <a:t> 2018 </a:t>
            </a:r>
            <a:r>
              <a:rPr lang="en-US" sz="2400" dirty="0" err="1">
                <a:latin typeface="Bahnschrift" pitchFamily="34" charset="0"/>
              </a:rPr>
              <a:t>tentang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Pelayaran</a:t>
            </a:r>
            <a:r>
              <a:rPr lang="en-US" sz="2400" dirty="0" smtClean="0">
                <a:latin typeface="Bahnschrift" pitchFamily="34" charset="0"/>
              </a:rPr>
              <a:t>;</a:t>
            </a:r>
            <a:endParaRPr lang="en-US" sz="2400" dirty="0">
              <a:latin typeface="Bahnschrift" pitchFamily="34" charset="0"/>
            </a:endParaRPr>
          </a:p>
          <a:p>
            <a:r>
              <a:rPr lang="en-US" sz="2400" dirty="0" err="1">
                <a:latin typeface="Bahnschrift" pitchFamily="34" charset="0"/>
              </a:rPr>
              <a:t>Peraturan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Menteri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Perhubungan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Nomor</a:t>
            </a:r>
            <a:r>
              <a:rPr lang="en-US" sz="2400" dirty="0">
                <a:latin typeface="Bahnschrift" pitchFamily="34" charset="0"/>
              </a:rPr>
              <a:t> PM 121 </a:t>
            </a:r>
            <a:r>
              <a:rPr lang="en-US" sz="2400" dirty="0" err="1">
                <a:latin typeface="Bahnschrift" pitchFamily="34" charset="0"/>
              </a:rPr>
              <a:t>Tahun</a:t>
            </a:r>
            <a:r>
              <a:rPr lang="en-US" sz="2400" dirty="0">
                <a:latin typeface="Bahnschrift" pitchFamily="34" charset="0"/>
              </a:rPr>
              <a:t> 2018 </a:t>
            </a:r>
            <a:r>
              <a:rPr lang="en-US" sz="2400" dirty="0" err="1">
                <a:latin typeface="Bahnschrift" pitchFamily="34" charset="0"/>
              </a:rPr>
              <a:t>tentang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Perubahan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Atas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Peraturan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Menteri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Perhubungan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Nomor</a:t>
            </a:r>
            <a:r>
              <a:rPr lang="en-US" sz="2400" dirty="0">
                <a:latin typeface="Bahnschrift" pitchFamily="34" charset="0"/>
              </a:rPr>
              <a:t> 72 </a:t>
            </a:r>
            <a:r>
              <a:rPr lang="en-US" sz="2400" dirty="0" err="1">
                <a:latin typeface="Bahnschrift" pitchFamily="34" charset="0"/>
              </a:rPr>
              <a:t>Tahun</a:t>
            </a:r>
            <a:r>
              <a:rPr lang="en-US" sz="2400" dirty="0">
                <a:latin typeface="Bahnschrift" pitchFamily="34" charset="0"/>
              </a:rPr>
              <a:t> 2017 </a:t>
            </a:r>
            <a:r>
              <a:rPr lang="en-US" sz="2400" dirty="0" err="1">
                <a:latin typeface="Bahnschrift" pitchFamily="34" charset="0"/>
              </a:rPr>
              <a:t>Tentang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Jenis</a:t>
            </a:r>
            <a:r>
              <a:rPr lang="en-US" sz="2400" dirty="0">
                <a:latin typeface="Bahnschrift" pitchFamily="34" charset="0"/>
              </a:rPr>
              <a:t>, </a:t>
            </a:r>
            <a:r>
              <a:rPr lang="en-US" sz="2400" dirty="0" err="1">
                <a:latin typeface="Bahnschrift" pitchFamily="34" charset="0"/>
              </a:rPr>
              <a:t>Struktur</a:t>
            </a:r>
            <a:r>
              <a:rPr lang="en-US" sz="2400" dirty="0">
                <a:latin typeface="Bahnschrift" pitchFamily="34" charset="0"/>
              </a:rPr>
              <a:t>, </a:t>
            </a:r>
            <a:r>
              <a:rPr lang="en-US" sz="2400" dirty="0" err="1">
                <a:latin typeface="Bahnschrift" pitchFamily="34" charset="0"/>
              </a:rPr>
              <a:t>Golongan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dan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Mekanisme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Penetapan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Tarif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Jasa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Kepelabuhanan</a:t>
            </a:r>
            <a:r>
              <a:rPr lang="en-US" sz="2400" dirty="0" smtClean="0">
                <a:latin typeface="Bahnschrift" pitchFamily="34" charset="0"/>
              </a:rPr>
              <a:t>;</a:t>
            </a:r>
            <a:endParaRPr lang="en-US" sz="2400" dirty="0">
              <a:latin typeface="Bahnschrift" pitchFamily="34" charset="0"/>
            </a:endParaRPr>
          </a:p>
          <a:p>
            <a:r>
              <a:rPr lang="en-US" sz="2400" dirty="0" err="1">
                <a:latin typeface="Bahnschrift" pitchFamily="34" charset="0"/>
              </a:rPr>
              <a:t>Peraturan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Menteri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Perhubungan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Nomor</a:t>
            </a:r>
            <a:r>
              <a:rPr lang="en-US" sz="2400" dirty="0">
                <a:latin typeface="Bahnschrift" pitchFamily="34" charset="0"/>
              </a:rPr>
              <a:t> PM 95 </a:t>
            </a:r>
            <a:r>
              <a:rPr lang="en-US" sz="2400" dirty="0" err="1">
                <a:latin typeface="Bahnschrift" pitchFamily="34" charset="0"/>
              </a:rPr>
              <a:t>Tahun</a:t>
            </a:r>
            <a:r>
              <a:rPr lang="en-US" sz="2400" dirty="0">
                <a:latin typeface="Bahnschrift" pitchFamily="34" charset="0"/>
              </a:rPr>
              <a:t> 2015 </a:t>
            </a:r>
            <a:r>
              <a:rPr lang="en-US" sz="2400" dirty="0" err="1">
                <a:latin typeface="Bahnschrift" pitchFamily="34" charset="0"/>
              </a:rPr>
              <a:t>tentang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Pedoman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Penetapan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Harga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Jual</a:t>
            </a:r>
            <a:r>
              <a:rPr lang="en-US" sz="2400" dirty="0">
                <a:latin typeface="Bahnschrift" pitchFamily="34" charset="0"/>
              </a:rPr>
              <a:t> (Charger) </a:t>
            </a:r>
            <a:r>
              <a:rPr lang="en-US" sz="2400" dirty="0" err="1">
                <a:latin typeface="Bahnschrift" pitchFamily="34" charset="0"/>
              </a:rPr>
              <a:t>Jasa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Kepelabuhanan</a:t>
            </a:r>
            <a:r>
              <a:rPr lang="en-US" sz="2400" dirty="0">
                <a:latin typeface="Bahnschrift" pitchFamily="34" charset="0"/>
              </a:rPr>
              <a:t> Yang </a:t>
            </a:r>
            <a:r>
              <a:rPr lang="en-US" sz="2400" dirty="0" err="1">
                <a:latin typeface="Bahnschrift" pitchFamily="34" charset="0"/>
              </a:rPr>
              <a:t>Diusahakan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Oleh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Badan</a:t>
            </a:r>
            <a:r>
              <a:rPr lang="en-US" sz="2400" dirty="0">
                <a:latin typeface="Bahnschrift" pitchFamily="34" charset="0"/>
              </a:rPr>
              <a:t> Usaha </a:t>
            </a:r>
            <a:r>
              <a:rPr lang="en-US" sz="2400" dirty="0" err="1" smtClean="0">
                <a:latin typeface="Bahnschrift" pitchFamily="34" charset="0"/>
              </a:rPr>
              <a:t>Pelabuhan</a:t>
            </a:r>
            <a:r>
              <a:rPr lang="en-US" sz="2400" dirty="0" smtClean="0">
                <a:latin typeface="Bahnschrift" pitchFamily="34" charset="0"/>
              </a:rPr>
              <a:t>;</a:t>
            </a:r>
          </a:p>
          <a:p>
            <a:r>
              <a:rPr lang="en-US" sz="2400" dirty="0" err="1" smtClean="0">
                <a:latin typeface="Bahnschrift" pitchFamily="34" charset="0"/>
              </a:rPr>
              <a:t>Surat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Menteri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Perhubungan</a:t>
            </a:r>
            <a:r>
              <a:rPr lang="en-US" sz="2400" dirty="0" smtClean="0">
                <a:latin typeface="Bahnschrift" pitchFamily="34" charset="0"/>
              </a:rPr>
              <a:t> Ad Interim </a:t>
            </a:r>
            <a:r>
              <a:rPr lang="en-US" sz="2400" dirty="0" err="1" smtClean="0">
                <a:latin typeface="Bahnschrift" pitchFamily="34" charset="0"/>
              </a:rPr>
              <a:t>Nomor</a:t>
            </a:r>
            <a:r>
              <a:rPr lang="en-US" sz="2400" dirty="0" smtClean="0">
                <a:latin typeface="Bahnschrift" pitchFamily="34" charset="0"/>
              </a:rPr>
              <a:t> PR.302/1/24/PHB 2020 </a:t>
            </a:r>
            <a:r>
              <a:rPr lang="en-US" sz="2400" dirty="0" err="1" smtClean="0">
                <a:latin typeface="Bahnschrift" pitchFamily="34" charset="0"/>
              </a:rPr>
              <a:t>tanggal</a:t>
            </a:r>
            <a:r>
              <a:rPr lang="en-US" sz="2400" dirty="0" smtClean="0">
                <a:latin typeface="Bahnschrift" pitchFamily="34" charset="0"/>
              </a:rPr>
              <a:t> 23 April 2020 </a:t>
            </a:r>
            <a:r>
              <a:rPr lang="en-US" sz="2400" dirty="0" err="1" smtClean="0">
                <a:latin typeface="Bahnschrift" pitchFamily="34" charset="0"/>
              </a:rPr>
              <a:t>perihal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Persetujuan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Penetapan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Tarif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Pelayanan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Jasa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Kepelabuhanan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pada</a:t>
            </a:r>
            <a:r>
              <a:rPr lang="en-US" sz="2400" dirty="0" smtClean="0">
                <a:latin typeface="Bahnschrift" pitchFamily="34" charset="0"/>
              </a:rPr>
              <a:t> Terminal </a:t>
            </a:r>
            <a:r>
              <a:rPr lang="en-US" sz="2400" dirty="0" err="1" smtClean="0">
                <a:latin typeface="Bahnschrift" pitchFamily="34" charset="0"/>
              </a:rPr>
              <a:t>Petikemas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Belawan</a:t>
            </a:r>
            <a:r>
              <a:rPr lang="en-US" sz="2400" dirty="0" smtClean="0">
                <a:latin typeface="Bahnschrift" pitchFamily="34" charset="0"/>
              </a:rPr>
              <a:t> </a:t>
            </a:r>
            <a:r>
              <a:rPr lang="en-US" sz="2400" dirty="0" err="1" smtClean="0">
                <a:latin typeface="Bahnschrift" pitchFamily="34" charset="0"/>
              </a:rPr>
              <a:t>Fase</a:t>
            </a:r>
            <a:r>
              <a:rPr lang="en-US" sz="2400" dirty="0" smtClean="0">
                <a:latin typeface="Bahnschrift" pitchFamily="34" charset="0"/>
              </a:rPr>
              <a:t> II.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5367" y="0"/>
            <a:ext cx="4041140" cy="6858000"/>
          </a:xfrm>
          <a:custGeom>
            <a:avLst/>
            <a:gdLst/>
            <a:ahLst/>
            <a:cxnLst/>
            <a:rect l="l" t="t" r="r" b="b"/>
            <a:pathLst>
              <a:path w="4041140" h="6858000">
                <a:moveTo>
                  <a:pt x="0" y="6858000"/>
                </a:moveTo>
                <a:lnTo>
                  <a:pt x="4040632" y="6858000"/>
                </a:lnTo>
                <a:lnTo>
                  <a:pt x="404063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0386" y="498729"/>
            <a:ext cx="20650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PM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72</a:t>
            </a:r>
            <a:r>
              <a:rPr sz="1600" b="1" u="sng" spc="40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TAHUN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2017</a:t>
            </a:r>
            <a:endParaRPr sz="16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PM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121</a:t>
            </a:r>
            <a:r>
              <a:rPr sz="1600" b="1" u="sng" spc="-4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TAHUN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Ebrima"/>
                <a:cs typeface="Ebrima"/>
              </a:rPr>
              <a:t>2018</a:t>
            </a:r>
            <a:endParaRPr sz="1600">
              <a:latin typeface="Ebrima"/>
              <a:cs typeface="Ebri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5908" y="1659953"/>
            <a:ext cx="702945" cy="721360"/>
            <a:chOff x="405904" y="1659953"/>
            <a:chExt cx="702945" cy="721360"/>
          </a:xfrm>
        </p:grpSpPr>
        <p:sp>
          <p:nvSpPr>
            <p:cNvPr id="5" name="object 5"/>
            <p:cNvSpPr/>
            <p:nvPr/>
          </p:nvSpPr>
          <p:spPr>
            <a:xfrm>
              <a:off x="432460" y="1715262"/>
              <a:ext cx="646430" cy="634365"/>
            </a:xfrm>
            <a:custGeom>
              <a:avLst/>
              <a:gdLst/>
              <a:ahLst/>
              <a:cxnLst/>
              <a:rect l="l" t="t" r="r" b="b"/>
              <a:pathLst>
                <a:path w="646430" h="634364">
                  <a:moveTo>
                    <a:pt x="323189" y="0"/>
                  </a:moveTo>
                  <a:lnTo>
                    <a:pt x="275429" y="3438"/>
                  </a:lnTo>
                  <a:lnTo>
                    <a:pt x="229846" y="13426"/>
                  </a:lnTo>
                  <a:lnTo>
                    <a:pt x="186938" y="29472"/>
                  </a:lnTo>
                  <a:lnTo>
                    <a:pt x="147206" y="51085"/>
                  </a:lnTo>
                  <a:lnTo>
                    <a:pt x="111151" y="77774"/>
                  </a:lnTo>
                  <a:lnTo>
                    <a:pt x="79270" y="109047"/>
                  </a:lnTo>
                  <a:lnTo>
                    <a:pt x="52066" y="144414"/>
                  </a:lnTo>
                  <a:lnTo>
                    <a:pt x="30037" y="183383"/>
                  </a:lnTo>
                  <a:lnTo>
                    <a:pt x="13683" y="225463"/>
                  </a:lnTo>
                  <a:lnTo>
                    <a:pt x="3504" y="270163"/>
                  </a:lnTo>
                  <a:lnTo>
                    <a:pt x="0" y="316991"/>
                  </a:lnTo>
                  <a:lnTo>
                    <a:pt x="3504" y="363820"/>
                  </a:lnTo>
                  <a:lnTo>
                    <a:pt x="13683" y="408520"/>
                  </a:lnTo>
                  <a:lnTo>
                    <a:pt x="30037" y="450600"/>
                  </a:lnTo>
                  <a:lnTo>
                    <a:pt x="52066" y="489569"/>
                  </a:lnTo>
                  <a:lnTo>
                    <a:pt x="79270" y="524936"/>
                  </a:lnTo>
                  <a:lnTo>
                    <a:pt x="111151" y="556209"/>
                  </a:lnTo>
                  <a:lnTo>
                    <a:pt x="147206" y="582898"/>
                  </a:lnTo>
                  <a:lnTo>
                    <a:pt x="186938" y="604511"/>
                  </a:lnTo>
                  <a:lnTo>
                    <a:pt x="229846" y="620557"/>
                  </a:lnTo>
                  <a:lnTo>
                    <a:pt x="275429" y="630545"/>
                  </a:lnTo>
                  <a:lnTo>
                    <a:pt x="323189" y="633984"/>
                  </a:lnTo>
                  <a:lnTo>
                    <a:pt x="370949" y="630545"/>
                  </a:lnTo>
                  <a:lnTo>
                    <a:pt x="416534" y="620557"/>
                  </a:lnTo>
                  <a:lnTo>
                    <a:pt x="459443" y="604511"/>
                  </a:lnTo>
                  <a:lnTo>
                    <a:pt x="499176" y="582898"/>
                  </a:lnTo>
                  <a:lnTo>
                    <a:pt x="535233" y="556209"/>
                  </a:lnTo>
                  <a:lnTo>
                    <a:pt x="567115" y="524936"/>
                  </a:lnTo>
                  <a:lnTo>
                    <a:pt x="594321" y="489569"/>
                  </a:lnTo>
                  <a:lnTo>
                    <a:pt x="616352" y="450600"/>
                  </a:lnTo>
                  <a:lnTo>
                    <a:pt x="632707" y="408520"/>
                  </a:lnTo>
                  <a:lnTo>
                    <a:pt x="642887" y="363820"/>
                  </a:lnTo>
                  <a:lnTo>
                    <a:pt x="646391" y="316991"/>
                  </a:lnTo>
                  <a:lnTo>
                    <a:pt x="642887" y="270163"/>
                  </a:lnTo>
                  <a:lnTo>
                    <a:pt x="632707" y="225463"/>
                  </a:lnTo>
                  <a:lnTo>
                    <a:pt x="616352" y="183383"/>
                  </a:lnTo>
                  <a:lnTo>
                    <a:pt x="594321" y="144414"/>
                  </a:lnTo>
                  <a:lnTo>
                    <a:pt x="567115" y="109047"/>
                  </a:lnTo>
                  <a:lnTo>
                    <a:pt x="535233" y="77774"/>
                  </a:lnTo>
                  <a:lnTo>
                    <a:pt x="499176" y="51085"/>
                  </a:lnTo>
                  <a:lnTo>
                    <a:pt x="459443" y="29472"/>
                  </a:lnTo>
                  <a:lnTo>
                    <a:pt x="416534" y="13426"/>
                  </a:lnTo>
                  <a:lnTo>
                    <a:pt x="370949" y="3438"/>
                  </a:lnTo>
                  <a:lnTo>
                    <a:pt x="3231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460" y="1715262"/>
              <a:ext cx="646430" cy="634365"/>
            </a:xfrm>
            <a:custGeom>
              <a:avLst/>
              <a:gdLst/>
              <a:ahLst/>
              <a:cxnLst/>
              <a:rect l="l" t="t" r="r" b="b"/>
              <a:pathLst>
                <a:path w="646430" h="634364">
                  <a:moveTo>
                    <a:pt x="0" y="316991"/>
                  </a:moveTo>
                  <a:lnTo>
                    <a:pt x="3504" y="270163"/>
                  </a:lnTo>
                  <a:lnTo>
                    <a:pt x="13683" y="225463"/>
                  </a:lnTo>
                  <a:lnTo>
                    <a:pt x="30037" y="183383"/>
                  </a:lnTo>
                  <a:lnTo>
                    <a:pt x="52066" y="144414"/>
                  </a:lnTo>
                  <a:lnTo>
                    <a:pt x="79270" y="109047"/>
                  </a:lnTo>
                  <a:lnTo>
                    <a:pt x="111151" y="77774"/>
                  </a:lnTo>
                  <a:lnTo>
                    <a:pt x="147206" y="51085"/>
                  </a:lnTo>
                  <a:lnTo>
                    <a:pt x="186938" y="29472"/>
                  </a:lnTo>
                  <a:lnTo>
                    <a:pt x="229846" y="13426"/>
                  </a:lnTo>
                  <a:lnTo>
                    <a:pt x="275429" y="3438"/>
                  </a:lnTo>
                  <a:lnTo>
                    <a:pt x="323189" y="0"/>
                  </a:lnTo>
                  <a:lnTo>
                    <a:pt x="370949" y="3438"/>
                  </a:lnTo>
                  <a:lnTo>
                    <a:pt x="416534" y="13426"/>
                  </a:lnTo>
                  <a:lnTo>
                    <a:pt x="459443" y="29472"/>
                  </a:lnTo>
                  <a:lnTo>
                    <a:pt x="499176" y="51085"/>
                  </a:lnTo>
                  <a:lnTo>
                    <a:pt x="535233" y="77774"/>
                  </a:lnTo>
                  <a:lnTo>
                    <a:pt x="567115" y="109047"/>
                  </a:lnTo>
                  <a:lnTo>
                    <a:pt x="594321" y="144414"/>
                  </a:lnTo>
                  <a:lnTo>
                    <a:pt x="616352" y="183383"/>
                  </a:lnTo>
                  <a:lnTo>
                    <a:pt x="632707" y="225463"/>
                  </a:lnTo>
                  <a:lnTo>
                    <a:pt x="642887" y="270163"/>
                  </a:lnTo>
                  <a:lnTo>
                    <a:pt x="646391" y="316991"/>
                  </a:lnTo>
                  <a:lnTo>
                    <a:pt x="642887" y="363820"/>
                  </a:lnTo>
                  <a:lnTo>
                    <a:pt x="632707" y="408520"/>
                  </a:lnTo>
                  <a:lnTo>
                    <a:pt x="616352" y="450600"/>
                  </a:lnTo>
                  <a:lnTo>
                    <a:pt x="594321" y="489569"/>
                  </a:lnTo>
                  <a:lnTo>
                    <a:pt x="567115" y="524936"/>
                  </a:lnTo>
                  <a:lnTo>
                    <a:pt x="535233" y="556209"/>
                  </a:lnTo>
                  <a:lnTo>
                    <a:pt x="499176" y="582898"/>
                  </a:lnTo>
                  <a:lnTo>
                    <a:pt x="459443" y="604511"/>
                  </a:lnTo>
                  <a:lnTo>
                    <a:pt x="416534" y="620557"/>
                  </a:lnTo>
                  <a:lnTo>
                    <a:pt x="370949" y="630545"/>
                  </a:lnTo>
                  <a:lnTo>
                    <a:pt x="323189" y="633984"/>
                  </a:lnTo>
                  <a:lnTo>
                    <a:pt x="275429" y="630545"/>
                  </a:lnTo>
                  <a:lnTo>
                    <a:pt x="229846" y="620557"/>
                  </a:lnTo>
                  <a:lnTo>
                    <a:pt x="186938" y="604511"/>
                  </a:lnTo>
                  <a:lnTo>
                    <a:pt x="147206" y="582898"/>
                  </a:lnTo>
                  <a:lnTo>
                    <a:pt x="111151" y="556209"/>
                  </a:lnTo>
                  <a:lnTo>
                    <a:pt x="79270" y="524936"/>
                  </a:lnTo>
                  <a:lnTo>
                    <a:pt x="52066" y="489569"/>
                  </a:lnTo>
                  <a:lnTo>
                    <a:pt x="30037" y="450600"/>
                  </a:lnTo>
                  <a:lnTo>
                    <a:pt x="13683" y="408520"/>
                  </a:lnTo>
                  <a:lnTo>
                    <a:pt x="3504" y="363820"/>
                  </a:lnTo>
                  <a:lnTo>
                    <a:pt x="0" y="316991"/>
                  </a:lnTo>
                  <a:close/>
                </a:path>
              </a:pathLst>
            </a:custGeom>
            <a:ln w="31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492" y="1661541"/>
              <a:ext cx="699770" cy="718185"/>
            </a:xfrm>
            <a:custGeom>
              <a:avLst/>
              <a:gdLst/>
              <a:ahLst/>
              <a:cxnLst/>
              <a:rect l="l" t="t" r="r" b="b"/>
              <a:pathLst>
                <a:path w="699769" h="718185">
                  <a:moveTo>
                    <a:pt x="0" y="359156"/>
                  </a:moveTo>
                  <a:lnTo>
                    <a:pt x="3193" y="310416"/>
                  </a:lnTo>
                  <a:lnTo>
                    <a:pt x="12496" y="263671"/>
                  </a:lnTo>
                  <a:lnTo>
                    <a:pt x="27492" y="219348"/>
                  </a:lnTo>
                  <a:lnTo>
                    <a:pt x="47763" y="177875"/>
                  </a:lnTo>
                  <a:lnTo>
                    <a:pt x="72894" y="139678"/>
                  </a:lnTo>
                  <a:lnTo>
                    <a:pt x="102466" y="105187"/>
                  </a:lnTo>
                  <a:lnTo>
                    <a:pt x="136064" y="74829"/>
                  </a:lnTo>
                  <a:lnTo>
                    <a:pt x="173271" y="49031"/>
                  </a:lnTo>
                  <a:lnTo>
                    <a:pt x="213669" y="28221"/>
                  </a:lnTo>
                  <a:lnTo>
                    <a:pt x="256842" y="12828"/>
                  </a:lnTo>
                  <a:lnTo>
                    <a:pt x="302374" y="3278"/>
                  </a:lnTo>
                  <a:lnTo>
                    <a:pt x="349846" y="0"/>
                  </a:lnTo>
                  <a:lnTo>
                    <a:pt x="397319" y="3278"/>
                  </a:lnTo>
                  <a:lnTo>
                    <a:pt x="442850" y="12828"/>
                  </a:lnTo>
                  <a:lnTo>
                    <a:pt x="486024" y="28221"/>
                  </a:lnTo>
                  <a:lnTo>
                    <a:pt x="526422" y="49031"/>
                  </a:lnTo>
                  <a:lnTo>
                    <a:pt x="563629" y="74829"/>
                  </a:lnTo>
                  <a:lnTo>
                    <a:pt x="597227" y="105187"/>
                  </a:lnTo>
                  <a:lnTo>
                    <a:pt x="626799" y="139678"/>
                  </a:lnTo>
                  <a:lnTo>
                    <a:pt x="651930" y="177875"/>
                  </a:lnTo>
                  <a:lnTo>
                    <a:pt x="672201" y="219348"/>
                  </a:lnTo>
                  <a:lnTo>
                    <a:pt x="687197" y="263671"/>
                  </a:lnTo>
                  <a:lnTo>
                    <a:pt x="696500" y="310416"/>
                  </a:lnTo>
                  <a:lnTo>
                    <a:pt x="699693" y="359156"/>
                  </a:lnTo>
                  <a:lnTo>
                    <a:pt x="696500" y="407865"/>
                  </a:lnTo>
                  <a:lnTo>
                    <a:pt x="687197" y="454586"/>
                  </a:lnTo>
                  <a:lnTo>
                    <a:pt x="672201" y="498889"/>
                  </a:lnTo>
                  <a:lnTo>
                    <a:pt x="651930" y="540347"/>
                  </a:lnTo>
                  <a:lnTo>
                    <a:pt x="626799" y="578531"/>
                  </a:lnTo>
                  <a:lnTo>
                    <a:pt x="597227" y="613013"/>
                  </a:lnTo>
                  <a:lnTo>
                    <a:pt x="563629" y="643364"/>
                  </a:lnTo>
                  <a:lnTo>
                    <a:pt x="526422" y="669158"/>
                  </a:lnTo>
                  <a:lnTo>
                    <a:pt x="486024" y="689965"/>
                  </a:lnTo>
                  <a:lnTo>
                    <a:pt x="442850" y="705357"/>
                  </a:lnTo>
                  <a:lnTo>
                    <a:pt x="397319" y="714906"/>
                  </a:lnTo>
                  <a:lnTo>
                    <a:pt x="349846" y="718185"/>
                  </a:lnTo>
                  <a:lnTo>
                    <a:pt x="302374" y="714906"/>
                  </a:lnTo>
                  <a:lnTo>
                    <a:pt x="256842" y="705357"/>
                  </a:lnTo>
                  <a:lnTo>
                    <a:pt x="213669" y="689965"/>
                  </a:lnTo>
                  <a:lnTo>
                    <a:pt x="173271" y="669158"/>
                  </a:lnTo>
                  <a:lnTo>
                    <a:pt x="136064" y="643364"/>
                  </a:lnTo>
                  <a:lnTo>
                    <a:pt x="102466" y="613013"/>
                  </a:lnTo>
                  <a:lnTo>
                    <a:pt x="72894" y="578531"/>
                  </a:lnTo>
                  <a:lnTo>
                    <a:pt x="47763" y="540347"/>
                  </a:lnTo>
                  <a:lnTo>
                    <a:pt x="27492" y="498889"/>
                  </a:lnTo>
                  <a:lnTo>
                    <a:pt x="12496" y="454586"/>
                  </a:lnTo>
                  <a:lnTo>
                    <a:pt x="3193" y="407865"/>
                  </a:lnTo>
                  <a:lnTo>
                    <a:pt x="0" y="359156"/>
                  </a:lnTo>
                  <a:close/>
                </a:path>
              </a:pathLst>
            </a:custGeom>
            <a:ln w="3175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613" y="1889252"/>
              <a:ext cx="313690" cy="270510"/>
            </a:xfrm>
            <a:custGeom>
              <a:avLst/>
              <a:gdLst/>
              <a:ahLst/>
              <a:cxnLst/>
              <a:rect l="l" t="t" r="r" b="b"/>
              <a:pathLst>
                <a:path w="313690" h="270510">
                  <a:moveTo>
                    <a:pt x="151041" y="0"/>
                  </a:moveTo>
                  <a:lnTo>
                    <a:pt x="45046" y="0"/>
                  </a:lnTo>
                  <a:lnTo>
                    <a:pt x="38252" y="1397"/>
                  </a:lnTo>
                  <a:lnTo>
                    <a:pt x="6946" y="26288"/>
                  </a:lnTo>
                  <a:lnTo>
                    <a:pt x="4152" y="33020"/>
                  </a:lnTo>
                  <a:lnTo>
                    <a:pt x="1384" y="39624"/>
                  </a:lnTo>
                  <a:lnTo>
                    <a:pt x="0" y="46609"/>
                  </a:lnTo>
                  <a:lnTo>
                    <a:pt x="0" y="223520"/>
                  </a:lnTo>
                  <a:lnTo>
                    <a:pt x="19951" y="259080"/>
                  </a:lnTo>
                  <a:lnTo>
                    <a:pt x="45046" y="270256"/>
                  </a:lnTo>
                  <a:lnTo>
                    <a:pt x="242049" y="270256"/>
                  </a:lnTo>
                  <a:lnTo>
                    <a:pt x="276263" y="249300"/>
                  </a:lnTo>
                  <a:lnTo>
                    <a:pt x="283220" y="236347"/>
                  </a:lnTo>
                  <a:lnTo>
                    <a:pt x="46837" y="236347"/>
                  </a:lnTo>
                  <a:lnTo>
                    <a:pt x="42278" y="234314"/>
                  </a:lnTo>
                  <a:lnTo>
                    <a:pt x="34670" y="226440"/>
                  </a:lnTo>
                  <a:lnTo>
                    <a:pt x="32791" y="221742"/>
                  </a:lnTo>
                  <a:lnTo>
                    <a:pt x="32791" y="48513"/>
                  </a:lnTo>
                  <a:lnTo>
                    <a:pt x="34670" y="43814"/>
                  </a:lnTo>
                  <a:lnTo>
                    <a:pt x="42278" y="35940"/>
                  </a:lnTo>
                  <a:lnTo>
                    <a:pt x="46837" y="33909"/>
                  </a:lnTo>
                  <a:lnTo>
                    <a:pt x="151041" y="33909"/>
                  </a:lnTo>
                  <a:lnTo>
                    <a:pt x="150367" y="30987"/>
                  </a:lnTo>
                  <a:lnTo>
                    <a:pt x="150012" y="28194"/>
                  </a:lnTo>
                  <a:lnTo>
                    <a:pt x="150114" y="6476"/>
                  </a:lnTo>
                  <a:lnTo>
                    <a:pt x="151041" y="0"/>
                  </a:lnTo>
                  <a:close/>
                </a:path>
                <a:path w="313690" h="270510">
                  <a:moveTo>
                    <a:pt x="254355" y="156463"/>
                  </a:moveTo>
                  <a:lnTo>
                    <a:pt x="254355" y="221742"/>
                  </a:lnTo>
                  <a:lnTo>
                    <a:pt x="252412" y="226440"/>
                  </a:lnTo>
                  <a:lnTo>
                    <a:pt x="248452" y="230505"/>
                  </a:lnTo>
                  <a:lnTo>
                    <a:pt x="244703" y="234314"/>
                  </a:lnTo>
                  <a:lnTo>
                    <a:pt x="240131" y="236347"/>
                  </a:lnTo>
                  <a:lnTo>
                    <a:pt x="283220" y="236347"/>
                  </a:lnTo>
                  <a:lnTo>
                    <a:pt x="285737" y="230505"/>
                  </a:lnTo>
                  <a:lnTo>
                    <a:pt x="287159" y="223520"/>
                  </a:lnTo>
                  <a:lnTo>
                    <a:pt x="287159" y="168528"/>
                  </a:lnTo>
                  <a:lnTo>
                    <a:pt x="281012" y="168401"/>
                  </a:lnTo>
                  <a:lnTo>
                    <a:pt x="275196" y="167132"/>
                  </a:lnTo>
                  <a:lnTo>
                    <a:pt x="269621" y="165100"/>
                  </a:lnTo>
                  <a:lnTo>
                    <a:pt x="264083" y="162940"/>
                  </a:lnTo>
                  <a:lnTo>
                    <a:pt x="259003" y="160020"/>
                  </a:lnTo>
                  <a:lnTo>
                    <a:pt x="254355" y="156463"/>
                  </a:lnTo>
                  <a:close/>
                </a:path>
                <a:path w="313690" h="270510">
                  <a:moveTo>
                    <a:pt x="306006" y="0"/>
                  </a:moveTo>
                  <a:lnTo>
                    <a:pt x="202819" y="0"/>
                  </a:lnTo>
                  <a:lnTo>
                    <a:pt x="200494" y="1015"/>
                  </a:lnTo>
                  <a:lnTo>
                    <a:pt x="198376" y="3048"/>
                  </a:lnTo>
                  <a:lnTo>
                    <a:pt x="196507" y="4952"/>
                  </a:lnTo>
                  <a:lnTo>
                    <a:pt x="195664" y="7238"/>
                  </a:lnTo>
                  <a:lnTo>
                    <a:pt x="195690" y="8127"/>
                  </a:lnTo>
                  <a:lnTo>
                    <a:pt x="195872" y="10033"/>
                  </a:lnTo>
                  <a:lnTo>
                    <a:pt x="195918" y="28194"/>
                  </a:lnTo>
                  <a:lnTo>
                    <a:pt x="196761" y="30480"/>
                  </a:lnTo>
                  <a:lnTo>
                    <a:pt x="198564" y="32512"/>
                  </a:lnTo>
                  <a:lnTo>
                    <a:pt x="200367" y="34417"/>
                  </a:lnTo>
                  <a:lnTo>
                    <a:pt x="202717" y="35306"/>
                  </a:lnTo>
                  <a:lnTo>
                    <a:pt x="251244" y="35306"/>
                  </a:lnTo>
                  <a:lnTo>
                    <a:pt x="120421" y="171196"/>
                  </a:lnTo>
                  <a:lnTo>
                    <a:pt x="118503" y="173100"/>
                  </a:lnTo>
                  <a:lnTo>
                    <a:pt x="117576" y="175513"/>
                  </a:lnTo>
                  <a:lnTo>
                    <a:pt x="117678" y="181356"/>
                  </a:lnTo>
                  <a:lnTo>
                    <a:pt x="118605" y="183769"/>
                  </a:lnTo>
                  <a:lnTo>
                    <a:pt x="133845" y="199644"/>
                  </a:lnTo>
                  <a:lnTo>
                    <a:pt x="135750" y="201549"/>
                  </a:lnTo>
                  <a:lnTo>
                    <a:pt x="138125" y="202437"/>
                  </a:lnTo>
                  <a:lnTo>
                    <a:pt x="143662" y="202437"/>
                  </a:lnTo>
                  <a:lnTo>
                    <a:pt x="145973" y="201549"/>
                  </a:lnTo>
                  <a:lnTo>
                    <a:pt x="147789" y="199644"/>
                  </a:lnTo>
                  <a:lnTo>
                    <a:pt x="278955" y="64262"/>
                  </a:lnTo>
                  <a:lnTo>
                    <a:pt x="313093" y="64262"/>
                  </a:lnTo>
                  <a:lnTo>
                    <a:pt x="312985" y="7238"/>
                  </a:lnTo>
                  <a:lnTo>
                    <a:pt x="312127" y="5207"/>
                  </a:lnTo>
                  <a:lnTo>
                    <a:pt x="310065" y="2921"/>
                  </a:lnTo>
                  <a:lnTo>
                    <a:pt x="308279" y="1015"/>
                  </a:lnTo>
                  <a:lnTo>
                    <a:pt x="306006" y="0"/>
                  </a:lnTo>
                  <a:close/>
                </a:path>
                <a:path w="313690" h="270510">
                  <a:moveTo>
                    <a:pt x="313093" y="64262"/>
                  </a:moveTo>
                  <a:lnTo>
                    <a:pt x="278955" y="64262"/>
                  </a:lnTo>
                  <a:lnTo>
                    <a:pt x="279004" y="114300"/>
                  </a:lnTo>
                  <a:lnTo>
                    <a:pt x="279882" y="116586"/>
                  </a:lnTo>
                  <a:lnTo>
                    <a:pt x="281762" y="118490"/>
                  </a:lnTo>
                  <a:lnTo>
                    <a:pt x="283603" y="120396"/>
                  </a:lnTo>
                  <a:lnTo>
                    <a:pt x="285940" y="121412"/>
                  </a:lnTo>
                  <a:lnTo>
                    <a:pt x="303403" y="121412"/>
                  </a:lnTo>
                  <a:lnTo>
                    <a:pt x="305879" y="121665"/>
                  </a:lnTo>
                  <a:lnTo>
                    <a:pt x="308127" y="120776"/>
                  </a:lnTo>
                  <a:lnTo>
                    <a:pt x="312102" y="116712"/>
                  </a:lnTo>
                  <a:lnTo>
                    <a:pt x="313093" y="114300"/>
                  </a:lnTo>
                  <a:lnTo>
                    <a:pt x="313093" y="6426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613" y="1889252"/>
              <a:ext cx="287655" cy="270510"/>
            </a:xfrm>
            <a:custGeom>
              <a:avLst/>
              <a:gdLst/>
              <a:ahLst/>
              <a:cxnLst/>
              <a:rect l="l" t="t" r="r" b="b"/>
              <a:pathLst>
                <a:path w="287655" h="270510">
                  <a:moveTo>
                    <a:pt x="254355" y="156463"/>
                  </a:moveTo>
                  <a:lnTo>
                    <a:pt x="287159" y="168528"/>
                  </a:lnTo>
                  <a:lnTo>
                    <a:pt x="287159" y="216281"/>
                  </a:lnTo>
                  <a:lnTo>
                    <a:pt x="287159" y="223520"/>
                  </a:lnTo>
                  <a:lnTo>
                    <a:pt x="285737" y="230505"/>
                  </a:lnTo>
                  <a:lnTo>
                    <a:pt x="282892" y="237109"/>
                  </a:lnTo>
                  <a:lnTo>
                    <a:pt x="280060" y="243586"/>
                  </a:lnTo>
                  <a:lnTo>
                    <a:pt x="276263" y="249300"/>
                  </a:lnTo>
                  <a:lnTo>
                    <a:pt x="271500" y="254253"/>
                  </a:lnTo>
                  <a:lnTo>
                    <a:pt x="266750" y="259207"/>
                  </a:lnTo>
                  <a:lnTo>
                    <a:pt x="261238" y="263017"/>
                  </a:lnTo>
                  <a:lnTo>
                    <a:pt x="255041" y="265938"/>
                  </a:lnTo>
                  <a:lnTo>
                    <a:pt x="248793" y="268859"/>
                  </a:lnTo>
                  <a:lnTo>
                    <a:pt x="242049" y="270256"/>
                  </a:lnTo>
                  <a:lnTo>
                    <a:pt x="234797" y="270256"/>
                  </a:lnTo>
                  <a:lnTo>
                    <a:pt x="52133" y="270256"/>
                  </a:lnTo>
                  <a:lnTo>
                    <a:pt x="45046" y="270256"/>
                  </a:lnTo>
                  <a:lnTo>
                    <a:pt x="38252" y="268859"/>
                  </a:lnTo>
                  <a:lnTo>
                    <a:pt x="31864" y="265938"/>
                  </a:lnTo>
                  <a:lnTo>
                    <a:pt x="25476" y="263017"/>
                  </a:lnTo>
                  <a:lnTo>
                    <a:pt x="1384" y="230505"/>
                  </a:lnTo>
                  <a:lnTo>
                    <a:pt x="0" y="223520"/>
                  </a:lnTo>
                  <a:lnTo>
                    <a:pt x="0" y="216281"/>
                  </a:lnTo>
                  <a:lnTo>
                    <a:pt x="0" y="53975"/>
                  </a:lnTo>
                  <a:lnTo>
                    <a:pt x="0" y="46609"/>
                  </a:lnTo>
                  <a:lnTo>
                    <a:pt x="1384" y="39624"/>
                  </a:lnTo>
                  <a:lnTo>
                    <a:pt x="4152" y="33020"/>
                  </a:lnTo>
                  <a:lnTo>
                    <a:pt x="6946" y="26288"/>
                  </a:lnTo>
                  <a:lnTo>
                    <a:pt x="31864" y="4318"/>
                  </a:lnTo>
                  <a:lnTo>
                    <a:pt x="38252" y="1397"/>
                  </a:lnTo>
                  <a:lnTo>
                    <a:pt x="45046" y="0"/>
                  </a:lnTo>
                  <a:lnTo>
                    <a:pt x="52133" y="0"/>
                  </a:lnTo>
                  <a:lnTo>
                    <a:pt x="151041" y="0"/>
                  </a:lnTo>
                  <a:lnTo>
                    <a:pt x="150799" y="1650"/>
                  </a:lnTo>
                  <a:lnTo>
                    <a:pt x="150583" y="3301"/>
                  </a:lnTo>
                  <a:lnTo>
                    <a:pt x="150367" y="4825"/>
                  </a:lnTo>
                  <a:lnTo>
                    <a:pt x="150114" y="6476"/>
                  </a:lnTo>
                  <a:lnTo>
                    <a:pt x="150012" y="8127"/>
                  </a:lnTo>
                  <a:lnTo>
                    <a:pt x="150012" y="10033"/>
                  </a:lnTo>
                  <a:lnTo>
                    <a:pt x="150012" y="25526"/>
                  </a:lnTo>
                  <a:lnTo>
                    <a:pt x="150012" y="28194"/>
                  </a:lnTo>
                  <a:lnTo>
                    <a:pt x="150367" y="30987"/>
                  </a:lnTo>
                  <a:lnTo>
                    <a:pt x="151041" y="33909"/>
                  </a:lnTo>
                  <a:lnTo>
                    <a:pt x="52133" y="33909"/>
                  </a:lnTo>
                  <a:lnTo>
                    <a:pt x="46837" y="33909"/>
                  </a:lnTo>
                  <a:lnTo>
                    <a:pt x="42278" y="35940"/>
                  </a:lnTo>
                  <a:lnTo>
                    <a:pt x="38481" y="39877"/>
                  </a:lnTo>
                  <a:lnTo>
                    <a:pt x="34670" y="43814"/>
                  </a:lnTo>
                  <a:lnTo>
                    <a:pt x="32791" y="48513"/>
                  </a:lnTo>
                  <a:lnTo>
                    <a:pt x="32791" y="53975"/>
                  </a:lnTo>
                  <a:lnTo>
                    <a:pt x="32791" y="216281"/>
                  </a:lnTo>
                  <a:lnTo>
                    <a:pt x="32791" y="221742"/>
                  </a:lnTo>
                  <a:lnTo>
                    <a:pt x="34670" y="226440"/>
                  </a:lnTo>
                  <a:lnTo>
                    <a:pt x="38481" y="230377"/>
                  </a:lnTo>
                  <a:lnTo>
                    <a:pt x="42278" y="234314"/>
                  </a:lnTo>
                  <a:lnTo>
                    <a:pt x="46837" y="236347"/>
                  </a:lnTo>
                  <a:lnTo>
                    <a:pt x="52133" y="236347"/>
                  </a:lnTo>
                  <a:lnTo>
                    <a:pt x="234797" y="236347"/>
                  </a:lnTo>
                  <a:lnTo>
                    <a:pt x="240131" y="236347"/>
                  </a:lnTo>
                  <a:lnTo>
                    <a:pt x="244703" y="234314"/>
                  </a:lnTo>
                  <a:lnTo>
                    <a:pt x="248577" y="230377"/>
                  </a:lnTo>
                  <a:lnTo>
                    <a:pt x="252412" y="226440"/>
                  </a:lnTo>
                  <a:lnTo>
                    <a:pt x="254355" y="221742"/>
                  </a:lnTo>
                  <a:lnTo>
                    <a:pt x="254355" y="216281"/>
                  </a:lnTo>
                  <a:lnTo>
                    <a:pt x="254355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427" y="1884489"/>
              <a:ext cx="205041" cy="21196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09877" y="1553975"/>
            <a:ext cx="4342130" cy="2554605"/>
          </a:xfrm>
          <a:custGeom>
            <a:avLst/>
            <a:gdLst/>
            <a:ahLst/>
            <a:cxnLst/>
            <a:rect l="l" t="t" r="r" b="b"/>
            <a:pathLst>
              <a:path w="4342130" h="2554604">
                <a:moveTo>
                  <a:pt x="0" y="2554604"/>
                </a:moveTo>
                <a:lnTo>
                  <a:pt x="4342003" y="2554604"/>
                </a:lnTo>
                <a:lnTo>
                  <a:pt x="4342003" y="0"/>
                </a:lnTo>
                <a:lnTo>
                  <a:pt x="0" y="0"/>
                </a:lnTo>
                <a:lnTo>
                  <a:pt x="0" y="255460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8612" y="1572514"/>
            <a:ext cx="274574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292225" algn="l"/>
                <a:tab pos="2304415" algn="l"/>
              </a:tabLst>
            </a:pPr>
            <a:r>
              <a:rPr sz="2000" spc="-5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b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arif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6272" y="1572517"/>
            <a:ext cx="339471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pelayanan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  <a:tabLst>
                <a:tab pos="1783080" algn="l"/>
                <a:tab pos="2490470" algn="l"/>
              </a:tabLst>
            </a:pPr>
            <a:r>
              <a:rPr sz="2000" spc="-5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buh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p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9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al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612" y="1877395"/>
            <a:ext cx="50101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jasa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 </a:t>
            </a:r>
            <a:r>
              <a:rPr sz="2000" spc="-10" dirty="0">
                <a:latin typeface="Calibri"/>
                <a:cs typeface="Calibri"/>
              </a:rPr>
              <a:t>oleh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8610" y="2792351"/>
            <a:ext cx="3304539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579245" algn="l"/>
                <a:tab pos="2423160" algn="l"/>
              </a:tabLst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asar</a:t>
            </a:r>
            <a:r>
              <a:rPr sz="2000" spc="-2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je</a:t>
            </a:r>
            <a:r>
              <a:rPr sz="2000" spc="-5" dirty="0">
                <a:latin typeface="Calibri"/>
                <a:cs typeface="Calibri"/>
              </a:rPr>
              <a:t>ni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tr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16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4185" y="2182502"/>
            <a:ext cx="334010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90"/>
              </a:spcBef>
              <a:tabLst>
                <a:tab pos="1224915" algn="l"/>
                <a:tab pos="215836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d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an</a:t>
            </a:r>
            <a:endParaRPr sz="2000" dirty="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  <a:tabLst>
                <a:tab pos="706755" algn="l"/>
                <a:tab pos="2091055" algn="l"/>
                <a:tab pos="2820035" algn="l"/>
              </a:tabLst>
            </a:pPr>
            <a:r>
              <a:rPr sz="2000" spc="-10" dirty="0">
                <a:latin typeface="Calibri"/>
                <a:cs typeface="Calibri"/>
              </a:rPr>
              <a:t>BUP	ditetapkan	oleh	BUP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dan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8610" y="3096850"/>
            <a:ext cx="399478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Calibri"/>
                <a:cs typeface="Calibri"/>
              </a:rPr>
              <a:t>golongan </a:t>
            </a:r>
            <a:r>
              <a:rPr sz="2000" spc="-10" dirty="0">
                <a:latin typeface="Calibri"/>
                <a:cs typeface="Calibri"/>
              </a:rPr>
              <a:t>tarif yang ditetapkan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Peraturan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Menteri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HARUS 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35" dirty="0">
                <a:latin typeface="Calibri"/>
                <a:cs typeface="Calibri"/>
              </a:rPr>
              <a:t>DIKONSULTASIKAN.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7678" y="1070801"/>
            <a:ext cx="3349625" cy="63500"/>
          </a:xfrm>
          <a:custGeom>
            <a:avLst/>
            <a:gdLst/>
            <a:ahLst/>
            <a:cxnLst/>
            <a:rect l="l" t="t" r="r" b="b"/>
            <a:pathLst>
              <a:path w="3349625" h="63500">
                <a:moveTo>
                  <a:pt x="3349244" y="0"/>
                </a:moveTo>
                <a:lnTo>
                  <a:pt x="0" y="0"/>
                </a:lnTo>
                <a:lnTo>
                  <a:pt x="0" y="63435"/>
                </a:lnTo>
                <a:lnTo>
                  <a:pt x="3349244" y="63435"/>
                </a:lnTo>
                <a:lnTo>
                  <a:pt x="33492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63771" y="976637"/>
            <a:ext cx="3267075" cy="5084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5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l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18</a:t>
            </a:r>
            <a:endParaRPr sz="1050">
              <a:latin typeface="Times New Roman"/>
              <a:cs typeface="Times New Roman"/>
            </a:endParaRPr>
          </a:p>
          <a:p>
            <a:pPr marL="219710" indent="-207645">
              <a:lnSpc>
                <a:spcPts val="1255"/>
              </a:lnSpc>
              <a:spcBef>
                <a:spcPts val="10"/>
              </a:spcBef>
              <a:buAutoNum type="arabicParenBoth"/>
              <a:tabLst>
                <a:tab pos="220345" algn="l"/>
              </a:tabLst>
            </a:pPr>
            <a:r>
              <a:rPr sz="1050" spc="-5" dirty="0">
                <a:latin typeface="Times New Roman"/>
                <a:cs typeface="Times New Roman"/>
              </a:rPr>
              <a:t>Konsultasi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sebagaimana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dimaksud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dalam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Pasal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17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ayat</a:t>
            </a:r>
            <a:endParaRPr sz="1050">
              <a:latin typeface="Times New Roman"/>
              <a:cs typeface="Times New Roman"/>
            </a:endParaRPr>
          </a:p>
          <a:p>
            <a:pPr marL="375285" lvl="1" indent="-189865">
              <a:lnSpc>
                <a:spcPts val="1255"/>
              </a:lnSpc>
              <a:buAutoNum type="arabicParenBoth"/>
              <a:tabLst>
                <a:tab pos="375920" algn="l"/>
              </a:tabLst>
            </a:pPr>
            <a:r>
              <a:rPr sz="1050" spc="-5" dirty="0">
                <a:latin typeface="Times New Roman"/>
                <a:cs typeface="Times New Roman"/>
              </a:rPr>
              <a:t>dilaksanakan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dengan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mekanisme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sebagai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berikut: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7503" y="1458219"/>
            <a:ext cx="3097530" cy="3434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marR="6350" indent="-186055" algn="just">
              <a:lnSpc>
                <a:spcPct val="99900"/>
              </a:lnSpc>
              <a:spcBef>
                <a:spcPts val="105"/>
              </a:spcBef>
            </a:pPr>
            <a:r>
              <a:rPr sz="1050" spc="5" dirty="0">
                <a:latin typeface="Times New Roman"/>
                <a:cs typeface="Times New Roman"/>
              </a:rPr>
              <a:t>a.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BUP</a:t>
            </a:r>
            <a:r>
              <a:rPr sz="1050" spc="-5" dirty="0">
                <a:latin typeface="Times New Roman"/>
                <a:cs typeface="Times New Roman"/>
              </a:rPr>
              <a:t> menyusun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konsep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usulan</a:t>
            </a:r>
            <a:r>
              <a:rPr sz="1050" dirty="0">
                <a:latin typeface="Times New Roman"/>
                <a:cs typeface="Times New Roman"/>
              </a:rPr>
              <a:t> tarif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dengan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memperhatikan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kepentingan</a:t>
            </a:r>
            <a:r>
              <a:rPr sz="1050" spc="-5" dirty="0">
                <a:latin typeface="Times New Roman"/>
                <a:cs typeface="Times New Roman"/>
              </a:rPr>
              <a:t> pelayanan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umum, </a:t>
            </a:r>
            <a:r>
              <a:rPr sz="1050" spc="-5" dirty="0">
                <a:latin typeface="Times New Roman"/>
                <a:cs typeface="Times New Roman"/>
              </a:rPr>
              <a:t> peningkatan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mutu</a:t>
            </a:r>
            <a:r>
              <a:rPr sz="1050" spc="-10" dirty="0">
                <a:latin typeface="Times New Roman"/>
                <a:cs typeface="Times New Roman"/>
              </a:rPr>
              <a:t> pelayanan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jasa,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kepentingan </a:t>
            </a:r>
            <a:r>
              <a:rPr sz="1050" spc="-5" dirty="0">
                <a:latin typeface="Times New Roman"/>
                <a:cs typeface="Times New Roman"/>
              </a:rPr>
              <a:t> pemakai </a:t>
            </a:r>
            <a:r>
              <a:rPr sz="1050" dirty="0">
                <a:latin typeface="Times New Roman"/>
                <a:cs typeface="Times New Roman"/>
              </a:rPr>
              <a:t>jasa, </a:t>
            </a:r>
            <a:r>
              <a:rPr sz="1050" spc="-5" dirty="0">
                <a:latin typeface="Times New Roman"/>
                <a:cs typeface="Times New Roman"/>
              </a:rPr>
              <a:t>peningkatan kelancaran </a:t>
            </a:r>
            <a:r>
              <a:rPr sz="1050" spc="-10" dirty="0">
                <a:latin typeface="Times New Roman"/>
                <a:cs typeface="Times New Roman"/>
              </a:rPr>
              <a:t>pelayanan </a:t>
            </a:r>
            <a:r>
              <a:rPr sz="1050" dirty="0">
                <a:latin typeface="Times New Roman"/>
                <a:cs typeface="Times New Roman"/>
              </a:rPr>
              <a:t>jasa,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pengembalian</a:t>
            </a:r>
            <a:r>
              <a:rPr sz="1050" dirty="0">
                <a:latin typeface="Times New Roman"/>
                <a:cs typeface="Times New Roman"/>
              </a:rPr>
              <a:t> biaya,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pengembangan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usaha,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dilengkapi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dengan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dukung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sebagai </a:t>
            </a:r>
            <a:r>
              <a:rPr sz="1050" spc="-10" dirty="0">
                <a:latin typeface="Times New Roman"/>
                <a:cs typeface="Times New Roman"/>
              </a:rPr>
              <a:t>berikut:</a:t>
            </a:r>
            <a:endParaRPr sz="1050" dirty="0">
              <a:latin typeface="Times New Roman"/>
              <a:cs typeface="Times New Roman"/>
            </a:endParaRPr>
          </a:p>
          <a:p>
            <a:pPr marL="372110" marR="7620" indent="-173990" algn="just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8615" algn="l"/>
              </a:tabLst>
            </a:pPr>
            <a:r>
              <a:rPr sz="1050" spc="-5" dirty="0">
                <a:latin typeface="Times New Roman"/>
                <a:cs typeface="Times New Roman"/>
              </a:rPr>
              <a:t>hasil perhitungan biaya </a:t>
            </a:r>
            <a:r>
              <a:rPr sz="1050" spc="-10" dirty="0">
                <a:latin typeface="Times New Roman"/>
                <a:cs typeface="Times New Roman"/>
              </a:rPr>
              <a:t>pokok, </a:t>
            </a:r>
            <a:r>
              <a:rPr sz="1050" spc="-5" dirty="0">
                <a:latin typeface="Times New Roman"/>
                <a:cs typeface="Times New Roman"/>
              </a:rPr>
              <a:t>perbandingan </a:t>
            </a:r>
            <a:r>
              <a:rPr sz="1050" dirty="0">
                <a:latin typeface="Times New Roman"/>
                <a:cs typeface="Times New Roman"/>
              </a:rPr>
              <a:t>tarif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yang</a:t>
            </a:r>
            <a:r>
              <a:rPr sz="1050" dirty="0">
                <a:latin typeface="Times New Roman"/>
                <a:cs typeface="Times New Roman"/>
              </a:rPr>
              <a:t> berlaku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dengan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biaya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pokok,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kualitas </a:t>
            </a:r>
            <a:r>
              <a:rPr sz="1050" spc="-5" dirty="0">
                <a:latin typeface="Times New Roman"/>
                <a:cs typeface="Times New Roman"/>
              </a:rPr>
              <a:t> pelayanan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yang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diberikan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dan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dapat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dilengkapi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dengan </a:t>
            </a:r>
            <a:r>
              <a:rPr sz="1050" spc="-10" dirty="0">
                <a:latin typeface="Times New Roman"/>
                <a:cs typeface="Times New Roman"/>
              </a:rPr>
              <a:t>data </a:t>
            </a:r>
            <a:r>
              <a:rPr sz="1050" dirty="0">
                <a:latin typeface="Times New Roman"/>
                <a:cs typeface="Times New Roman"/>
              </a:rPr>
              <a:t>tarif </a:t>
            </a:r>
            <a:r>
              <a:rPr sz="1050" spc="-5" dirty="0">
                <a:latin typeface="Times New Roman"/>
                <a:cs typeface="Times New Roman"/>
              </a:rPr>
              <a:t>yang </a:t>
            </a:r>
            <a:r>
              <a:rPr sz="1050" dirty="0">
                <a:latin typeface="Times New Roman"/>
                <a:cs typeface="Times New Roman"/>
              </a:rPr>
              <a:t>berlaku </a:t>
            </a:r>
            <a:r>
              <a:rPr sz="1050" spc="-15" dirty="0">
                <a:latin typeface="Times New Roman"/>
                <a:cs typeface="Times New Roman"/>
              </a:rPr>
              <a:t>di </a:t>
            </a:r>
            <a:r>
              <a:rPr sz="1050" dirty="0">
                <a:latin typeface="Times New Roman"/>
                <a:cs typeface="Times New Roman"/>
              </a:rPr>
              <a:t>Pelabuhan </a:t>
            </a:r>
            <a:r>
              <a:rPr sz="1050" spc="-10" dirty="0">
                <a:latin typeface="Times New Roman"/>
                <a:cs typeface="Times New Roman"/>
              </a:rPr>
              <a:t>laut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baik </a:t>
            </a:r>
            <a:r>
              <a:rPr sz="1050" spc="-15" dirty="0">
                <a:latin typeface="Times New Roman"/>
                <a:cs typeface="Times New Roman"/>
              </a:rPr>
              <a:t>di </a:t>
            </a:r>
            <a:r>
              <a:rPr sz="1050" spc="-5" dirty="0">
                <a:latin typeface="Times New Roman"/>
                <a:cs typeface="Times New Roman"/>
              </a:rPr>
              <a:t>dalam </a:t>
            </a:r>
            <a:r>
              <a:rPr sz="1050" spc="-10" dirty="0">
                <a:latin typeface="Times New Roman"/>
                <a:cs typeface="Times New Roman"/>
              </a:rPr>
              <a:t>negeri </a:t>
            </a:r>
            <a:r>
              <a:rPr sz="1050" spc="-5" dirty="0">
                <a:latin typeface="Times New Roman"/>
                <a:cs typeface="Times New Roman"/>
              </a:rPr>
              <a:t>maupun </a:t>
            </a:r>
            <a:r>
              <a:rPr sz="1050" spc="-15" dirty="0">
                <a:latin typeface="Times New Roman"/>
                <a:cs typeface="Times New Roman"/>
              </a:rPr>
              <a:t>di </a:t>
            </a:r>
            <a:r>
              <a:rPr sz="1050" spc="-5" dirty="0">
                <a:latin typeface="Times New Roman"/>
                <a:cs typeface="Times New Roman"/>
              </a:rPr>
              <a:t>luar negeri yang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mempunyai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jenis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dan</a:t>
            </a:r>
            <a:r>
              <a:rPr sz="1050" dirty="0">
                <a:latin typeface="Times New Roman"/>
                <a:cs typeface="Times New Roman"/>
              </a:rPr>
              <a:t> tingkat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pelayanan</a:t>
            </a:r>
            <a:r>
              <a:rPr sz="1050" spc="2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yang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relatif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sama;</a:t>
            </a:r>
            <a:endParaRPr sz="1050" dirty="0">
              <a:latin typeface="Times New Roman"/>
              <a:cs typeface="Times New Roman"/>
            </a:endParaRPr>
          </a:p>
          <a:p>
            <a:pPr marL="396875" indent="-199390" algn="just">
              <a:lnSpc>
                <a:spcPts val="1250"/>
              </a:lnSpc>
              <a:buAutoNum type="arabicPeriod"/>
              <a:tabLst>
                <a:tab pos="397510" algn="l"/>
              </a:tabLst>
            </a:pPr>
            <a:r>
              <a:rPr sz="1050" spc="-10" dirty="0">
                <a:latin typeface="Times New Roman"/>
                <a:cs typeface="Times New Roman"/>
              </a:rPr>
              <a:t>telaahan</a:t>
            </a:r>
            <a:r>
              <a:rPr sz="1050" spc="47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dan</a:t>
            </a:r>
            <a:r>
              <a:rPr sz="1050" spc="4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justifikasi</a:t>
            </a:r>
            <a:r>
              <a:rPr sz="1050" spc="50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usulan</a:t>
            </a:r>
            <a:r>
              <a:rPr sz="1050" spc="4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kenaikan</a:t>
            </a:r>
            <a:r>
              <a:rPr sz="1050" spc="4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tarif</a:t>
            </a:r>
          </a:p>
          <a:p>
            <a:pPr marL="372110" algn="just">
              <a:lnSpc>
                <a:spcPts val="1255"/>
              </a:lnSpc>
              <a:spcBef>
                <a:spcPts val="10"/>
              </a:spcBef>
            </a:pPr>
            <a:r>
              <a:rPr sz="1050" spc="-5" dirty="0">
                <a:latin typeface="Times New Roman"/>
                <a:cs typeface="Times New Roman"/>
              </a:rPr>
              <a:t>terhadap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beban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pengguna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jasa;</a:t>
            </a:r>
          </a:p>
          <a:p>
            <a:pPr marL="372110" marR="8255" indent="-173990" algn="just">
              <a:lnSpc>
                <a:spcPts val="1270"/>
              </a:lnSpc>
              <a:spcBef>
                <a:spcPts val="30"/>
              </a:spcBef>
              <a:buAutoNum type="arabicPeriod" startAt="3"/>
              <a:tabLst>
                <a:tab pos="335915" algn="l"/>
              </a:tabLst>
            </a:pPr>
            <a:r>
              <a:rPr sz="1050" spc="-5" dirty="0">
                <a:latin typeface="Times New Roman"/>
                <a:cs typeface="Times New Roman"/>
              </a:rPr>
              <a:t>penerapan </a:t>
            </a:r>
            <a:r>
              <a:rPr sz="1050" i="1" dirty="0">
                <a:latin typeface="Times New Roman"/>
                <a:cs typeface="Times New Roman"/>
              </a:rPr>
              <a:t>Service </a:t>
            </a:r>
            <a:r>
              <a:rPr sz="1050" i="1" spc="-5" dirty="0">
                <a:latin typeface="Times New Roman"/>
                <a:cs typeface="Times New Roman"/>
              </a:rPr>
              <a:t>Level </a:t>
            </a:r>
            <a:r>
              <a:rPr sz="1050" i="1" dirty="0">
                <a:latin typeface="Times New Roman"/>
                <a:cs typeface="Times New Roman"/>
              </a:rPr>
              <a:t>Agreement </a:t>
            </a:r>
            <a:r>
              <a:rPr sz="1050" spc="-10" dirty="0">
                <a:latin typeface="Times New Roman"/>
                <a:cs typeface="Times New Roman"/>
              </a:rPr>
              <a:t>(SLA), </a:t>
            </a:r>
            <a:r>
              <a:rPr sz="1050" i="1" spc="-5" dirty="0">
                <a:latin typeface="Times New Roman"/>
                <a:cs typeface="Times New Roman"/>
              </a:rPr>
              <a:t>Service </a:t>
            </a:r>
            <a:r>
              <a:rPr sz="1050" i="1" spc="-250" dirty="0">
                <a:latin typeface="Times New Roman"/>
                <a:cs typeface="Times New Roman"/>
              </a:rPr>
              <a:t> </a:t>
            </a:r>
            <a:r>
              <a:rPr sz="1050" i="1" spc="5" dirty="0">
                <a:latin typeface="Times New Roman"/>
                <a:cs typeface="Times New Roman"/>
              </a:rPr>
              <a:t>Level</a:t>
            </a:r>
            <a:r>
              <a:rPr sz="1050" i="1" spc="-5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Guarantee</a:t>
            </a:r>
            <a:r>
              <a:rPr sz="1050" i="1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(SLG),</a:t>
            </a:r>
            <a:endParaRPr sz="1050" dirty="0">
              <a:latin typeface="Times New Roman"/>
              <a:cs typeface="Times New Roman"/>
            </a:endParaRPr>
          </a:p>
          <a:p>
            <a:pPr marL="372110" algn="just">
              <a:lnSpc>
                <a:spcPts val="1210"/>
              </a:lnSpc>
            </a:pPr>
            <a:r>
              <a:rPr sz="1050" spc="-5" dirty="0">
                <a:latin typeface="Times New Roman"/>
                <a:cs typeface="Times New Roman"/>
              </a:rPr>
              <a:t>dan</a:t>
            </a:r>
            <a:r>
              <a:rPr sz="1050" spc="7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Standar</a:t>
            </a:r>
            <a:r>
              <a:rPr sz="1050" spc="250" dirty="0">
                <a:latin typeface="Times New Roman"/>
                <a:cs typeface="Times New Roman"/>
              </a:rPr>
              <a:t> </a:t>
            </a:r>
            <a:r>
              <a:rPr sz="1050" spc="254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Kinerja</a:t>
            </a:r>
            <a:r>
              <a:rPr sz="1050" spc="254" dirty="0">
                <a:latin typeface="Times New Roman"/>
                <a:cs typeface="Times New Roman"/>
              </a:rPr>
              <a:t>  </a:t>
            </a:r>
            <a:r>
              <a:rPr sz="1050" spc="-10" dirty="0">
                <a:latin typeface="Times New Roman"/>
                <a:cs typeface="Times New Roman"/>
              </a:rPr>
              <a:t>Pelayanan</a:t>
            </a:r>
            <a:r>
              <a:rPr sz="1050" spc="7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Operasional</a:t>
            </a:r>
            <a:endParaRPr sz="1050" dirty="0">
              <a:latin typeface="Times New Roman"/>
              <a:cs typeface="Times New Roman"/>
            </a:endParaRPr>
          </a:p>
          <a:p>
            <a:pPr marL="372110" algn="just">
              <a:lnSpc>
                <a:spcPts val="1255"/>
              </a:lnSpc>
              <a:spcBef>
                <a:spcPts val="10"/>
              </a:spcBef>
            </a:pPr>
            <a:r>
              <a:rPr sz="1050" spc="-10" dirty="0">
                <a:latin typeface="Times New Roman"/>
                <a:cs typeface="Times New Roman"/>
              </a:rPr>
              <a:t>Pelabuhan;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dan</a:t>
            </a:r>
            <a:endParaRPr sz="1050" dirty="0">
              <a:latin typeface="Times New Roman"/>
              <a:cs typeface="Times New Roman"/>
            </a:endParaRPr>
          </a:p>
          <a:p>
            <a:pPr marL="372110" marR="11430" indent="-173990" algn="just">
              <a:lnSpc>
                <a:spcPts val="1270"/>
              </a:lnSpc>
              <a:spcBef>
                <a:spcPts val="30"/>
              </a:spcBef>
              <a:buAutoNum type="arabicPeriod" startAt="4"/>
              <a:tabLst>
                <a:tab pos="339090" algn="l"/>
              </a:tabLst>
            </a:pPr>
            <a:r>
              <a:rPr sz="1050" spc="-5" dirty="0">
                <a:latin typeface="Times New Roman"/>
                <a:cs typeface="Times New Roman"/>
              </a:rPr>
              <a:t>berita </a:t>
            </a:r>
            <a:r>
              <a:rPr sz="1050" spc="-10" dirty="0">
                <a:latin typeface="Times New Roman"/>
                <a:cs typeface="Times New Roman"/>
              </a:rPr>
              <a:t>acara </a:t>
            </a:r>
            <a:r>
              <a:rPr sz="1050" spc="-5" dirty="0">
                <a:latin typeface="Times New Roman"/>
                <a:cs typeface="Times New Roman"/>
              </a:rPr>
              <a:t>kesepakatan dengan asosiasi </a:t>
            </a:r>
            <a:r>
              <a:rPr sz="1050" spc="-10" dirty="0">
                <a:latin typeface="Times New Roman"/>
                <a:cs typeface="Times New Roman"/>
              </a:rPr>
              <a:t>pengguna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jasa;</a:t>
            </a: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5" y="4293151"/>
            <a:ext cx="2747137" cy="2285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" y="0"/>
            <a:ext cx="2473325" cy="6858000"/>
            <a:chOff x="0" y="0"/>
            <a:chExt cx="247332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130" cy="6858000"/>
            </a:xfrm>
            <a:custGeom>
              <a:avLst/>
              <a:gdLst/>
              <a:ahLst/>
              <a:cxnLst/>
              <a:rect l="l" t="t" r="r" b="b"/>
              <a:pathLst>
                <a:path w="405130" h="6858000">
                  <a:moveTo>
                    <a:pt x="404812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37337" y="6857999"/>
                  </a:lnTo>
                  <a:lnTo>
                    <a:pt x="404812" y="6790529"/>
                  </a:lnTo>
                  <a:lnTo>
                    <a:pt x="404812" y="0"/>
                  </a:lnTo>
                  <a:close/>
                </a:path>
              </a:pathLst>
            </a:custGeom>
            <a:solidFill>
              <a:srgbClr val="D6F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337" y="6790529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67475" y="0"/>
                  </a:moveTo>
                  <a:lnTo>
                    <a:pt x="13500" y="13493"/>
                  </a:lnTo>
                  <a:lnTo>
                    <a:pt x="0" y="67469"/>
                  </a:lnTo>
                  <a:lnTo>
                    <a:pt x="67475" y="0"/>
                  </a:lnTo>
                  <a:close/>
                </a:path>
              </a:pathLst>
            </a:custGeom>
            <a:solidFill>
              <a:srgbClr val="ACC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" y="2327338"/>
              <a:ext cx="2076450" cy="1170305"/>
            </a:xfrm>
            <a:custGeom>
              <a:avLst/>
              <a:gdLst/>
              <a:ahLst/>
              <a:cxnLst/>
              <a:rect l="l" t="t" r="r" b="b"/>
              <a:pathLst>
                <a:path w="2076450" h="1170304">
                  <a:moveTo>
                    <a:pt x="0" y="1169987"/>
                  </a:moveTo>
                  <a:lnTo>
                    <a:pt x="2076450" y="1169987"/>
                  </a:lnTo>
                  <a:lnTo>
                    <a:pt x="2076450" y="0"/>
                  </a:lnTo>
                  <a:lnTo>
                    <a:pt x="0" y="0"/>
                  </a:lnTo>
                  <a:lnTo>
                    <a:pt x="0" y="1169987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6140" y="2358396"/>
            <a:ext cx="191643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49730" algn="l"/>
              </a:tabLst>
            </a:pPr>
            <a:r>
              <a:rPr sz="1400" spc="-85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105" dirty="0">
                <a:latin typeface="Times New Roman"/>
                <a:cs typeface="Times New Roman"/>
              </a:rPr>
              <a:t>o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Times New Roman"/>
                <a:cs typeface="Times New Roman"/>
              </a:rPr>
              <a:t>Disepakati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dengan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asosiasi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139" y="2785368"/>
            <a:ext cx="133794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649605" algn="l"/>
              </a:tabLst>
            </a:pP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15" dirty="0">
                <a:latin typeface="Times New Roman"/>
                <a:cs typeface="Times New Roman"/>
              </a:rPr>
              <a:t>ta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10" dirty="0">
                <a:latin typeface="Times New Roman"/>
                <a:cs typeface="Times New Roman"/>
              </a:rPr>
              <a:t>a  </a:t>
            </a:r>
            <a:r>
              <a:rPr sz="1400" spc="-15" dirty="0">
                <a:latin typeface="Times New Roman"/>
                <a:cs typeface="Times New Roman"/>
              </a:rPr>
              <a:t>diketahui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935" y="2785368"/>
            <a:ext cx="31686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Times New Roman"/>
                <a:cs typeface="Times New Roman"/>
              </a:rPr>
              <a:t>j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a  </a:t>
            </a:r>
            <a:r>
              <a:rPr sz="1400" spc="-10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148" y="3212033"/>
            <a:ext cx="179069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Times New Roman"/>
                <a:cs typeface="Times New Roman"/>
              </a:rPr>
              <a:t>penyelenggara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pelabuhan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4285" y="925583"/>
            <a:ext cx="1619250" cy="1042669"/>
            <a:chOff x="-14287" y="925575"/>
            <a:chExt cx="1619250" cy="1042669"/>
          </a:xfrm>
        </p:grpSpPr>
        <p:sp>
          <p:nvSpPr>
            <p:cNvPr id="11" name="object 11"/>
            <p:cNvSpPr/>
            <p:nvPr/>
          </p:nvSpPr>
          <p:spPr>
            <a:xfrm>
              <a:off x="1325880" y="925575"/>
              <a:ext cx="171450" cy="675005"/>
            </a:xfrm>
            <a:custGeom>
              <a:avLst/>
              <a:gdLst/>
              <a:ahLst/>
              <a:cxnLst/>
              <a:rect l="l" t="t" r="r" b="b"/>
              <a:pathLst>
                <a:path w="171450" h="675005">
                  <a:moveTo>
                    <a:pt x="57123" y="504991"/>
                  </a:moveTo>
                  <a:lnTo>
                    <a:pt x="0" y="508126"/>
                  </a:lnTo>
                  <a:lnTo>
                    <a:pt x="94995" y="674624"/>
                  </a:lnTo>
                  <a:lnTo>
                    <a:pt x="156121" y="533526"/>
                  </a:lnTo>
                  <a:lnTo>
                    <a:pt x="58673" y="533526"/>
                  </a:lnTo>
                  <a:lnTo>
                    <a:pt x="57123" y="504991"/>
                  </a:lnTo>
                  <a:close/>
                </a:path>
                <a:path w="171450" h="675005">
                  <a:moveTo>
                    <a:pt x="114155" y="501860"/>
                  </a:moveTo>
                  <a:lnTo>
                    <a:pt x="57123" y="504991"/>
                  </a:lnTo>
                  <a:lnTo>
                    <a:pt x="58673" y="533526"/>
                  </a:lnTo>
                  <a:lnTo>
                    <a:pt x="115697" y="530351"/>
                  </a:lnTo>
                  <a:lnTo>
                    <a:pt x="114155" y="501860"/>
                  </a:lnTo>
                  <a:close/>
                </a:path>
                <a:path w="171450" h="675005">
                  <a:moveTo>
                    <a:pt x="171195" y="498728"/>
                  </a:moveTo>
                  <a:lnTo>
                    <a:pt x="114155" y="501860"/>
                  </a:lnTo>
                  <a:lnTo>
                    <a:pt x="115697" y="530351"/>
                  </a:lnTo>
                  <a:lnTo>
                    <a:pt x="58673" y="533526"/>
                  </a:lnTo>
                  <a:lnTo>
                    <a:pt x="156121" y="533526"/>
                  </a:lnTo>
                  <a:lnTo>
                    <a:pt x="171195" y="498728"/>
                  </a:lnTo>
                  <a:close/>
                </a:path>
                <a:path w="171450" h="675005">
                  <a:moveTo>
                    <a:pt x="86994" y="0"/>
                  </a:moveTo>
                  <a:lnTo>
                    <a:pt x="29844" y="3048"/>
                  </a:lnTo>
                  <a:lnTo>
                    <a:pt x="57123" y="504991"/>
                  </a:lnTo>
                  <a:lnTo>
                    <a:pt x="114155" y="501860"/>
                  </a:lnTo>
                  <a:lnTo>
                    <a:pt x="86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562099"/>
              <a:ext cx="1590675" cy="391795"/>
            </a:xfrm>
            <a:custGeom>
              <a:avLst/>
              <a:gdLst/>
              <a:ahLst/>
              <a:cxnLst/>
              <a:rect l="l" t="t" r="r" b="b"/>
              <a:pathLst>
                <a:path w="1590675" h="391794">
                  <a:moveTo>
                    <a:pt x="0" y="0"/>
                  </a:moveTo>
                  <a:lnTo>
                    <a:pt x="1590675" y="0"/>
                  </a:lnTo>
                  <a:lnTo>
                    <a:pt x="1590675" y="318262"/>
                  </a:lnTo>
                  <a:lnTo>
                    <a:pt x="1522521" y="318568"/>
                  </a:lnTo>
                  <a:lnTo>
                    <a:pt x="1458253" y="319457"/>
                  </a:lnTo>
                  <a:lnTo>
                    <a:pt x="1397627" y="320880"/>
                  </a:lnTo>
                  <a:lnTo>
                    <a:pt x="1340401" y="322790"/>
                  </a:lnTo>
                  <a:lnTo>
                    <a:pt x="1286332" y="325140"/>
                  </a:lnTo>
                  <a:lnTo>
                    <a:pt x="1235177" y="327881"/>
                  </a:lnTo>
                  <a:lnTo>
                    <a:pt x="1186692" y="330966"/>
                  </a:lnTo>
                  <a:lnTo>
                    <a:pt x="1140636" y="334348"/>
                  </a:lnTo>
                  <a:lnTo>
                    <a:pt x="1096766" y="337978"/>
                  </a:lnTo>
                  <a:lnTo>
                    <a:pt x="1054838" y="341811"/>
                  </a:lnTo>
                  <a:lnTo>
                    <a:pt x="1014609" y="345797"/>
                  </a:lnTo>
                  <a:lnTo>
                    <a:pt x="975838" y="349890"/>
                  </a:lnTo>
                  <a:lnTo>
                    <a:pt x="901695" y="358204"/>
                  </a:lnTo>
                  <a:lnTo>
                    <a:pt x="865838" y="362330"/>
                  </a:lnTo>
                  <a:lnTo>
                    <a:pt x="830466" y="366373"/>
                  </a:lnTo>
                  <a:lnTo>
                    <a:pt x="760208" y="374016"/>
                  </a:lnTo>
                  <a:lnTo>
                    <a:pt x="688979" y="380753"/>
                  </a:lnTo>
                  <a:lnTo>
                    <a:pt x="614836" y="386204"/>
                  </a:lnTo>
                  <a:lnTo>
                    <a:pt x="576065" y="388328"/>
                  </a:lnTo>
                  <a:lnTo>
                    <a:pt x="535836" y="389988"/>
                  </a:lnTo>
                  <a:lnTo>
                    <a:pt x="493908" y="391136"/>
                  </a:lnTo>
                  <a:lnTo>
                    <a:pt x="450038" y="391724"/>
                  </a:lnTo>
                  <a:lnTo>
                    <a:pt x="403982" y="391706"/>
                  </a:lnTo>
                  <a:lnTo>
                    <a:pt x="355497" y="391032"/>
                  </a:lnTo>
                  <a:lnTo>
                    <a:pt x="304342" y="389657"/>
                  </a:lnTo>
                  <a:lnTo>
                    <a:pt x="250273" y="387532"/>
                  </a:lnTo>
                  <a:lnTo>
                    <a:pt x="193047" y="384610"/>
                  </a:lnTo>
                  <a:lnTo>
                    <a:pt x="132421" y="380844"/>
                  </a:lnTo>
                  <a:lnTo>
                    <a:pt x="68153" y="376185"/>
                  </a:lnTo>
                  <a:lnTo>
                    <a:pt x="0" y="37058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66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87" y="1592657"/>
            <a:ext cx="15621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1400" spc="-130" dirty="0">
                <a:latin typeface="Times New Roman"/>
                <a:cs typeface="Times New Roman"/>
              </a:rPr>
              <a:t>K</a:t>
            </a:r>
            <a:r>
              <a:rPr sz="1400" spc="-105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n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2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431" y="1922780"/>
            <a:ext cx="1679575" cy="2558415"/>
            <a:chOff x="151422" y="1922779"/>
            <a:chExt cx="1679575" cy="2558415"/>
          </a:xfrm>
        </p:grpSpPr>
        <p:sp>
          <p:nvSpPr>
            <p:cNvPr id="15" name="object 15"/>
            <p:cNvSpPr/>
            <p:nvPr/>
          </p:nvSpPr>
          <p:spPr>
            <a:xfrm>
              <a:off x="151422" y="1922779"/>
              <a:ext cx="485775" cy="477520"/>
            </a:xfrm>
            <a:custGeom>
              <a:avLst/>
              <a:gdLst/>
              <a:ahLst/>
              <a:cxnLst/>
              <a:rect l="l" t="t" r="r" b="b"/>
              <a:pathLst>
                <a:path w="485775" h="477519">
                  <a:moveTo>
                    <a:pt x="342851" y="377713"/>
                  </a:moveTo>
                  <a:lnTo>
                    <a:pt x="302806" y="418465"/>
                  </a:lnTo>
                  <a:lnTo>
                    <a:pt x="485165" y="477520"/>
                  </a:lnTo>
                  <a:lnTo>
                    <a:pt x="457820" y="397764"/>
                  </a:lnTo>
                  <a:lnTo>
                    <a:pt x="363245" y="397764"/>
                  </a:lnTo>
                  <a:lnTo>
                    <a:pt x="342851" y="377713"/>
                  </a:lnTo>
                  <a:close/>
                </a:path>
                <a:path w="485775" h="477519">
                  <a:moveTo>
                    <a:pt x="382905" y="336952"/>
                  </a:moveTo>
                  <a:lnTo>
                    <a:pt x="342851" y="377713"/>
                  </a:lnTo>
                  <a:lnTo>
                    <a:pt x="363245" y="397764"/>
                  </a:lnTo>
                  <a:lnTo>
                    <a:pt x="403301" y="356997"/>
                  </a:lnTo>
                  <a:lnTo>
                    <a:pt x="382905" y="336952"/>
                  </a:lnTo>
                  <a:close/>
                </a:path>
                <a:path w="485775" h="477519">
                  <a:moveTo>
                    <a:pt x="422986" y="296164"/>
                  </a:moveTo>
                  <a:lnTo>
                    <a:pt x="382905" y="336952"/>
                  </a:lnTo>
                  <a:lnTo>
                    <a:pt x="403301" y="356997"/>
                  </a:lnTo>
                  <a:lnTo>
                    <a:pt x="363245" y="397764"/>
                  </a:lnTo>
                  <a:lnTo>
                    <a:pt x="457820" y="397764"/>
                  </a:lnTo>
                  <a:lnTo>
                    <a:pt x="422986" y="296164"/>
                  </a:lnTo>
                  <a:close/>
                </a:path>
                <a:path w="485775" h="477519">
                  <a:moveTo>
                    <a:pt x="40055" y="0"/>
                  </a:moveTo>
                  <a:lnTo>
                    <a:pt x="0" y="40640"/>
                  </a:lnTo>
                  <a:lnTo>
                    <a:pt x="342851" y="377713"/>
                  </a:lnTo>
                  <a:lnTo>
                    <a:pt x="382905" y="336952"/>
                  </a:lnTo>
                  <a:lnTo>
                    <a:pt x="400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650" y="4075175"/>
              <a:ext cx="1568450" cy="391795"/>
            </a:xfrm>
            <a:custGeom>
              <a:avLst/>
              <a:gdLst/>
              <a:ahLst/>
              <a:cxnLst/>
              <a:rect l="l" t="t" r="r" b="b"/>
              <a:pathLst>
                <a:path w="1568450" h="391795">
                  <a:moveTo>
                    <a:pt x="0" y="0"/>
                  </a:moveTo>
                  <a:lnTo>
                    <a:pt x="1568450" y="0"/>
                  </a:lnTo>
                  <a:lnTo>
                    <a:pt x="1568450" y="318262"/>
                  </a:lnTo>
                  <a:lnTo>
                    <a:pt x="1499273" y="318587"/>
                  </a:lnTo>
                  <a:lnTo>
                    <a:pt x="1434156" y="319527"/>
                  </a:lnTo>
                  <a:lnTo>
                    <a:pt x="1372835" y="321032"/>
                  </a:lnTo>
                  <a:lnTo>
                    <a:pt x="1315050" y="323048"/>
                  </a:lnTo>
                  <a:lnTo>
                    <a:pt x="1260538" y="325523"/>
                  </a:lnTo>
                  <a:lnTo>
                    <a:pt x="1209038" y="328407"/>
                  </a:lnTo>
                  <a:lnTo>
                    <a:pt x="1160287" y="331646"/>
                  </a:lnTo>
                  <a:lnTo>
                    <a:pt x="1114024" y="335190"/>
                  </a:lnTo>
                  <a:lnTo>
                    <a:pt x="1069986" y="338985"/>
                  </a:lnTo>
                  <a:lnTo>
                    <a:pt x="1027913" y="342980"/>
                  </a:lnTo>
                  <a:lnTo>
                    <a:pt x="987542" y="347123"/>
                  </a:lnTo>
                  <a:lnTo>
                    <a:pt x="948611" y="351363"/>
                  </a:lnTo>
                  <a:lnTo>
                    <a:pt x="874023" y="359922"/>
                  </a:lnTo>
                  <a:lnTo>
                    <a:pt x="837842" y="364138"/>
                  </a:lnTo>
                  <a:lnTo>
                    <a:pt x="802053" y="368242"/>
                  </a:lnTo>
                  <a:lnTo>
                    <a:pt x="730607" y="375908"/>
                  </a:lnTo>
                  <a:lnTo>
                    <a:pt x="657590" y="382503"/>
                  </a:lnTo>
                  <a:lnTo>
                    <a:pt x="580907" y="387613"/>
                  </a:lnTo>
                  <a:lnTo>
                    <a:pt x="540536" y="389481"/>
                  </a:lnTo>
                  <a:lnTo>
                    <a:pt x="498463" y="390821"/>
                  </a:lnTo>
                  <a:lnTo>
                    <a:pt x="454425" y="391582"/>
                  </a:lnTo>
                  <a:lnTo>
                    <a:pt x="408162" y="391712"/>
                  </a:lnTo>
                  <a:lnTo>
                    <a:pt x="359411" y="391159"/>
                  </a:lnTo>
                  <a:lnTo>
                    <a:pt x="307911" y="389871"/>
                  </a:lnTo>
                  <a:lnTo>
                    <a:pt x="253399" y="387796"/>
                  </a:lnTo>
                  <a:lnTo>
                    <a:pt x="195614" y="384882"/>
                  </a:lnTo>
                  <a:lnTo>
                    <a:pt x="134293" y="381076"/>
                  </a:lnTo>
                  <a:lnTo>
                    <a:pt x="69176" y="376328"/>
                  </a:lnTo>
                  <a:lnTo>
                    <a:pt x="0" y="37058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1952" y="4106934"/>
            <a:ext cx="153987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15" dirty="0">
                <a:latin typeface="Times New Roman"/>
                <a:cs typeface="Times New Roman"/>
              </a:rPr>
              <a:t>ta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4828" y="3554356"/>
            <a:ext cx="1897380" cy="1668145"/>
            <a:chOff x="504825" y="3554348"/>
            <a:chExt cx="1897380" cy="1668145"/>
          </a:xfrm>
        </p:grpSpPr>
        <p:sp>
          <p:nvSpPr>
            <p:cNvPr id="19" name="object 19"/>
            <p:cNvSpPr/>
            <p:nvPr/>
          </p:nvSpPr>
          <p:spPr>
            <a:xfrm>
              <a:off x="504825" y="3554348"/>
              <a:ext cx="171450" cy="446405"/>
            </a:xfrm>
            <a:custGeom>
              <a:avLst/>
              <a:gdLst/>
              <a:ahLst/>
              <a:cxnLst/>
              <a:rect l="l" t="t" r="r" b="b"/>
              <a:pathLst>
                <a:path w="171450" h="446404">
                  <a:moveTo>
                    <a:pt x="57150" y="274700"/>
                  </a:moveTo>
                  <a:lnTo>
                    <a:pt x="0" y="274700"/>
                  </a:lnTo>
                  <a:lnTo>
                    <a:pt x="85725" y="446150"/>
                  </a:lnTo>
                  <a:lnTo>
                    <a:pt x="157162" y="303275"/>
                  </a:lnTo>
                  <a:lnTo>
                    <a:pt x="57150" y="303275"/>
                  </a:lnTo>
                  <a:lnTo>
                    <a:pt x="57150" y="274700"/>
                  </a:lnTo>
                  <a:close/>
                </a:path>
                <a:path w="171450" h="446404">
                  <a:moveTo>
                    <a:pt x="114300" y="0"/>
                  </a:moveTo>
                  <a:lnTo>
                    <a:pt x="57150" y="0"/>
                  </a:lnTo>
                  <a:lnTo>
                    <a:pt x="57150" y="303275"/>
                  </a:lnTo>
                  <a:lnTo>
                    <a:pt x="114300" y="303275"/>
                  </a:lnTo>
                  <a:lnTo>
                    <a:pt x="114300" y="0"/>
                  </a:lnTo>
                  <a:close/>
                </a:path>
                <a:path w="171450" h="446404">
                  <a:moveTo>
                    <a:pt x="171450" y="274700"/>
                  </a:moveTo>
                  <a:lnTo>
                    <a:pt x="114300" y="274700"/>
                  </a:lnTo>
                  <a:lnTo>
                    <a:pt x="114300" y="303275"/>
                  </a:lnTo>
                  <a:lnTo>
                    <a:pt x="157162" y="303275"/>
                  </a:lnTo>
                  <a:lnTo>
                    <a:pt x="171450" y="274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3150" y="4571999"/>
              <a:ext cx="1319530" cy="641350"/>
            </a:xfrm>
            <a:custGeom>
              <a:avLst/>
              <a:gdLst/>
              <a:ahLst/>
              <a:cxnLst/>
              <a:rect l="l" t="t" r="r" b="b"/>
              <a:pathLst>
                <a:path w="1319530" h="641350">
                  <a:moveTo>
                    <a:pt x="0" y="0"/>
                  </a:moveTo>
                  <a:lnTo>
                    <a:pt x="1319276" y="0"/>
                  </a:lnTo>
                  <a:lnTo>
                    <a:pt x="1319276" y="520700"/>
                  </a:lnTo>
                  <a:lnTo>
                    <a:pt x="1255462" y="521342"/>
                  </a:lnTo>
                  <a:lnTo>
                    <a:pt x="1195752" y="523194"/>
                  </a:lnTo>
                  <a:lnTo>
                    <a:pt x="1139854" y="526141"/>
                  </a:lnTo>
                  <a:lnTo>
                    <a:pt x="1087474" y="530072"/>
                  </a:lnTo>
                  <a:lnTo>
                    <a:pt x="1038319" y="534872"/>
                  </a:lnTo>
                  <a:lnTo>
                    <a:pt x="992095" y="540429"/>
                  </a:lnTo>
                  <a:lnTo>
                    <a:pt x="948510" y="546629"/>
                  </a:lnTo>
                  <a:lnTo>
                    <a:pt x="907270" y="553360"/>
                  </a:lnTo>
                  <a:lnTo>
                    <a:pt x="868083" y="560507"/>
                  </a:lnTo>
                  <a:lnTo>
                    <a:pt x="830655" y="567958"/>
                  </a:lnTo>
                  <a:lnTo>
                    <a:pt x="759902" y="583318"/>
                  </a:lnTo>
                  <a:lnTo>
                    <a:pt x="725992" y="591000"/>
                  </a:lnTo>
                  <a:lnTo>
                    <a:pt x="692668" y="598534"/>
                  </a:lnTo>
                  <a:lnTo>
                    <a:pt x="626607" y="612701"/>
                  </a:lnTo>
                  <a:lnTo>
                    <a:pt x="559373" y="624914"/>
                  </a:lnTo>
                  <a:lnTo>
                    <a:pt x="488620" y="634266"/>
                  </a:lnTo>
                  <a:lnTo>
                    <a:pt x="412005" y="639852"/>
                  </a:lnTo>
                  <a:lnTo>
                    <a:pt x="370765" y="640950"/>
                  </a:lnTo>
                  <a:lnTo>
                    <a:pt x="327180" y="640766"/>
                  </a:lnTo>
                  <a:lnTo>
                    <a:pt x="280956" y="639189"/>
                  </a:lnTo>
                  <a:lnTo>
                    <a:pt x="231801" y="636104"/>
                  </a:lnTo>
                  <a:lnTo>
                    <a:pt x="179421" y="631398"/>
                  </a:lnTo>
                  <a:lnTo>
                    <a:pt x="123523" y="624958"/>
                  </a:lnTo>
                  <a:lnTo>
                    <a:pt x="63813" y="616672"/>
                  </a:lnTo>
                  <a:lnTo>
                    <a:pt x="0" y="6064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0103" y="381001"/>
            <a:ext cx="1703705" cy="473206"/>
          </a:xfrm>
          <a:prstGeom prst="rect">
            <a:avLst/>
          </a:prstGeom>
          <a:ln w="28575">
            <a:solidFill>
              <a:srgbClr val="66FF6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710565" marR="102235" indent="-601345">
              <a:lnSpc>
                <a:spcPct val="100000"/>
              </a:lnSpc>
              <a:spcBef>
                <a:spcPts val="330"/>
              </a:spcBef>
            </a:pPr>
            <a:r>
              <a:rPr sz="1400" spc="-75" dirty="0">
                <a:latin typeface="Times New Roman"/>
                <a:cs typeface="Times New Roman"/>
              </a:rPr>
              <a:t>BU</a:t>
            </a:r>
            <a:r>
              <a:rPr sz="1400" spc="-105" dirty="0">
                <a:latin typeface="Times New Roman"/>
                <a:cs typeface="Times New Roman"/>
              </a:rPr>
              <a:t>P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imes New Roman"/>
                <a:cs typeface="Times New Roman"/>
              </a:rPr>
              <a:t>m</a:t>
            </a:r>
            <a:r>
              <a:rPr sz="1400" spc="-65" dirty="0">
                <a:latin typeface="Times New Roman"/>
                <a:cs typeface="Times New Roman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ngo</a:t>
            </a:r>
            <a:r>
              <a:rPr sz="1400" spc="-6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u</a:t>
            </a:r>
            <a:r>
              <a:rPr sz="1400" spc="-6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ul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  </a:t>
            </a:r>
            <a:r>
              <a:rPr sz="1400" spc="-25" dirty="0">
                <a:latin typeface="Times New Roman"/>
                <a:cs typeface="Times New Roman"/>
              </a:rPr>
              <a:t>tarif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2245" y="4604131"/>
            <a:ext cx="104584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latin typeface="Times New Roman"/>
                <a:cs typeface="Times New Roman"/>
              </a:rPr>
              <a:t>U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Times New Roman"/>
                <a:cs typeface="Times New Roman"/>
              </a:rPr>
              <a:t>Tarif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2488" y="1074674"/>
            <a:ext cx="891540" cy="3803650"/>
            <a:chOff x="1872488" y="1074674"/>
            <a:chExt cx="891540" cy="3803650"/>
          </a:xfrm>
        </p:grpSpPr>
        <p:sp>
          <p:nvSpPr>
            <p:cNvPr id="24" name="object 24"/>
            <p:cNvSpPr/>
            <p:nvPr/>
          </p:nvSpPr>
          <p:spPr>
            <a:xfrm>
              <a:off x="1872488" y="3531997"/>
              <a:ext cx="142875" cy="1040130"/>
            </a:xfrm>
            <a:custGeom>
              <a:avLst/>
              <a:gdLst/>
              <a:ahLst/>
              <a:cxnLst/>
              <a:rect l="l" t="t" r="r" b="b"/>
              <a:pathLst>
                <a:path w="142875" h="1040129">
                  <a:moveTo>
                    <a:pt x="0" y="896746"/>
                  </a:moveTo>
                  <a:lnTo>
                    <a:pt x="70612" y="1040002"/>
                  </a:lnTo>
                  <a:lnTo>
                    <a:pt x="130895" y="921130"/>
                  </a:lnTo>
                  <a:lnTo>
                    <a:pt x="95123" y="921130"/>
                  </a:lnTo>
                  <a:lnTo>
                    <a:pt x="47498" y="920750"/>
                  </a:lnTo>
                  <a:lnTo>
                    <a:pt x="47645" y="897001"/>
                  </a:lnTo>
                  <a:lnTo>
                    <a:pt x="0" y="896746"/>
                  </a:lnTo>
                  <a:close/>
                </a:path>
                <a:path w="142875" h="1040129">
                  <a:moveTo>
                    <a:pt x="47645" y="897001"/>
                  </a:moveTo>
                  <a:lnTo>
                    <a:pt x="47498" y="920750"/>
                  </a:lnTo>
                  <a:lnTo>
                    <a:pt x="95123" y="921130"/>
                  </a:lnTo>
                  <a:lnTo>
                    <a:pt x="95267" y="897255"/>
                  </a:lnTo>
                  <a:lnTo>
                    <a:pt x="47645" y="897001"/>
                  </a:lnTo>
                  <a:close/>
                </a:path>
                <a:path w="142875" h="1040129">
                  <a:moveTo>
                    <a:pt x="95267" y="897255"/>
                  </a:moveTo>
                  <a:lnTo>
                    <a:pt x="95123" y="921130"/>
                  </a:lnTo>
                  <a:lnTo>
                    <a:pt x="130895" y="921130"/>
                  </a:lnTo>
                  <a:lnTo>
                    <a:pt x="142875" y="897508"/>
                  </a:lnTo>
                  <a:lnTo>
                    <a:pt x="95267" y="897255"/>
                  </a:lnTo>
                  <a:close/>
                </a:path>
                <a:path w="142875" h="1040129">
                  <a:moveTo>
                    <a:pt x="53212" y="0"/>
                  </a:moveTo>
                  <a:lnTo>
                    <a:pt x="47645" y="897001"/>
                  </a:lnTo>
                  <a:lnTo>
                    <a:pt x="95267" y="897255"/>
                  </a:lnTo>
                  <a:lnTo>
                    <a:pt x="100711" y="380"/>
                  </a:lnTo>
                  <a:lnTo>
                    <a:pt x="53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36876" y="1131824"/>
              <a:ext cx="168275" cy="3727450"/>
            </a:xfrm>
            <a:custGeom>
              <a:avLst/>
              <a:gdLst/>
              <a:ahLst/>
              <a:cxnLst/>
              <a:rect l="l" t="t" r="r" b="b"/>
              <a:pathLst>
                <a:path w="168275" h="3727450">
                  <a:moveTo>
                    <a:pt x="0" y="3727450"/>
                  </a:moveTo>
                  <a:lnTo>
                    <a:pt x="168275" y="3687826"/>
                  </a:lnTo>
                </a:path>
                <a:path w="168275" h="3727450">
                  <a:moveTo>
                    <a:pt x="123825" y="3727450"/>
                  </a:moveTo>
                  <a:lnTo>
                    <a:pt x="82550" y="0"/>
                  </a:lnTo>
                </a:path>
              </a:pathLst>
            </a:custGeom>
            <a:ln w="3810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9426" y="1074674"/>
              <a:ext cx="244348" cy="1143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763901" y="304864"/>
            <a:ext cx="2437130" cy="703398"/>
          </a:xfrm>
          <a:prstGeom prst="rect">
            <a:avLst/>
          </a:prstGeom>
          <a:ln w="6350">
            <a:solidFill>
              <a:srgbClr val="C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7800" marR="169545" indent="-1905" algn="ctr">
              <a:lnSpc>
                <a:spcPts val="1680"/>
              </a:lnSpc>
              <a:spcBef>
                <a:spcPts val="385"/>
              </a:spcBef>
            </a:pPr>
            <a:r>
              <a:rPr sz="1450" i="1" spc="-120" dirty="0">
                <a:latin typeface="Times New Roman"/>
                <a:cs typeface="Times New Roman"/>
              </a:rPr>
              <a:t>D</a:t>
            </a:r>
            <a:r>
              <a:rPr sz="1450" i="1" spc="-50" dirty="0">
                <a:latin typeface="Times New Roman"/>
                <a:cs typeface="Times New Roman"/>
              </a:rPr>
              <a:t>i</a:t>
            </a:r>
            <a:r>
              <a:rPr sz="1450" i="1" spc="-140" dirty="0">
                <a:latin typeface="Times New Roman"/>
                <a:cs typeface="Times New Roman"/>
              </a:rPr>
              <a:t>s</a:t>
            </a:r>
            <a:r>
              <a:rPr sz="1450" i="1" spc="-80" dirty="0">
                <a:latin typeface="Times New Roman"/>
                <a:cs typeface="Times New Roman"/>
              </a:rPr>
              <a:t>a</a:t>
            </a:r>
            <a:r>
              <a:rPr sz="1450" i="1" spc="-75" dirty="0">
                <a:latin typeface="Times New Roman"/>
                <a:cs typeface="Times New Roman"/>
              </a:rPr>
              <a:t>mp</a:t>
            </a:r>
            <a:r>
              <a:rPr sz="1450" i="1" spc="-55" dirty="0">
                <a:latin typeface="Times New Roman"/>
                <a:cs typeface="Times New Roman"/>
              </a:rPr>
              <a:t>a</a:t>
            </a:r>
            <a:r>
              <a:rPr sz="1450" i="1" spc="-50" dirty="0">
                <a:latin typeface="Times New Roman"/>
                <a:cs typeface="Times New Roman"/>
              </a:rPr>
              <a:t>i</a:t>
            </a:r>
            <a:r>
              <a:rPr sz="1450" i="1" spc="50" dirty="0">
                <a:latin typeface="Times New Roman"/>
                <a:cs typeface="Times New Roman"/>
              </a:rPr>
              <a:t>k</a:t>
            </a:r>
            <a:r>
              <a:rPr sz="1450" i="1" spc="-80" dirty="0">
                <a:latin typeface="Times New Roman"/>
                <a:cs typeface="Times New Roman"/>
              </a:rPr>
              <a:t>a</a:t>
            </a:r>
            <a:r>
              <a:rPr sz="1450" i="1" spc="-75" dirty="0">
                <a:latin typeface="Times New Roman"/>
                <a:cs typeface="Times New Roman"/>
              </a:rPr>
              <a:t>n</a:t>
            </a:r>
            <a:r>
              <a:rPr sz="1450" i="1" spc="-130" dirty="0">
                <a:latin typeface="Times New Roman"/>
                <a:cs typeface="Times New Roman"/>
              </a:rPr>
              <a:t> </a:t>
            </a:r>
            <a:r>
              <a:rPr sz="1450" i="1" spc="50" dirty="0">
                <a:latin typeface="Times New Roman"/>
                <a:cs typeface="Times New Roman"/>
              </a:rPr>
              <a:t>k</a:t>
            </a:r>
            <a:r>
              <a:rPr sz="1450" i="1" spc="-40" dirty="0">
                <a:latin typeface="Times New Roman"/>
                <a:cs typeface="Times New Roman"/>
              </a:rPr>
              <a:t>e</a:t>
            </a:r>
            <a:r>
              <a:rPr sz="1450" i="1" spc="-160" dirty="0">
                <a:latin typeface="Times New Roman"/>
                <a:cs typeface="Times New Roman"/>
              </a:rPr>
              <a:t> </a:t>
            </a:r>
            <a:r>
              <a:rPr sz="1450" i="1" spc="-155" dirty="0">
                <a:latin typeface="Times New Roman"/>
                <a:cs typeface="Times New Roman"/>
              </a:rPr>
              <a:t>M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r>
              <a:rPr sz="1450" i="1" spc="-80" dirty="0">
                <a:latin typeface="Times New Roman"/>
                <a:cs typeface="Times New Roman"/>
              </a:rPr>
              <a:t>n</a:t>
            </a:r>
            <a:r>
              <a:rPr sz="1450" i="1" dirty="0">
                <a:latin typeface="Times New Roman"/>
                <a:cs typeface="Times New Roman"/>
              </a:rPr>
              <a:t>t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r>
              <a:rPr sz="1450" i="1" spc="-140" dirty="0">
                <a:latin typeface="Times New Roman"/>
                <a:cs typeface="Times New Roman"/>
              </a:rPr>
              <a:t>r</a:t>
            </a:r>
            <a:r>
              <a:rPr sz="1450" i="1" spc="-45" dirty="0">
                <a:latin typeface="Times New Roman"/>
                <a:cs typeface="Times New Roman"/>
              </a:rPr>
              <a:t>i  </a:t>
            </a:r>
            <a:r>
              <a:rPr sz="1450" i="1" spc="-85" dirty="0">
                <a:latin typeface="Times New Roman"/>
                <a:cs typeface="Times New Roman"/>
              </a:rPr>
              <a:t>Perhubungan </a:t>
            </a:r>
            <a:r>
              <a:rPr sz="1450" i="1" spc="-65" dirty="0">
                <a:latin typeface="Times New Roman"/>
                <a:cs typeface="Times New Roman"/>
              </a:rPr>
              <a:t>dan </a:t>
            </a:r>
            <a:r>
              <a:rPr sz="1450" i="1" spc="-55" dirty="0">
                <a:latin typeface="Times New Roman"/>
                <a:cs typeface="Times New Roman"/>
              </a:rPr>
              <a:t>ditembuskan </a:t>
            </a:r>
            <a:r>
              <a:rPr sz="1450" i="1" spc="-350" dirty="0">
                <a:latin typeface="Times New Roman"/>
                <a:cs typeface="Times New Roman"/>
              </a:rPr>
              <a:t> </a:t>
            </a:r>
            <a:r>
              <a:rPr sz="1450" i="1" spc="50" dirty="0">
                <a:latin typeface="Times New Roman"/>
                <a:cs typeface="Times New Roman"/>
              </a:rPr>
              <a:t>k</a:t>
            </a:r>
            <a:r>
              <a:rPr sz="1450" i="1" spc="-40" dirty="0">
                <a:latin typeface="Times New Roman"/>
                <a:cs typeface="Times New Roman"/>
              </a:rPr>
              <a:t>e</a:t>
            </a:r>
            <a:r>
              <a:rPr sz="1450" i="1" spc="-135" dirty="0">
                <a:latin typeface="Times New Roman"/>
                <a:cs typeface="Times New Roman"/>
              </a:rPr>
              <a:t> </a:t>
            </a:r>
            <a:r>
              <a:rPr sz="1450" i="1" spc="-220" dirty="0">
                <a:latin typeface="Times New Roman"/>
                <a:cs typeface="Times New Roman"/>
              </a:rPr>
              <a:t>P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r>
              <a:rPr sz="1450" i="1" spc="-80" dirty="0">
                <a:latin typeface="Times New Roman"/>
                <a:cs typeface="Times New Roman"/>
              </a:rPr>
              <a:t>n</a:t>
            </a:r>
            <a:r>
              <a:rPr sz="1450" i="1" spc="-5" dirty="0">
                <a:latin typeface="Times New Roman"/>
                <a:cs typeface="Times New Roman"/>
              </a:rPr>
              <a:t>y</a:t>
            </a:r>
            <a:r>
              <a:rPr sz="1450" i="1" spc="-15" dirty="0">
                <a:latin typeface="Times New Roman"/>
                <a:cs typeface="Times New Roman"/>
              </a:rPr>
              <a:t>e</a:t>
            </a:r>
            <a:r>
              <a:rPr sz="1450" i="1" spc="-25" dirty="0">
                <a:latin typeface="Times New Roman"/>
                <a:cs typeface="Times New Roman"/>
              </a:rPr>
              <a:t>l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r>
              <a:rPr sz="1450" i="1" spc="-80" dirty="0">
                <a:latin typeface="Times New Roman"/>
                <a:cs typeface="Times New Roman"/>
              </a:rPr>
              <a:t>n</a:t>
            </a:r>
            <a:r>
              <a:rPr sz="1450" i="1" spc="-60" dirty="0">
                <a:latin typeface="Times New Roman"/>
                <a:cs typeface="Times New Roman"/>
              </a:rPr>
              <a:t>g</a:t>
            </a:r>
            <a:r>
              <a:rPr sz="1450" i="1" spc="-55" dirty="0">
                <a:latin typeface="Times New Roman"/>
                <a:cs typeface="Times New Roman"/>
              </a:rPr>
              <a:t>g</a:t>
            </a:r>
            <a:r>
              <a:rPr sz="1450" i="1" spc="-80" dirty="0">
                <a:latin typeface="Times New Roman"/>
                <a:cs typeface="Times New Roman"/>
              </a:rPr>
              <a:t>a</a:t>
            </a:r>
            <a:r>
              <a:rPr sz="1450" i="1" spc="-140" dirty="0">
                <a:latin typeface="Times New Roman"/>
                <a:cs typeface="Times New Roman"/>
              </a:rPr>
              <a:t>r</a:t>
            </a:r>
            <a:r>
              <a:rPr sz="1450" i="1" spc="-85" dirty="0">
                <a:latin typeface="Times New Roman"/>
                <a:cs typeface="Times New Roman"/>
              </a:rPr>
              <a:t>a</a:t>
            </a:r>
            <a:r>
              <a:rPr sz="1450" i="1" spc="-50" dirty="0">
                <a:latin typeface="Times New Roman"/>
                <a:cs typeface="Times New Roman"/>
              </a:rPr>
              <a:t> </a:t>
            </a:r>
            <a:r>
              <a:rPr sz="1450" i="1" spc="-220" dirty="0">
                <a:latin typeface="Times New Roman"/>
                <a:cs typeface="Times New Roman"/>
              </a:rPr>
              <a:t>P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r>
              <a:rPr sz="1450" i="1" spc="-25" dirty="0">
                <a:latin typeface="Times New Roman"/>
                <a:cs typeface="Times New Roman"/>
              </a:rPr>
              <a:t>l</a:t>
            </a:r>
            <a:r>
              <a:rPr sz="1450" i="1" spc="-80" dirty="0">
                <a:latin typeface="Times New Roman"/>
                <a:cs typeface="Times New Roman"/>
              </a:rPr>
              <a:t>a</a:t>
            </a:r>
            <a:r>
              <a:rPr sz="1450" i="1" spc="-60" dirty="0">
                <a:latin typeface="Times New Roman"/>
                <a:cs typeface="Times New Roman"/>
              </a:rPr>
              <a:t>bu</a:t>
            </a:r>
            <a:r>
              <a:rPr sz="1450" i="1" spc="-35" dirty="0">
                <a:latin typeface="Times New Roman"/>
                <a:cs typeface="Times New Roman"/>
              </a:rPr>
              <a:t>h</a:t>
            </a:r>
            <a:r>
              <a:rPr sz="1450" i="1" spc="-80" dirty="0">
                <a:latin typeface="Times New Roman"/>
                <a:cs typeface="Times New Roman"/>
              </a:rPr>
              <a:t>a</a:t>
            </a:r>
            <a:r>
              <a:rPr sz="1450" i="1" spc="-7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9250" y="1922532"/>
            <a:ext cx="2311400" cy="523875"/>
          </a:xfrm>
          <a:custGeom>
            <a:avLst/>
            <a:gdLst/>
            <a:ahLst/>
            <a:cxnLst/>
            <a:rect l="l" t="t" r="r" b="b"/>
            <a:pathLst>
              <a:path w="2311400" h="523875">
                <a:moveTo>
                  <a:pt x="0" y="523875"/>
                </a:moveTo>
                <a:lnTo>
                  <a:pt x="2311400" y="523875"/>
                </a:lnTo>
                <a:lnTo>
                  <a:pt x="2311400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88259" y="1953210"/>
            <a:ext cx="3149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latin typeface="Times New Roman"/>
                <a:cs typeface="Times New Roman"/>
              </a:rPr>
              <a:t>Un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2528" y="1953210"/>
            <a:ext cx="46735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terkait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1581" y="1953210"/>
            <a:ext cx="857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Times New Roman"/>
                <a:cs typeface="Times New Roman"/>
              </a:rPr>
              <a:t>Pembahasan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2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B</a:t>
            </a:r>
            <a:r>
              <a:rPr sz="1400" spc="-80" dirty="0">
                <a:latin typeface="Times New Roman"/>
                <a:cs typeface="Times New Roman"/>
              </a:rPr>
              <a:t>U</a:t>
            </a:r>
            <a:r>
              <a:rPr sz="1400" spc="-105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03525" y="2514220"/>
            <a:ext cx="2400300" cy="843280"/>
            <a:chOff x="2803525" y="2514219"/>
            <a:chExt cx="2400300" cy="843280"/>
          </a:xfrm>
        </p:grpSpPr>
        <p:sp>
          <p:nvSpPr>
            <p:cNvPr id="33" name="object 33"/>
            <p:cNvSpPr/>
            <p:nvPr/>
          </p:nvSpPr>
          <p:spPr>
            <a:xfrm>
              <a:off x="3682111" y="2514219"/>
              <a:ext cx="171450" cy="430530"/>
            </a:xfrm>
            <a:custGeom>
              <a:avLst/>
              <a:gdLst/>
              <a:ahLst/>
              <a:cxnLst/>
              <a:rect l="l" t="t" r="r" b="b"/>
              <a:pathLst>
                <a:path w="171450" h="430530">
                  <a:moveTo>
                    <a:pt x="57114" y="259630"/>
                  </a:moveTo>
                  <a:lnTo>
                    <a:pt x="0" y="260476"/>
                  </a:lnTo>
                  <a:lnTo>
                    <a:pt x="88137" y="430529"/>
                  </a:lnTo>
                  <a:lnTo>
                    <a:pt x="156754" y="288163"/>
                  </a:lnTo>
                  <a:lnTo>
                    <a:pt x="57530" y="288163"/>
                  </a:lnTo>
                  <a:lnTo>
                    <a:pt x="57114" y="259630"/>
                  </a:lnTo>
                  <a:close/>
                </a:path>
                <a:path w="171450" h="430530">
                  <a:moveTo>
                    <a:pt x="114252" y="258783"/>
                  </a:moveTo>
                  <a:lnTo>
                    <a:pt x="57114" y="259630"/>
                  </a:lnTo>
                  <a:lnTo>
                    <a:pt x="57530" y="288163"/>
                  </a:lnTo>
                  <a:lnTo>
                    <a:pt x="114680" y="287273"/>
                  </a:lnTo>
                  <a:lnTo>
                    <a:pt x="114252" y="258783"/>
                  </a:lnTo>
                  <a:close/>
                </a:path>
                <a:path w="171450" h="430530">
                  <a:moveTo>
                    <a:pt x="171323" y="257936"/>
                  </a:moveTo>
                  <a:lnTo>
                    <a:pt x="114252" y="258783"/>
                  </a:lnTo>
                  <a:lnTo>
                    <a:pt x="114680" y="287273"/>
                  </a:lnTo>
                  <a:lnTo>
                    <a:pt x="57530" y="288163"/>
                  </a:lnTo>
                  <a:lnTo>
                    <a:pt x="156754" y="288163"/>
                  </a:lnTo>
                  <a:lnTo>
                    <a:pt x="171323" y="257936"/>
                  </a:lnTo>
                  <a:close/>
                </a:path>
                <a:path w="171450" h="430530">
                  <a:moveTo>
                    <a:pt x="110362" y="0"/>
                  </a:moveTo>
                  <a:lnTo>
                    <a:pt x="53339" y="761"/>
                  </a:lnTo>
                  <a:lnTo>
                    <a:pt x="57114" y="259630"/>
                  </a:lnTo>
                  <a:lnTo>
                    <a:pt x="114252" y="258783"/>
                  </a:lnTo>
                  <a:lnTo>
                    <a:pt x="110362" y="0"/>
                  </a:lnTo>
                  <a:close/>
                </a:path>
              </a:pathLst>
            </a:custGeom>
            <a:solidFill>
              <a:srgbClr val="4A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6700" y="2962275"/>
              <a:ext cx="2393950" cy="391795"/>
            </a:xfrm>
            <a:custGeom>
              <a:avLst/>
              <a:gdLst/>
              <a:ahLst/>
              <a:cxnLst/>
              <a:rect l="l" t="t" r="r" b="b"/>
              <a:pathLst>
                <a:path w="2393950" h="391795">
                  <a:moveTo>
                    <a:pt x="0" y="0"/>
                  </a:moveTo>
                  <a:lnTo>
                    <a:pt x="2393950" y="0"/>
                  </a:lnTo>
                  <a:lnTo>
                    <a:pt x="2393950" y="318262"/>
                  </a:lnTo>
                  <a:lnTo>
                    <a:pt x="2323548" y="318405"/>
                  </a:lnTo>
                  <a:lnTo>
                    <a:pt x="2255905" y="318824"/>
                  </a:lnTo>
                  <a:lnTo>
                    <a:pt x="2190904" y="319504"/>
                  </a:lnTo>
                  <a:lnTo>
                    <a:pt x="2128432" y="320431"/>
                  </a:lnTo>
                  <a:lnTo>
                    <a:pt x="2068372" y="321589"/>
                  </a:lnTo>
                  <a:lnTo>
                    <a:pt x="2010611" y="322963"/>
                  </a:lnTo>
                  <a:lnTo>
                    <a:pt x="1955033" y="324538"/>
                  </a:lnTo>
                  <a:lnTo>
                    <a:pt x="1901524" y="326300"/>
                  </a:lnTo>
                  <a:lnTo>
                    <a:pt x="1849967" y="328234"/>
                  </a:lnTo>
                  <a:lnTo>
                    <a:pt x="1800250" y="330323"/>
                  </a:lnTo>
                  <a:lnTo>
                    <a:pt x="1752256" y="332555"/>
                  </a:lnTo>
                  <a:lnTo>
                    <a:pt x="1705871" y="334913"/>
                  </a:lnTo>
                  <a:lnTo>
                    <a:pt x="1660979" y="337383"/>
                  </a:lnTo>
                  <a:lnTo>
                    <a:pt x="1617467" y="339949"/>
                  </a:lnTo>
                  <a:lnTo>
                    <a:pt x="1575219" y="342597"/>
                  </a:lnTo>
                  <a:lnTo>
                    <a:pt x="1534119" y="345312"/>
                  </a:lnTo>
                  <a:lnTo>
                    <a:pt x="1494054" y="348079"/>
                  </a:lnTo>
                  <a:lnTo>
                    <a:pt x="1454908" y="350882"/>
                  </a:lnTo>
                  <a:lnTo>
                    <a:pt x="1416567" y="353708"/>
                  </a:lnTo>
                  <a:lnTo>
                    <a:pt x="1341837" y="359365"/>
                  </a:lnTo>
                  <a:lnTo>
                    <a:pt x="1305219" y="362166"/>
                  </a:lnTo>
                  <a:lnTo>
                    <a:pt x="1268946" y="364930"/>
                  </a:lnTo>
                  <a:lnTo>
                    <a:pt x="1196975" y="370284"/>
                  </a:lnTo>
                  <a:lnTo>
                    <a:pt x="1125003" y="375307"/>
                  </a:lnTo>
                  <a:lnTo>
                    <a:pt x="1052112" y="379879"/>
                  </a:lnTo>
                  <a:lnTo>
                    <a:pt x="977382" y="383881"/>
                  </a:lnTo>
                  <a:lnTo>
                    <a:pt x="939041" y="385631"/>
                  </a:lnTo>
                  <a:lnTo>
                    <a:pt x="899895" y="387193"/>
                  </a:lnTo>
                  <a:lnTo>
                    <a:pt x="859830" y="388553"/>
                  </a:lnTo>
                  <a:lnTo>
                    <a:pt x="818730" y="389695"/>
                  </a:lnTo>
                  <a:lnTo>
                    <a:pt x="776482" y="390606"/>
                  </a:lnTo>
                  <a:lnTo>
                    <a:pt x="732970" y="391269"/>
                  </a:lnTo>
                  <a:lnTo>
                    <a:pt x="688078" y="391670"/>
                  </a:lnTo>
                  <a:lnTo>
                    <a:pt x="641693" y="391793"/>
                  </a:lnTo>
                  <a:lnTo>
                    <a:pt x="593699" y="391625"/>
                  </a:lnTo>
                  <a:lnTo>
                    <a:pt x="543982" y="391149"/>
                  </a:lnTo>
                  <a:lnTo>
                    <a:pt x="492425" y="390352"/>
                  </a:lnTo>
                  <a:lnTo>
                    <a:pt x="438916" y="389217"/>
                  </a:lnTo>
                  <a:lnTo>
                    <a:pt x="383338" y="387731"/>
                  </a:lnTo>
                  <a:lnTo>
                    <a:pt x="325577" y="385878"/>
                  </a:lnTo>
                  <a:lnTo>
                    <a:pt x="265517" y="383643"/>
                  </a:lnTo>
                  <a:lnTo>
                    <a:pt x="203045" y="381011"/>
                  </a:lnTo>
                  <a:lnTo>
                    <a:pt x="138044" y="377968"/>
                  </a:lnTo>
                  <a:lnTo>
                    <a:pt x="70401" y="374497"/>
                  </a:lnTo>
                  <a:lnTo>
                    <a:pt x="0" y="37058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09875" y="2993594"/>
            <a:ext cx="23876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spc="2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2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35" dirty="0">
                <a:latin typeface="Times New Roman"/>
                <a:cs typeface="Times New Rom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b</a:t>
            </a:r>
            <a:r>
              <a:rPr sz="1400" spc="25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6700" y="3929070"/>
            <a:ext cx="2393950" cy="259045"/>
          </a:xfrm>
          <a:prstGeom prst="rect">
            <a:avLst/>
          </a:prstGeom>
          <a:ln w="6350">
            <a:solidFill>
              <a:srgbClr val="66FF6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400" spc="-75" dirty="0">
                <a:latin typeface="Times New Roman"/>
                <a:cs typeface="Times New Roman"/>
              </a:rPr>
              <a:t>B</a:t>
            </a:r>
            <a:r>
              <a:rPr sz="1400" spc="-80" dirty="0">
                <a:latin typeface="Times New Roman"/>
                <a:cs typeface="Times New Roman"/>
              </a:rPr>
              <a:t>U</a:t>
            </a:r>
            <a:r>
              <a:rPr sz="1400" spc="-105" dirty="0">
                <a:latin typeface="Times New Roman"/>
                <a:cs typeface="Times New Roman"/>
              </a:rPr>
              <a:t>P</a:t>
            </a:r>
            <a:r>
              <a:rPr sz="1400" spc="-90" dirty="0">
                <a:latin typeface="Times New Roman"/>
                <a:cs typeface="Times New Roman"/>
              </a:rPr>
              <a:t> m</a:t>
            </a:r>
            <a:r>
              <a:rPr sz="1400" spc="-7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pk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0683" y="3504825"/>
            <a:ext cx="182880" cy="1316355"/>
          </a:xfrm>
          <a:custGeom>
            <a:avLst/>
            <a:gdLst/>
            <a:ahLst/>
            <a:cxnLst/>
            <a:rect l="l" t="t" r="r" b="b"/>
            <a:pathLst>
              <a:path w="182879" h="1316354">
                <a:moveTo>
                  <a:pt x="171450" y="1144397"/>
                </a:moveTo>
                <a:lnTo>
                  <a:pt x="114211" y="1144790"/>
                </a:lnTo>
                <a:lnTo>
                  <a:pt x="112268" y="884428"/>
                </a:lnTo>
                <a:lnTo>
                  <a:pt x="55245" y="884809"/>
                </a:lnTo>
                <a:lnTo>
                  <a:pt x="57073" y="1145171"/>
                </a:lnTo>
                <a:lnTo>
                  <a:pt x="0" y="1145540"/>
                </a:lnTo>
                <a:lnTo>
                  <a:pt x="86868" y="1316355"/>
                </a:lnTo>
                <a:lnTo>
                  <a:pt x="157010" y="1173734"/>
                </a:lnTo>
                <a:lnTo>
                  <a:pt x="171450" y="1144397"/>
                </a:lnTo>
                <a:close/>
              </a:path>
              <a:path w="182879" h="1316354">
                <a:moveTo>
                  <a:pt x="182753" y="257937"/>
                </a:moveTo>
                <a:lnTo>
                  <a:pt x="125679" y="258787"/>
                </a:lnTo>
                <a:lnTo>
                  <a:pt x="121793" y="0"/>
                </a:lnTo>
                <a:lnTo>
                  <a:pt x="64770" y="762"/>
                </a:lnTo>
                <a:lnTo>
                  <a:pt x="68541" y="259638"/>
                </a:lnTo>
                <a:lnTo>
                  <a:pt x="11430" y="260477"/>
                </a:lnTo>
                <a:lnTo>
                  <a:pt x="99568" y="430530"/>
                </a:lnTo>
                <a:lnTo>
                  <a:pt x="168173" y="288163"/>
                </a:lnTo>
                <a:lnTo>
                  <a:pt x="182753" y="257937"/>
                </a:lnTo>
                <a:close/>
              </a:path>
            </a:pathLst>
          </a:custGeom>
          <a:solidFill>
            <a:srgbClr val="4A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1600" y="5630868"/>
            <a:ext cx="2476500" cy="475771"/>
          </a:xfrm>
          <a:prstGeom prst="rect">
            <a:avLst/>
          </a:prstGeom>
          <a:ln w="9525">
            <a:solidFill>
              <a:srgbClr val="FF66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90500" marR="186690" indent="377825">
              <a:lnSpc>
                <a:spcPct val="100000"/>
              </a:lnSpc>
              <a:spcBef>
                <a:spcPts val="350"/>
              </a:spcBef>
            </a:pPr>
            <a:r>
              <a:rPr sz="1400" spc="-195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ngu</a:t>
            </a:r>
            <a:r>
              <a:rPr sz="1400" spc="-9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mk</a:t>
            </a:r>
            <a:r>
              <a:rPr sz="1400" spc="-3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  </a:t>
            </a:r>
            <a:r>
              <a:rPr sz="1400" spc="-195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y</a:t>
            </a:r>
            <a:r>
              <a:rPr sz="1400" spc="-70" dirty="0">
                <a:latin typeface="Times New Roman"/>
                <a:cs typeface="Times New Roman"/>
              </a:rPr>
              <a:t>o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700" y="4851402"/>
            <a:ext cx="2311400" cy="391795"/>
          </a:xfrm>
          <a:custGeom>
            <a:avLst/>
            <a:gdLst/>
            <a:ahLst/>
            <a:cxnLst/>
            <a:rect l="l" t="t" r="r" b="b"/>
            <a:pathLst>
              <a:path w="2311400" h="391795">
                <a:moveTo>
                  <a:pt x="0" y="0"/>
                </a:moveTo>
                <a:lnTo>
                  <a:pt x="2311400" y="0"/>
                </a:lnTo>
                <a:lnTo>
                  <a:pt x="2311400" y="318262"/>
                </a:lnTo>
                <a:lnTo>
                  <a:pt x="2240652" y="318417"/>
                </a:lnTo>
                <a:lnTo>
                  <a:pt x="2172789" y="318871"/>
                </a:lnTo>
                <a:lnTo>
                  <a:pt x="2107685" y="319607"/>
                </a:lnTo>
                <a:lnTo>
                  <a:pt x="2045214" y="320608"/>
                </a:lnTo>
                <a:lnTo>
                  <a:pt x="1985251" y="321857"/>
                </a:lnTo>
                <a:lnTo>
                  <a:pt x="1927671" y="323338"/>
                </a:lnTo>
                <a:lnTo>
                  <a:pt x="1872348" y="325034"/>
                </a:lnTo>
                <a:lnTo>
                  <a:pt x="1819157" y="326926"/>
                </a:lnTo>
                <a:lnTo>
                  <a:pt x="1767972" y="329000"/>
                </a:lnTo>
                <a:lnTo>
                  <a:pt x="1718669" y="331237"/>
                </a:lnTo>
                <a:lnTo>
                  <a:pt x="1671120" y="333621"/>
                </a:lnTo>
                <a:lnTo>
                  <a:pt x="1625203" y="336135"/>
                </a:lnTo>
                <a:lnTo>
                  <a:pt x="1580790" y="338762"/>
                </a:lnTo>
                <a:lnTo>
                  <a:pt x="1537756" y="341485"/>
                </a:lnTo>
                <a:lnTo>
                  <a:pt x="1495976" y="344287"/>
                </a:lnTo>
                <a:lnTo>
                  <a:pt x="1455325" y="347152"/>
                </a:lnTo>
                <a:lnTo>
                  <a:pt x="1415678" y="350062"/>
                </a:lnTo>
                <a:lnTo>
                  <a:pt x="1376908" y="353000"/>
                </a:lnTo>
                <a:lnTo>
                  <a:pt x="1338890" y="355950"/>
                </a:lnTo>
                <a:lnTo>
                  <a:pt x="1264611" y="361818"/>
                </a:lnTo>
                <a:lnTo>
                  <a:pt x="1228098" y="364702"/>
                </a:lnTo>
                <a:lnTo>
                  <a:pt x="1155700" y="370284"/>
                </a:lnTo>
                <a:lnTo>
                  <a:pt x="1083301" y="375507"/>
                </a:lnTo>
                <a:lnTo>
                  <a:pt x="1009899" y="380236"/>
                </a:lnTo>
                <a:lnTo>
                  <a:pt x="934491" y="384335"/>
                </a:lnTo>
                <a:lnTo>
                  <a:pt x="895721" y="386106"/>
                </a:lnTo>
                <a:lnTo>
                  <a:pt x="856074" y="387669"/>
                </a:lnTo>
                <a:lnTo>
                  <a:pt x="815423" y="389007"/>
                </a:lnTo>
                <a:lnTo>
                  <a:pt x="773643" y="390104"/>
                </a:lnTo>
                <a:lnTo>
                  <a:pt x="730609" y="390941"/>
                </a:lnTo>
                <a:lnTo>
                  <a:pt x="686196" y="391503"/>
                </a:lnTo>
                <a:lnTo>
                  <a:pt x="640279" y="391772"/>
                </a:lnTo>
                <a:lnTo>
                  <a:pt x="592730" y="391731"/>
                </a:lnTo>
                <a:lnTo>
                  <a:pt x="543427" y="391365"/>
                </a:lnTo>
                <a:lnTo>
                  <a:pt x="492242" y="390654"/>
                </a:lnTo>
                <a:lnTo>
                  <a:pt x="439051" y="389584"/>
                </a:lnTo>
                <a:lnTo>
                  <a:pt x="383728" y="388137"/>
                </a:lnTo>
                <a:lnTo>
                  <a:pt x="326148" y="386295"/>
                </a:lnTo>
                <a:lnTo>
                  <a:pt x="266185" y="384043"/>
                </a:lnTo>
                <a:lnTo>
                  <a:pt x="203714" y="381362"/>
                </a:lnTo>
                <a:lnTo>
                  <a:pt x="138610" y="378237"/>
                </a:lnTo>
                <a:lnTo>
                  <a:pt x="70747" y="374651"/>
                </a:lnTo>
                <a:lnTo>
                  <a:pt x="0" y="37058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05964" y="4883666"/>
            <a:ext cx="91122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3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04000" y="314331"/>
            <a:ext cx="2476500" cy="523875"/>
          </a:xfrm>
          <a:custGeom>
            <a:avLst/>
            <a:gdLst/>
            <a:ahLst/>
            <a:cxnLst/>
            <a:rect l="l" t="t" r="r" b="b"/>
            <a:pathLst>
              <a:path w="2476500" h="523875">
                <a:moveTo>
                  <a:pt x="0" y="523875"/>
                </a:moveTo>
                <a:lnTo>
                  <a:pt x="2476500" y="523875"/>
                </a:lnTo>
                <a:lnTo>
                  <a:pt x="2476500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" y="549025"/>
            <a:ext cx="9758680" cy="5705475"/>
            <a:chOff x="0" y="549020"/>
            <a:chExt cx="9758680" cy="5705475"/>
          </a:xfrm>
        </p:grpSpPr>
        <p:sp>
          <p:nvSpPr>
            <p:cNvPr id="43" name="object 43"/>
            <p:cNvSpPr/>
            <p:nvPr/>
          </p:nvSpPr>
          <p:spPr>
            <a:xfrm>
              <a:off x="3666871" y="5187568"/>
              <a:ext cx="171450" cy="431165"/>
            </a:xfrm>
            <a:custGeom>
              <a:avLst/>
              <a:gdLst/>
              <a:ahLst/>
              <a:cxnLst/>
              <a:rect l="l" t="t" r="r" b="b"/>
              <a:pathLst>
                <a:path w="171450" h="431164">
                  <a:moveTo>
                    <a:pt x="57088" y="259461"/>
                  </a:moveTo>
                  <a:lnTo>
                    <a:pt x="0" y="260095"/>
                  </a:lnTo>
                  <a:lnTo>
                    <a:pt x="87502" y="430593"/>
                  </a:lnTo>
                  <a:lnTo>
                    <a:pt x="156917" y="288035"/>
                  </a:lnTo>
                  <a:lnTo>
                    <a:pt x="57403" y="288035"/>
                  </a:lnTo>
                  <a:lnTo>
                    <a:pt x="57088" y="259461"/>
                  </a:lnTo>
                  <a:close/>
                </a:path>
                <a:path w="171450" h="431164">
                  <a:moveTo>
                    <a:pt x="114238" y="258826"/>
                  </a:moveTo>
                  <a:lnTo>
                    <a:pt x="57088" y="259461"/>
                  </a:lnTo>
                  <a:lnTo>
                    <a:pt x="57403" y="288035"/>
                  </a:lnTo>
                  <a:lnTo>
                    <a:pt x="114553" y="287400"/>
                  </a:lnTo>
                  <a:lnTo>
                    <a:pt x="114238" y="258826"/>
                  </a:lnTo>
                  <a:close/>
                </a:path>
                <a:path w="171450" h="431164">
                  <a:moveTo>
                    <a:pt x="171450" y="258190"/>
                  </a:moveTo>
                  <a:lnTo>
                    <a:pt x="114238" y="258826"/>
                  </a:lnTo>
                  <a:lnTo>
                    <a:pt x="114553" y="287400"/>
                  </a:lnTo>
                  <a:lnTo>
                    <a:pt x="57403" y="288035"/>
                  </a:lnTo>
                  <a:lnTo>
                    <a:pt x="156917" y="288035"/>
                  </a:lnTo>
                  <a:lnTo>
                    <a:pt x="171450" y="258190"/>
                  </a:lnTo>
                  <a:close/>
                </a:path>
                <a:path w="171450" h="431164">
                  <a:moveTo>
                    <a:pt x="111378" y="0"/>
                  </a:moveTo>
                  <a:lnTo>
                    <a:pt x="54228" y="634"/>
                  </a:lnTo>
                  <a:lnTo>
                    <a:pt x="57088" y="259461"/>
                  </a:lnTo>
                  <a:lnTo>
                    <a:pt x="114238" y="258826"/>
                  </a:lnTo>
                  <a:lnTo>
                    <a:pt x="111378" y="0"/>
                  </a:lnTo>
                  <a:close/>
                </a:path>
              </a:pathLst>
            </a:custGeom>
            <a:solidFill>
              <a:srgbClr val="4A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18100" y="5029199"/>
              <a:ext cx="742950" cy="1905"/>
            </a:xfrm>
            <a:custGeom>
              <a:avLst/>
              <a:gdLst/>
              <a:ahLst/>
              <a:cxnLst/>
              <a:rect l="l" t="t" r="r" b="b"/>
              <a:pathLst>
                <a:path w="742950" h="1904">
                  <a:moveTo>
                    <a:pt x="0" y="0"/>
                  </a:moveTo>
                  <a:lnTo>
                    <a:pt x="742950" y="1524"/>
                  </a:lnTo>
                </a:path>
              </a:pathLst>
            </a:custGeom>
            <a:ln w="412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61050" y="609599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4419600"/>
                  </a:moveTo>
                  <a:lnTo>
                    <a:pt x="0" y="0"/>
                  </a:lnTo>
                </a:path>
              </a:pathLst>
            </a:custGeom>
            <a:ln w="412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1050" y="549020"/>
              <a:ext cx="660400" cy="123825"/>
            </a:xfrm>
            <a:custGeom>
              <a:avLst/>
              <a:gdLst/>
              <a:ahLst/>
              <a:cxnLst/>
              <a:rect l="l" t="t" r="r" b="b"/>
              <a:pathLst>
                <a:path w="660400" h="123825">
                  <a:moveTo>
                    <a:pt x="536617" y="41223"/>
                  </a:moveTo>
                  <a:lnTo>
                    <a:pt x="536448" y="123825"/>
                  </a:lnTo>
                  <a:lnTo>
                    <a:pt x="619508" y="82550"/>
                  </a:lnTo>
                  <a:lnTo>
                    <a:pt x="557149" y="82550"/>
                  </a:lnTo>
                  <a:lnTo>
                    <a:pt x="557276" y="41275"/>
                  </a:lnTo>
                  <a:lnTo>
                    <a:pt x="536617" y="41223"/>
                  </a:lnTo>
                  <a:close/>
                </a:path>
                <a:path w="660400" h="123825">
                  <a:moveTo>
                    <a:pt x="557149" y="82498"/>
                  </a:moveTo>
                  <a:lnTo>
                    <a:pt x="536532" y="82498"/>
                  </a:lnTo>
                  <a:lnTo>
                    <a:pt x="557149" y="82550"/>
                  </a:lnTo>
                  <a:close/>
                </a:path>
                <a:path w="660400" h="123825">
                  <a:moveTo>
                    <a:pt x="536701" y="0"/>
                  </a:moveTo>
                  <a:lnTo>
                    <a:pt x="536617" y="41223"/>
                  </a:lnTo>
                  <a:lnTo>
                    <a:pt x="557276" y="41275"/>
                  </a:lnTo>
                  <a:lnTo>
                    <a:pt x="557149" y="82550"/>
                  </a:lnTo>
                  <a:lnTo>
                    <a:pt x="619508" y="82550"/>
                  </a:lnTo>
                  <a:lnTo>
                    <a:pt x="660400" y="62229"/>
                  </a:lnTo>
                  <a:lnTo>
                    <a:pt x="536701" y="0"/>
                  </a:lnTo>
                  <a:close/>
                </a:path>
                <a:path w="660400" h="123825">
                  <a:moveTo>
                    <a:pt x="0" y="39877"/>
                  </a:moveTo>
                  <a:lnTo>
                    <a:pt x="0" y="81152"/>
                  </a:lnTo>
                  <a:lnTo>
                    <a:pt x="536532" y="82498"/>
                  </a:lnTo>
                  <a:lnTo>
                    <a:pt x="536617" y="41223"/>
                  </a:lnTo>
                  <a:lnTo>
                    <a:pt x="0" y="3987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1250" y="1371599"/>
              <a:ext cx="3564254" cy="3292475"/>
            </a:xfrm>
            <a:custGeom>
              <a:avLst/>
              <a:gdLst/>
              <a:ahLst/>
              <a:cxnLst/>
              <a:rect l="l" t="t" r="r" b="b"/>
              <a:pathLst>
                <a:path w="3564254" h="3292475">
                  <a:moveTo>
                    <a:pt x="0" y="3292475"/>
                  </a:moveTo>
                  <a:lnTo>
                    <a:pt x="3564001" y="3292475"/>
                  </a:lnTo>
                  <a:lnTo>
                    <a:pt x="3564001" y="0"/>
                  </a:lnTo>
                  <a:lnTo>
                    <a:pt x="0" y="0"/>
                  </a:lnTo>
                  <a:lnTo>
                    <a:pt x="0" y="3292475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0304"/>
              <a:ext cx="2401824" cy="774192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697355" y="344550"/>
            <a:ext cx="230187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  <a:tabLst>
                <a:tab pos="1125220" algn="l"/>
                <a:tab pos="1978660" algn="l"/>
              </a:tabLst>
            </a:pPr>
            <a:r>
              <a:rPr sz="1400" spc="-195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10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20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3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75" dirty="0">
                <a:latin typeface="Times New Roman"/>
                <a:cs typeface="Times New Roman"/>
              </a:rPr>
              <a:t>f  </a:t>
            </a:r>
            <a:r>
              <a:rPr sz="1400" spc="-90" dirty="0">
                <a:latin typeface="Times New Roman"/>
                <a:cs typeface="Times New Roman"/>
              </a:rPr>
              <a:t>K</a:t>
            </a:r>
            <a:r>
              <a:rPr sz="1400" spc="-6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95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14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ubu</a:t>
            </a:r>
            <a:r>
              <a:rPr sz="1400" spc="-5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84733" y="1399158"/>
            <a:ext cx="339788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 marR="5080" indent="-341630" algn="just">
              <a:lnSpc>
                <a:spcPct val="100000"/>
              </a:lnSpc>
              <a:spcBef>
                <a:spcPts val="105"/>
              </a:spcBef>
            </a:pPr>
            <a:r>
              <a:rPr sz="1600" b="1" spc="-114" dirty="0">
                <a:latin typeface="Arial"/>
                <a:cs typeface="Arial"/>
              </a:rPr>
              <a:t>a.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Menteri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memberikan</a:t>
            </a:r>
            <a:r>
              <a:rPr sz="1600" b="1" spc="-170" dirty="0">
                <a:latin typeface="Arial"/>
                <a:cs typeface="Arial"/>
              </a:rPr>
              <a:t> </a:t>
            </a:r>
            <a:r>
              <a:rPr sz="1600" b="1" spc="-165" dirty="0">
                <a:latin typeface="Arial"/>
                <a:cs typeface="Arial"/>
              </a:rPr>
              <a:t>arahan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dan </a:t>
            </a:r>
            <a:r>
              <a:rPr sz="1600" b="1" spc="-165" dirty="0">
                <a:latin typeface="Arial"/>
                <a:cs typeface="Arial"/>
              </a:rPr>
              <a:t> pertimbangan</a:t>
            </a:r>
            <a:r>
              <a:rPr sz="1600" b="1" spc="-160" dirty="0">
                <a:latin typeface="Arial"/>
                <a:cs typeface="Arial"/>
              </a:rPr>
              <a:t> secara</a:t>
            </a:r>
            <a:r>
              <a:rPr sz="1600" b="1" spc="-15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tertulis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dalam </a:t>
            </a:r>
            <a:r>
              <a:rPr sz="1600" b="1" spc="-170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jangka</a:t>
            </a:r>
            <a:r>
              <a:rPr sz="1600" b="1" spc="-155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waktu</a:t>
            </a:r>
            <a:r>
              <a:rPr sz="1600" b="1" spc="-165" dirty="0">
                <a:latin typeface="Arial"/>
                <a:cs typeface="Arial"/>
              </a:rPr>
              <a:t> 30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hari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140" dirty="0">
                <a:latin typeface="Arial"/>
                <a:cs typeface="Arial"/>
              </a:rPr>
              <a:t>kerja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-150" dirty="0">
                <a:latin typeface="Arial"/>
                <a:cs typeface="Arial"/>
              </a:rPr>
              <a:t>sejak </a:t>
            </a:r>
            <a:r>
              <a:rPr sz="1600" b="1" spc="-145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d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275" dirty="0">
                <a:latin typeface="Arial"/>
                <a:cs typeface="Arial"/>
              </a:rPr>
              <a:t>m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n</a:t>
            </a:r>
            <a:r>
              <a:rPr sz="1600" b="1" spc="-175" dirty="0">
                <a:latin typeface="Arial"/>
                <a:cs typeface="Arial"/>
              </a:rPr>
              <a:t>y</a:t>
            </a:r>
            <a:r>
              <a:rPr sz="1600" b="1" spc="-160" dirty="0">
                <a:latin typeface="Arial"/>
                <a:cs typeface="Arial"/>
              </a:rPr>
              <a:t>a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190" dirty="0">
                <a:latin typeface="Arial"/>
                <a:cs typeface="Arial"/>
              </a:rPr>
              <a:t>u</a:t>
            </a:r>
            <a:r>
              <a:rPr sz="1600" b="1" spc="-175" dirty="0">
                <a:latin typeface="Arial"/>
                <a:cs typeface="Arial"/>
              </a:rPr>
              <a:t>s</a:t>
            </a:r>
            <a:r>
              <a:rPr sz="1600" b="1" spc="-170" dirty="0">
                <a:latin typeface="Arial"/>
                <a:cs typeface="Arial"/>
              </a:rPr>
              <a:t>u</a:t>
            </a:r>
            <a:r>
              <a:rPr sz="1600" b="1" spc="-114" dirty="0">
                <a:latin typeface="Arial"/>
                <a:cs typeface="Arial"/>
              </a:rPr>
              <a:t>l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5" dirty="0">
                <a:latin typeface="Arial"/>
                <a:cs typeface="Arial"/>
              </a:rPr>
              <a:t>n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l</a:t>
            </a:r>
            <a:r>
              <a:rPr sz="1600" b="1" spc="-175" dirty="0">
                <a:latin typeface="Arial"/>
                <a:cs typeface="Arial"/>
              </a:rPr>
              <a:t>e</a:t>
            </a:r>
            <a:r>
              <a:rPr sz="1600" b="1" spc="-190" dirty="0">
                <a:latin typeface="Arial"/>
                <a:cs typeface="Arial"/>
              </a:rPr>
              <a:t>n</a:t>
            </a:r>
            <a:r>
              <a:rPr sz="1600" b="1" spc="-170" dirty="0">
                <a:latin typeface="Arial"/>
                <a:cs typeface="Arial"/>
              </a:rPr>
              <a:t>g</a:t>
            </a:r>
            <a:r>
              <a:rPr sz="1600" b="1" spc="-175" dirty="0">
                <a:latin typeface="Arial"/>
                <a:cs typeface="Arial"/>
              </a:rPr>
              <a:t>kap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90" dirty="0">
                <a:latin typeface="Arial"/>
                <a:cs typeface="Arial"/>
              </a:rPr>
              <a:t>d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80" dirty="0">
                <a:latin typeface="Arial"/>
                <a:cs typeface="Arial"/>
              </a:rPr>
              <a:t>i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200" dirty="0">
                <a:latin typeface="Arial"/>
                <a:cs typeface="Arial"/>
              </a:rPr>
              <a:t>BU</a:t>
            </a:r>
            <a:r>
              <a:rPr sz="1600" b="1" spc="-355" dirty="0">
                <a:latin typeface="Arial"/>
                <a:cs typeface="Arial"/>
              </a:rPr>
              <a:t>P</a:t>
            </a:r>
            <a:r>
              <a:rPr sz="1600" b="1" spc="-80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26097" y="2375154"/>
            <a:ext cx="30543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737235" algn="l"/>
                <a:tab pos="1224915" algn="l"/>
                <a:tab pos="1505585" algn="l"/>
                <a:tab pos="2060575" algn="l"/>
                <a:tab pos="2515235" algn="l"/>
              </a:tabLst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b</a:t>
            </a:r>
            <a:r>
              <a:rPr sz="1600" b="1" spc="-90" dirty="0">
                <a:latin typeface="Arial"/>
                <a:cs typeface="Arial"/>
              </a:rPr>
              <a:t>il</a:t>
            </a:r>
            <a:r>
              <a:rPr sz="1600" b="1" spc="-16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400" dirty="0">
                <a:latin typeface="Arial"/>
                <a:cs typeface="Arial"/>
              </a:rPr>
              <a:t> </a:t>
            </a:r>
            <a:r>
              <a:rPr sz="1600" b="1" spc="-254" dirty="0">
                <a:latin typeface="Arial"/>
                <a:cs typeface="Arial"/>
              </a:rPr>
              <a:t>M</a:t>
            </a:r>
            <a:r>
              <a:rPr sz="1600" b="1" spc="-175" dirty="0">
                <a:latin typeface="Arial"/>
                <a:cs typeface="Arial"/>
              </a:rPr>
              <a:t>e</a:t>
            </a:r>
            <a:r>
              <a:rPr sz="1600" b="1" spc="-170" dirty="0">
                <a:latin typeface="Arial"/>
                <a:cs typeface="Arial"/>
              </a:rPr>
              <a:t>n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80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90" dirty="0">
                <a:latin typeface="Arial"/>
                <a:cs typeface="Arial"/>
              </a:rPr>
              <a:t>d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60" dirty="0">
                <a:latin typeface="Arial"/>
                <a:cs typeface="Arial"/>
              </a:rPr>
              <a:t>k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4" dirty="0">
                <a:latin typeface="Arial"/>
                <a:cs typeface="Arial"/>
              </a:rPr>
              <a:t>m</a:t>
            </a:r>
            <a:r>
              <a:rPr sz="1600" b="1" spc="-170" dirty="0">
                <a:latin typeface="Arial"/>
                <a:cs typeface="Arial"/>
              </a:rPr>
              <a:t>e</a:t>
            </a:r>
            <a:r>
              <a:rPr sz="1600" b="1" spc="-280" dirty="0">
                <a:latin typeface="Arial"/>
                <a:cs typeface="Arial"/>
              </a:rPr>
              <a:t>m</a:t>
            </a:r>
            <a:r>
              <a:rPr sz="1600" b="1" spc="-170" dirty="0">
                <a:latin typeface="Arial"/>
                <a:cs typeface="Arial"/>
              </a:rPr>
              <a:t>b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14" dirty="0">
                <a:latin typeface="Arial"/>
                <a:cs typeface="Arial"/>
              </a:rPr>
              <a:t>i</a:t>
            </a:r>
            <a:r>
              <a:rPr sz="1600" b="1" spc="-155" dirty="0">
                <a:latin typeface="Arial"/>
                <a:cs typeface="Arial"/>
              </a:rPr>
              <a:t>k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10" dirty="0">
                <a:latin typeface="Arial"/>
                <a:cs typeface="Arial"/>
              </a:rPr>
              <a:t>n  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90" dirty="0">
                <a:latin typeface="Arial"/>
                <a:cs typeface="Arial"/>
              </a:rPr>
              <a:t>h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5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80" dirty="0">
                <a:latin typeface="Arial"/>
                <a:cs typeface="Arial"/>
              </a:rPr>
              <a:t>da</a:t>
            </a:r>
            <a:r>
              <a:rPr sz="1600" b="1" spc="-17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280" dirty="0">
                <a:latin typeface="Arial"/>
                <a:cs typeface="Arial"/>
              </a:rPr>
              <a:t>m</a:t>
            </a:r>
            <a:r>
              <a:rPr sz="1600" b="1" spc="-190" dirty="0">
                <a:latin typeface="Arial"/>
                <a:cs typeface="Arial"/>
              </a:rPr>
              <a:t>b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90" dirty="0">
                <a:latin typeface="Arial"/>
                <a:cs typeface="Arial"/>
              </a:rPr>
              <a:t>ng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75" dirty="0">
                <a:latin typeface="Arial"/>
                <a:cs typeface="Arial"/>
              </a:rPr>
              <a:t>sec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6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84735" y="2862786"/>
            <a:ext cx="3396615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0995" marR="5715" algn="just">
              <a:lnSpc>
                <a:spcPct val="100000"/>
              </a:lnSpc>
              <a:spcBef>
                <a:spcPts val="110"/>
              </a:spcBef>
            </a:pPr>
            <a:r>
              <a:rPr sz="1600" b="1" spc="-125" dirty="0">
                <a:latin typeface="Arial"/>
                <a:cs typeface="Arial"/>
              </a:rPr>
              <a:t>tertulis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sesuai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jangka</a:t>
            </a:r>
            <a:r>
              <a:rPr sz="1600" b="1" spc="-155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waktu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-190" dirty="0">
                <a:latin typeface="Arial"/>
                <a:cs typeface="Arial"/>
              </a:rPr>
              <a:t>maka </a:t>
            </a:r>
            <a:r>
              <a:rPr sz="1600" b="1" spc="-185" dirty="0">
                <a:latin typeface="Arial"/>
                <a:cs typeface="Arial"/>
              </a:rPr>
              <a:t> </a:t>
            </a:r>
            <a:r>
              <a:rPr sz="1600" b="1" spc="-200" dirty="0">
                <a:latin typeface="Arial"/>
                <a:cs typeface="Arial"/>
              </a:rPr>
              <a:t>BUP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dapat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menetapkan</a:t>
            </a:r>
            <a:r>
              <a:rPr sz="1600" b="1" spc="-170" dirty="0">
                <a:latin typeface="Arial"/>
                <a:cs typeface="Arial"/>
              </a:rPr>
              <a:t> </a:t>
            </a:r>
            <a:r>
              <a:rPr sz="1600" b="1" spc="-165" dirty="0">
                <a:latin typeface="Arial"/>
                <a:cs typeface="Arial"/>
              </a:rPr>
              <a:t>besaran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tarif 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s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75" dirty="0">
                <a:latin typeface="Arial"/>
                <a:cs typeface="Arial"/>
              </a:rPr>
              <a:t>s</a:t>
            </a:r>
            <a:r>
              <a:rPr sz="1600" b="1" spc="-190" dirty="0">
                <a:latin typeface="Arial"/>
                <a:cs typeface="Arial"/>
              </a:rPr>
              <a:t>u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80" dirty="0">
                <a:latin typeface="Arial"/>
                <a:cs typeface="Arial"/>
              </a:rPr>
              <a:t>i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k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75" dirty="0">
                <a:latin typeface="Arial"/>
                <a:cs typeface="Arial"/>
              </a:rPr>
              <a:t>se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55" dirty="0">
                <a:latin typeface="Arial"/>
                <a:cs typeface="Arial"/>
              </a:rPr>
              <a:t>ka</a:t>
            </a:r>
            <a:r>
              <a:rPr sz="1600" b="1" spc="-130" dirty="0">
                <a:latin typeface="Arial"/>
                <a:cs typeface="Arial"/>
              </a:rPr>
              <a:t>t</a:t>
            </a:r>
            <a:r>
              <a:rPr sz="1600" b="1" spc="-175" dirty="0">
                <a:latin typeface="Arial"/>
                <a:cs typeface="Arial"/>
              </a:rPr>
              <a:t>an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d</a:t>
            </a:r>
            <a:r>
              <a:rPr sz="1600" b="1" spc="-175" dirty="0">
                <a:latin typeface="Arial"/>
                <a:cs typeface="Arial"/>
              </a:rPr>
              <a:t>e</a:t>
            </a:r>
            <a:r>
              <a:rPr sz="1600" b="1" spc="-190" dirty="0">
                <a:latin typeface="Arial"/>
                <a:cs typeface="Arial"/>
              </a:rPr>
              <a:t>n</a:t>
            </a:r>
            <a:r>
              <a:rPr sz="1600" b="1" spc="-170" dirty="0">
                <a:latin typeface="Arial"/>
                <a:cs typeface="Arial"/>
              </a:rPr>
              <a:t>g</a:t>
            </a:r>
            <a:r>
              <a:rPr sz="1600" b="1" spc="-175" dirty="0">
                <a:latin typeface="Arial"/>
                <a:cs typeface="Arial"/>
              </a:rPr>
              <a:t>an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175" dirty="0">
                <a:latin typeface="Arial"/>
                <a:cs typeface="Arial"/>
              </a:rPr>
              <a:t>e</a:t>
            </a:r>
            <a:r>
              <a:rPr sz="1600" b="1" spc="-170" dirty="0">
                <a:latin typeface="Arial"/>
                <a:cs typeface="Arial"/>
              </a:rPr>
              <a:t>n</a:t>
            </a:r>
            <a:r>
              <a:rPr sz="1600" b="1" spc="-190" dirty="0">
                <a:latin typeface="Arial"/>
                <a:cs typeface="Arial"/>
              </a:rPr>
              <a:t>gg</a:t>
            </a:r>
            <a:r>
              <a:rPr sz="1600" b="1" spc="-170" dirty="0">
                <a:latin typeface="Arial"/>
                <a:cs typeface="Arial"/>
              </a:rPr>
              <a:t>u</a:t>
            </a:r>
            <a:r>
              <a:rPr sz="1600" b="1" spc="-190" dirty="0">
                <a:latin typeface="Arial"/>
                <a:cs typeface="Arial"/>
              </a:rPr>
              <a:t>n</a:t>
            </a:r>
            <a:r>
              <a:rPr sz="1600" b="1" spc="-105" dirty="0">
                <a:latin typeface="Arial"/>
                <a:cs typeface="Arial"/>
              </a:rPr>
              <a:t>a  </a:t>
            </a:r>
            <a:r>
              <a:rPr sz="1600" b="1" spc="-125" dirty="0">
                <a:latin typeface="Arial"/>
                <a:cs typeface="Arial"/>
              </a:rPr>
              <a:t>jasa.</a:t>
            </a:r>
            <a:endParaRPr sz="1600">
              <a:latin typeface="Arial"/>
              <a:cs typeface="Arial"/>
            </a:endParaRPr>
          </a:p>
          <a:p>
            <a:pPr marL="340995" marR="5080" indent="-341630" algn="just">
              <a:lnSpc>
                <a:spcPct val="100000"/>
              </a:lnSpc>
            </a:pPr>
            <a:r>
              <a:rPr sz="1600" b="1" spc="-165" dirty="0">
                <a:latin typeface="Arial"/>
                <a:cs typeface="Arial"/>
              </a:rPr>
              <a:t>b</a:t>
            </a:r>
            <a:r>
              <a:rPr sz="1600" b="1" spc="-80" dirty="0">
                <a:latin typeface="Arial"/>
                <a:cs typeface="Arial"/>
              </a:rPr>
              <a:t>.</a:t>
            </a:r>
            <a:r>
              <a:rPr sz="1600" b="1" dirty="0">
                <a:latin typeface="Arial"/>
                <a:cs typeface="Arial"/>
              </a:rPr>
              <a:t>  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200" dirty="0">
                <a:latin typeface="Arial"/>
                <a:cs typeface="Arial"/>
              </a:rPr>
              <a:t>BU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220" dirty="0">
                <a:latin typeface="Arial"/>
                <a:cs typeface="Arial"/>
              </a:rPr>
              <a:t>w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j</a:t>
            </a:r>
            <a:r>
              <a:rPr sz="1600" b="1" spc="-114" dirty="0">
                <a:latin typeface="Arial"/>
                <a:cs typeface="Arial"/>
              </a:rPr>
              <a:t>i</a:t>
            </a:r>
            <a:r>
              <a:rPr sz="1600" b="1" spc="-175" dirty="0">
                <a:latin typeface="Arial"/>
                <a:cs typeface="Arial"/>
              </a:rPr>
              <a:t>b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54" dirty="0">
                <a:latin typeface="Arial"/>
                <a:cs typeface="Arial"/>
              </a:rPr>
              <a:t>m</a:t>
            </a:r>
            <a:r>
              <a:rPr sz="1600" b="1" spc="-170" dirty="0">
                <a:latin typeface="Arial"/>
                <a:cs typeface="Arial"/>
              </a:rPr>
              <a:t>e</a:t>
            </a:r>
            <a:r>
              <a:rPr sz="1600" b="1" spc="-280" dirty="0">
                <a:latin typeface="Arial"/>
                <a:cs typeface="Arial"/>
              </a:rPr>
              <a:t>m</a:t>
            </a:r>
            <a:r>
              <a:rPr sz="1600" b="1" spc="-170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45" dirty="0">
                <a:latin typeface="Arial"/>
                <a:cs typeface="Arial"/>
              </a:rPr>
              <a:t>r</a:t>
            </a:r>
            <a:r>
              <a:rPr sz="1600" b="1" spc="-190" dirty="0">
                <a:latin typeface="Arial"/>
                <a:cs typeface="Arial"/>
              </a:rPr>
              <a:t>h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75" dirty="0">
                <a:latin typeface="Arial"/>
                <a:cs typeface="Arial"/>
              </a:rPr>
              <a:t>k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5" dirty="0">
                <a:latin typeface="Arial"/>
                <a:cs typeface="Arial"/>
              </a:rPr>
              <a:t>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45" dirty="0">
                <a:latin typeface="Arial"/>
                <a:cs typeface="Arial"/>
              </a:rPr>
              <a:t>r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90" dirty="0">
                <a:latin typeface="Arial"/>
                <a:cs typeface="Arial"/>
              </a:rPr>
              <a:t>h</a:t>
            </a:r>
            <a:r>
              <a:rPr sz="1600" b="1" spc="-175" dirty="0">
                <a:latin typeface="Arial"/>
                <a:cs typeface="Arial"/>
              </a:rPr>
              <a:t>an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d</a:t>
            </a:r>
            <a:r>
              <a:rPr sz="1600" b="1" spc="-175" dirty="0">
                <a:latin typeface="Arial"/>
                <a:cs typeface="Arial"/>
              </a:rPr>
              <a:t>a</a:t>
            </a:r>
            <a:r>
              <a:rPr sz="1600" b="1" spc="-110" dirty="0">
                <a:latin typeface="Arial"/>
                <a:cs typeface="Arial"/>
              </a:rPr>
              <a:t>n  </a:t>
            </a:r>
            <a:r>
              <a:rPr sz="1600" b="1" spc="-165" dirty="0">
                <a:latin typeface="Arial"/>
                <a:cs typeface="Arial"/>
              </a:rPr>
              <a:t>pertimbangan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Menteri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75" dirty="0">
                <a:latin typeface="Arial"/>
                <a:cs typeface="Arial"/>
              </a:rPr>
              <a:t>dalam </a:t>
            </a:r>
            <a:r>
              <a:rPr sz="1600" b="1" spc="-170" dirty="0">
                <a:latin typeface="Arial"/>
                <a:cs typeface="Arial"/>
              </a:rPr>
              <a:t> </a:t>
            </a:r>
            <a:r>
              <a:rPr sz="1600" b="1" spc="-254" dirty="0">
                <a:latin typeface="Arial"/>
                <a:cs typeface="Arial"/>
              </a:rPr>
              <a:t>m</a:t>
            </a:r>
            <a:r>
              <a:rPr sz="1600" b="1" spc="-150" dirty="0">
                <a:latin typeface="Arial"/>
                <a:cs typeface="Arial"/>
              </a:rPr>
              <a:t>e</a:t>
            </a:r>
            <a:r>
              <a:rPr sz="1600" b="1" spc="-170" dirty="0">
                <a:latin typeface="Arial"/>
                <a:cs typeface="Arial"/>
              </a:rPr>
              <a:t>n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90" dirty="0">
                <a:latin typeface="Arial"/>
                <a:cs typeface="Arial"/>
              </a:rPr>
              <a:t>p</a:t>
            </a:r>
            <a:r>
              <a:rPr sz="1600" b="1" spc="-175" dirty="0">
                <a:latin typeface="Arial"/>
                <a:cs typeface="Arial"/>
              </a:rPr>
              <a:t>kan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-170" dirty="0">
                <a:latin typeface="Arial"/>
                <a:cs typeface="Arial"/>
              </a:rPr>
              <a:t>b</a:t>
            </a:r>
            <a:r>
              <a:rPr sz="1600" b="1" spc="-155" dirty="0">
                <a:latin typeface="Arial"/>
                <a:cs typeface="Arial"/>
              </a:rPr>
              <a:t>esa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75" dirty="0">
                <a:latin typeface="Arial"/>
                <a:cs typeface="Arial"/>
              </a:rPr>
              <a:t>an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05" dirty="0">
                <a:latin typeface="Arial"/>
                <a:cs typeface="Arial"/>
              </a:rPr>
              <a:t>f</a:t>
            </a:r>
            <a:r>
              <a:rPr sz="1600" b="1" spc="-8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710814" y="1161930"/>
            <a:ext cx="5695314" cy="5462905"/>
            <a:chOff x="3710813" y="1161922"/>
            <a:chExt cx="5695315" cy="5462905"/>
          </a:xfrm>
        </p:grpSpPr>
        <p:sp>
          <p:nvSpPr>
            <p:cNvPr id="54" name="object 54"/>
            <p:cNvSpPr/>
            <p:nvPr/>
          </p:nvSpPr>
          <p:spPr>
            <a:xfrm>
              <a:off x="3710813" y="1161922"/>
              <a:ext cx="171450" cy="703580"/>
            </a:xfrm>
            <a:custGeom>
              <a:avLst/>
              <a:gdLst/>
              <a:ahLst/>
              <a:cxnLst/>
              <a:rect l="l" t="t" r="r" b="b"/>
              <a:pathLst>
                <a:path w="171450" h="703580">
                  <a:moveTo>
                    <a:pt x="57147" y="532087"/>
                  </a:moveTo>
                  <a:lnTo>
                    <a:pt x="0" y="532384"/>
                  </a:lnTo>
                  <a:lnTo>
                    <a:pt x="86487" y="703326"/>
                  </a:lnTo>
                  <a:lnTo>
                    <a:pt x="157006" y="560704"/>
                  </a:lnTo>
                  <a:lnTo>
                    <a:pt x="57276" y="560704"/>
                  </a:lnTo>
                  <a:lnTo>
                    <a:pt x="57147" y="532087"/>
                  </a:lnTo>
                  <a:close/>
                </a:path>
                <a:path w="171450" h="703580">
                  <a:moveTo>
                    <a:pt x="114297" y="531791"/>
                  </a:moveTo>
                  <a:lnTo>
                    <a:pt x="57147" y="532087"/>
                  </a:lnTo>
                  <a:lnTo>
                    <a:pt x="57276" y="560704"/>
                  </a:lnTo>
                  <a:lnTo>
                    <a:pt x="114426" y="560324"/>
                  </a:lnTo>
                  <a:lnTo>
                    <a:pt x="114297" y="531791"/>
                  </a:lnTo>
                  <a:close/>
                </a:path>
                <a:path w="171450" h="703580">
                  <a:moveTo>
                    <a:pt x="171450" y="531494"/>
                  </a:moveTo>
                  <a:lnTo>
                    <a:pt x="114297" y="531791"/>
                  </a:lnTo>
                  <a:lnTo>
                    <a:pt x="114426" y="560324"/>
                  </a:lnTo>
                  <a:lnTo>
                    <a:pt x="57276" y="560704"/>
                  </a:lnTo>
                  <a:lnTo>
                    <a:pt x="157006" y="560704"/>
                  </a:lnTo>
                  <a:lnTo>
                    <a:pt x="171450" y="531494"/>
                  </a:lnTo>
                  <a:close/>
                </a:path>
                <a:path w="171450" h="703580">
                  <a:moveTo>
                    <a:pt x="111887" y="0"/>
                  </a:moveTo>
                  <a:lnTo>
                    <a:pt x="54737" y="253"/>
                  </a:lnTo>
                  <a:lnTo>
                    <a:pt x="57147" y="532087"/>
                  </a:lnTo>
                  <a:lnTo>
                    <a:pt x="114297" y="531791"/>
                  </a:lnTo>
                  <a:lnTo>
                    <a:pt x="111887" y="0"/>
                  </a:lnTo>
                  <a:close/>
                </a:path>
              </a:pathLst>
            </a:custGeom>
            <a:solidFill>
              <a:srgbClr val="4A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4886" y="6019800"/>
              <a:ext cx="651227" cy="605016"/>
            </a:xfrm>
            <a:prstGeom prst="rect">
              <a:avLst/>
            </a:prstGeom>
          </p:spPr>
        </p:pic>
      </p:grpSp>
      <p:sp>
        <p:nvSpPr>
          <p:cNvPr id="69" name="U-Turn Arrow 68"/>
          <p:cNvSpPr/>
          <p:nvPr/>
        </p:nvSpPr>
        <p:spPr>
          <a:xfrm>
            <a:off x="914414" y="3657600"/>
            <a:ext cx="2285999" cy="39446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9764" y="267843"/>
            <a:ext cx="41665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BISNIS PROSES</a:t>
            </a:r>
          </a:p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MEKANISME PENETAPAN TARIF JASA KEPELABUHANAN</a:t>
            </a:r>
          </a:p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DENGAN PERTIMBANGAN MENTERI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57000" y="836718"/>
            <a:ext cx="2392000" cy="299077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Surat Permohonan</a:t>
            </a:r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2497" y="3080735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Kepala Kantor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497" y="2507385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Kepala Bidang Perencanaan dan Pembangunan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2497" y="1933588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Kepala Seksi Analisa, Evaluasi dan Tarif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494" y="1358513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Staf </a:t>
            </a:r>
            <a:r>
              <a:rPr lang="en-US" sz="1000" dirty="0" err="1" smtClean="0">
                <a:solidFill>
                  <a:prstClr val="black"/>
                </a:solidFill>
              </a:rPr>
              <a:t>Penganalisa</a:t>
            </a:r>
            <a:r>
              <a:rPr lang="en-US" sz="1000" dirty="0" smtClean="0">
                <a:solidFill>
                  <a:prstClr val="black"/>
                </a:solidFill>
              </a:rPr>
              <a:t> Tarif Kepelabuhanan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2148497" y="2887513"/>
            <a:ext cx="0" cy="1932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57000" y="1933588"/>
            <a:ext cx="2392000" cy="3738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Pembahasan usulan tarif dan sosialisasi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57000" y="2505086"/>
            <a:ext cx="2392000" cy="37384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Berita Acara Rapat;</a:t>
            </a:r>
          </a:p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Berita Acara Sosialisasi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7000" y="3080720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Surat Permohonan + Data Dukung disampaikan ke Menteri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30" name="Elbow Connector 29"/>
          <p:cNvCxnSpPr>
            <a:stCxn id="8" idx="1"/>
            <a:endCxn id="9" idx="1"/>
          </p:cNvCxnSpPr>
          <p:nvPr/>
        </p:nvCxnSpPr>
        <p:spPr>
          <a:xfrm rot="10800000" flipV="1">
            <a:off x="952514" y="986250"/>
            <a:ext cx="2804503" cy="2281408"/>
          </a:xfrm>
          <a:prstGeom prst="bentConnector3">
            <a:avLst>
              <a:gd name="adj1" fmla="val 111774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57000" y="4835922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Menteri memberikan arahan dan pertimbangan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52977" y="3628407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BUP Menyampaikan  laporan ke OP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2494" y="4262585"/>
            <a:ext cx="2392000" cy="37384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Surat Laporan ke Menteri tentang Penetapan Tarif + BA Pendukung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2398" y="2313083"/>
            <a:ext cx="1196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Disposisi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57000" y="1366535"/>
            <a:ext cx="2392000" cy="3738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Menelaah dan Menganalisa Permohonan Usulan + </a:t>
            </a:r>
          </a:p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Data Dukung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8163092" y="1858858"/>
            <a:ext cx="1610158" cy="4333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prstClr val="black"/>
                </a:solidFill>
              </a:rPr>
              <a:t>Usulan  Penetapan Tarif Jasa Kepelabuhanan (Tarif Baru/Penyesuaian) + </a:t>
            </a:r>
            <a:r>
              <a:rPr lang="en-US" sz="900" b="1" dirty="0" smtClean="0">
                <a:solidFill>
                  <a:prstClr val="black"/>
                </a:solidFill>
              </a:rPr>
              <a:t>Data Dukung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953020" y="1747521"/>
            <a:ext cx="1196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</a:rPr>
              <a:t>Lengkap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170195" y="3628407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prstClr val="black"/>
                </a:solidFill>
              </a:rPr>
              <a:t>Penetapan, Pengumuman dan Sosialisasi besaran Tarif oleh BUP sesuai arahan dan pertimbangan Menteri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76171" y="3080735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BUP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57000" y="4262585"/>
            <a:ext cx="2392000" cy="373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Menteri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45" name="Elbow Connector 144"/>
          <p:cNvCxnSpPr>
            <a:stCxn id="139" idx="3"/>
            <a:endCxn id="8" idx="3"/>
          </p:cNvCxnSpPr>
          <p:nvPr/>
        </p:nvCxnSpPr>
        <p:spPr>
          <a:xfrm flipH="1" flipV="1">
            <a:off x="6149005" y="986251"/>
            <a:ext cx="2819171" cy="2281408"/>
          </a:xfrm>
          <a:prstGeom prst="bentConnector3">
            <a:avLst>
              <a:gd name="adj1" fmla="val -1171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81" idx="3"/>
            <a:endCxn id="139" idx="0"/>
          </p:cNvCxnSpPr>
          <p:nvPr/>
        </p:nvCxnSpPr>
        <p:spPr>
          <a:xfrm>
            <a:off x="6149006" y="1553467"/>
            <a:ext cx="1623171" cy="152727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2148496" y="2307324"/>
            <a:ext cx="0" cy="19949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2148496" y="1734098"/>
            <a:ext cx="0" cy="19949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152398" y="1740386"/>
            <a:ext cx="1196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Disposisi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rot="5400000" flipV="1">
            <a:off x="3552604" y="1345348"/>
            <a:ext cx="0" cy="41622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196827" y="2887519"/>
            <a:ext cx="1196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Disposisi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298727" y="1371192"/>
            <a:ext cx="1352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Tidak Lengkap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4953000" y="2307700"/>
            <a:ext cx="0" cy="19949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81" idx="2"/>
          </p:cNvCxnSpPr>
          <p:nvPr/>
        </p:nvCxnSpPr>
        <p:spPr>
          <a:xfrm>
            <a:off x="4953000" y="1740381"/>
            <a:ext cx="0" cy="19320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4953000" y="2881230"/>
            <a:ext cx="0" cy="19949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53000" y="3454574"/>
            <a:ext cx="0" cy="80801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953000" y="4636431"/>
            <a:ext cx="0" cy="19949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71" idx="3"/>
            <a:endCxn id="139" idx="2"/>
          </p:cNvCxnSpPr>
          <p:nvPr/>
        </p:nvCxnSpPr>
        <p:spPr>
          <a:xfrm flipV="1">
            <a:off x="6149006" y="3454582"/>
            <a:ext cx="1623171" cy="1568262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05" idx="1"/>
          </p:cNvCxnSpPr>
          <p:nvPr/>
        </p:nvCxnSpPr>
        <p:spPr>
          <a:xfrm flipH="1">
            <a:off x="4744785" y="3815330"/>
            <a:ext cx="4254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139" idx="1"/>
            <a:endCxn id="105" idx="0"/>
          </p:cNvCxnSpPr>
          <p:nvPr/>
        </p:nvCxnSpPr>
        <p:spPr>
          <a:xfrm rot="10800000" flipV="1">
            <a:off x="6366195" y="3267658"/>
            <a:ext cx="209976" cy="360748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77" idx="0"/>
            <a:endCxn id="9" idx="3"/>
          </p:cNvCxnSpPr>
          <p:nvPr/>
        </p:nvCxnSpPr>
        <p:spPr>
          <a:xfrm rot="16200000" flipV="1">
            <a:off x="3266365" y="3345794"/>
            <a:ext cx="360748" cy="204480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9" idx="2"/>
            <a:endCxn id="82" idx="0"/>
          </p:cNvCxnSpPr>
          <p:nvPr/>
        </p:nvCxnSpPr>
        <p:spPr>
          <a:xfrm flipH="1">
            <a:off x="2148504" y="3454586"/>
            <a:ext cx="3" cy="8080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82" idx="3"/>
            <a:endCxn id="142" idx="1"/>
          </p:cNvCxnSpPr>
          <p:nvPr/>
        </p:nvCxnSpPr>
        <p:spPr>
          <a:xfrm>
            <a:off x="3344496" y="4449508"/>
            <a:ext cx="41250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281488" y="1098274"/>
            <a:ext cx="1352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(INPUT)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035550" y="2837916"/>
            <a:ext cx="1352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9BBB59">
                    <a:lumMod val="75000"/>
                  </a:srgbClr>
                </a:solidFill>
              </a:rPr>
              <a:t>(OUTPUT 1)</a:t>
            </a:r>
            <a:endParaRPr lang="en-US" sz="1000" b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235091" y="4595944"/>
            <a:ext cx="1352000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9BBB59">
                    <a:lumMod val="75000"/>
                  </a:srgbClr>
                </a:solidFill>
              </a:rPr>
              <a:t>(OUTPUT 2)</a:t>
            </a:r>
            <a:endParaRPr lang="en-US" sz="1000" b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192227" y="5518379"/>
            <a:ext cx="1716324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>
                <a:solidFill>
                  <a:prstClr val="black"/>
                </a:solidFill>
              </a:rPr>
              <a:t>Keterangan :</a:t>
            </a:r>
            <a:endParaRPr lang="en-US" sz="1000" b="1" u="sng" dirty="0">
              <a:solidFill>
                <a:prstClr val="black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1475168" y="5705299"/>
            <a:ext cx="331304" cy="158790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475168" y="5916373"/>
            <a:ext cx="331304" cy="1587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1475168" y="6112149"/>
            <a:ext cx="331304" cy="15879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0" name="Straight Arrow Connector 319"/>
          <p:cNvCxnSpPr/>
          <p:nvPr/>
        </p:nvCxnSpPr>
        <p:spPr>
          <a:xfrm>
            <a:off x="4566828" y="5798054"/>
            <a:ext cx="41250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4566828" y="6006253"/>
            <a:ext cx="41250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4566828" y="6204166"/>
            <a:ext cx="41250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888016" y="5705302"/>
            <a:ext cx="1716324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855397" y="5696511"/>
            <a:ext cx="1716324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Input Layanan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855399" y="5902312"/>
            <a:ext cx="2759259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Proses Layanan berlangsung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855399" y="6098089"/>
            <a:ext cx="2759259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Output Layanan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947056" y="5704598"/>
            <a:ext cx="2759259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Proses pemasukan permohonan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4939253" y="5912797"/>
            <a:ext cx="3743327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Proses layanan di OP Belawan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4947054" y="6110709"/>
            <a:ext cx="3431489" cy="1869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Proses setelah pertimbangan Menteri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721177" y="5485405"/>
            <a:ext cx="8463690" cy="88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98986"/>
              </p:ext>
            </p:extLst>
          </p:nvPr>
        </p:nvGraphicFramePr>
        <p:xfrm>
          <a:off x="914400" y="152400"/>
          <a:ext cx="6400794" cy="6400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72"/>
                <a:gridCol w="4252928"/>
                <a:gridCol w="432386"/>
                <a:gridCol w="434833"/>
                <a:gridCol w="954675"/>
              </a:tblGrid>
              <a:tr h="58679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CHEK</a:t>
                      </a:r>
                      <a:r>
                        <a:rPr sz="10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LIST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MEKANISME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PENETAPAN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JASA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KEPELABUHANAN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DENGAN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PERTIMBANGAN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MENTERI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22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487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DASAR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pPr marL="249554" indent="-18034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Undang-Undang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Nomor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2008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tentang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Pelayaran;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marR="227965" indent="-180340">
                        <a:lnSpc>
                          <a:spcPct val="109100"/>
                        </a:lnSpc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Peraturan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Pemerintah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Nomor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61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2009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tentang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Kepelabuhanan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sebagaimana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diubah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dengan </a:t>
                      </a:r>
                      <a:r>
                        <a:rPr sz="10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Peraturan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Pemerintah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Nomor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2015;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marR="167640" indent="-180340">
                        <a:lnSpc>
                          <a:spcPct val="109100"/>
                        </a:lnSpc>
                        <a:spcBef>
                          <a:spcPts val="45"/>
                        </a:spcBef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Peraturan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Pemerintah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Nomor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2016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tentang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Jenis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atas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Jenis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Penerimaan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Negara </a:t>
                      </a:r>
                      <a:r>
                        <a:rPr sz="10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Bukan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Pajak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Berlaku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pada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Kementerian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Perhubungan;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marR="80010" indent="-180340">
                        <a:lnSpc>
                          <a:spcPct val="109100"/>
                        </a:lnSpc>
                        <a:spcBef>
                          <a:spcPts val="25"/>
                        </a:spcBef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Peraturan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Menteri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Perhubungan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Nomor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PM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35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Tahun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2012 tentang Organisasi dan Tata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Kerja Kantor </a:t>
                      </a:r>
                      <a:r>
                        <a:rPr sz="10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Otoritas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Pelabuhan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Utama;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marR="934085" indent="-180340">
                        <a:lnSpc>
                          <a:spcPct val="111100"/>
                        </a:lnSpc>
                        <a:spcBef>
                          <a:spcPts val="25"/>
                        </a:spcBef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Peraturan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Menteri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Perhubungan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Nomor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PM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Tahun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2015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tentang Peningkatan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Fungsi </a:t>
                      </a:r>
                      <a:r>
                        <a:rPr sz="10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Penyelenggara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Pelabuhan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pada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Pelabuhan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yang Diusahakan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Secara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Komersial;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indent="-18034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25019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Peraturan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Menteri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Perhubungan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Nomor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72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2017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tentang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Jenis,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Struktur, Golongan dan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249554" marR="478790">
                        <a:lnSpc>
                          <a:spcPct val="1091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Mekanisme Penetapan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Tarif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Jasa Kepelabuhanan sebagaimana telah diubah dengan Peraturan </a:t>
                      </a:r>
                      <a:r>
                        <a:rPr sz="10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Menteri Perhubungan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Nomor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121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Tahun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2018;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44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482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No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BERKAS/DOKUMEN/GAMBAR/LAMPIRAN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KETERANGAN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99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63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ADA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1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TDK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1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CUKUP/TDK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1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</a:tr>
              <a:tr h="710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9779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1.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  <a:spcBef>
                          <a:spcPts val="2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Surat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Permohonan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PT.</a:t>
                      </a:r>
                    </a:p>
                    <a:p>
                      <a:pPr marL="69850">
                        <a:lnSpc>
                          <a:spcPts val="1260"/>
                        </a:lnSpc>
                        <a:tabLst>
                          <a:tab pos="984250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Nomor	: </a:t>
                      </a:r>
                    </a:p>
                    <a:p>
                      <a:pPr marL="69850">
                        <a:lnSpc>
                          <a:spcPts val="1260"/>
                        </a:lnSpc>
                        <a:tabLst>
                          <a:tab pos="984250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	: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ts val="1295"/>
                        </a:lnSpc>
                        <a:tabLst>
                          <a:tab pos="984250" algn="l"/>
                        </a:tabLst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Perihal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Penyesuaian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Lolo/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Gerakan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Ekstra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Pas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79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r>
                        <a:rPr sz="900" dirty="0" smtClean="0"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9779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2.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65405" algn="just">
                        <a:lnSpc>
                          <a:spcPct val="95800"/>
                        </a:lnSpc>
                        <a:spcBef>
                          <a:spcPts val="56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Konsep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Usulan tarif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dengan memperhatikan kepentingan pelayanan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umum,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peningkatan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mutu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pelayanan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jasa,</a:t>
                      </a:r>
                      <a:r>
                        <a:rPr sz="900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kepentingan</a:t>
                      </a:r>
                      <a:r>
                        <a:rPr sz="9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pemakai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jasa,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peningkatan kelancaran pelayanan jasa, pengembalian biaya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pengembangan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usaha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r>
                        <a:rPr sz="900" dirty="0"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97790" algn="r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3.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66675" algn="just">
                        <a:lnSpc>
                          <a:spcPct val="95500"/>
                        </a:lnSpc>
                        <a:spcBef>
                          <a:spcPts val="49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Hasil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perhitungan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biaya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pokok,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perbandingan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berlaku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dengan biaya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pokok,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kualitas pelayanan yang diberikan dan dapat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dilengkapi dengan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data tarif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yang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berlaku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Pelabuhan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Laut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baik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dalam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negeri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maupun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di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luar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negeri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mempunyai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jenis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tingkat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pelayanan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relatif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sama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03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900" dirty="0"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912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4.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2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3025">
                        <a:lnSpc>
                          <a:spcPts val="1250"/>
                        </a:lnSpc>
                        <a:spcBef>
                          <a:spcPts val="464"/>
                        </a:spcBef>
                        <a:tabLst>
                          <a:tab pos="628015" algn="l"/>
                          <a:tab pos="990600" algn="l"/>
                          <a:tab pos="2225675" algn="l"/>
                          <a:tab pos="2914650" algn="l"/>
                          <a:tab pos="3954145" algn="l"/>
                        </a:tabLst>
                      </a:pPr>
                      <a:r>
                        <a:rPr sz="90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3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25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900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sz="900" spc="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25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3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900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sz="900" spc="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 err="1" smtClean="0">
                          <a:latin typeface="Arial"/>
                          <a:cs typeface="Arial"/>
                        </a:rPr>
                        <a:t>beb</a:t>
                      </a:r>
                      <a:r>
                        <a:rPr sz="900" spc="-40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900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pengguna jasa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787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900" dirty="0"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97790" algn="r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5.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57150" algn="just">
                        <a:lnSpc>
                          <a:spcPct val="97300"/>
                        </a:lnSpc>
                        <a:spcBef>
                          <a:spcPts val="28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Penerapan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Agreement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(SLA),</a:t>
                      </a:r>
                      <a:r>
                        <a:rPr sz="900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900" i="1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Guarantee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(SLG)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Standar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Kinerja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Pelayanan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Operasional </a:t>
                      </a:r>
                      <a:r>
                        <a:rPr sz="9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Pelabuhan;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r>
                        <a:rPr sz="900" dirty="0"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1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6.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90500">
                        <a:lnSpc>
                          <a:spcPts val="1280"/>
                        </a:lnSpc>
                        <a:spcBef>
                          <a:spcPts val="7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Berita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Acara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kesepakatan dan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Sosialisasi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antara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BUP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asosiasi </a:t>
                      </a:r>
                      <a:r>
                        <a:rPr sz="9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pengguna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jasa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serta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diketahui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oleh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Penyelenggara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Pelabuhan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4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4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 marR="242570" indent="-180340">
                        <a:lnSpc>
                          <a:spcPts val="1270"/>
                        </a:lnSpc>
                        <a:spcBef>
                          <a:spcPts val="5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Untuk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pelayanan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jasa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Kapal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Indonesia</a:t>
                      </a:r>
                      <a:r>
                        <a:rPr sz="9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10" dirty="0">
                          <a:latin typeface="Arial"/>
                          <a:cs typeface="Arial"/>
                        </a:rPr>
                        <a:t>Nation</a:t>
                      </a:r>
                      <a:r>
                        <a:rPr sz="9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Ship </a:t>
                      </a:r>
                      <a:r>
                        <a:rPr sz="900" i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owners</a:t>
                      </a:r>
                      <a:r>
                        <a:rPr sz="9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Association</a:t>
                      </a:r>
                      <a:r>
                        <a:rPr sz="9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(INSA)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Pelayaran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Rakyat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(PELRA);</a:t>
                      </a:r>
                    </a:p>
                  </a:txBody>
                  <a:tcPr marL="0" marR="0" marT="44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12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Wingdings"/>
                        <a:ea typeface="+mn-ea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12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Wingdings"/>
                        <a:ea typeface="+mn-ea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1291" y="275950"/>
            <a:ext cx="651227" cy="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0783"/>
              </p:ext>
            </p:extLst>
          </p:nvPr>
        </p:nvGraphicFramePr>
        <p:xfrm>
          <a:off x="469699" y="398936"/>
          <a:ext cx="6921702" cy="5928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09"/>
                <a:gridCol w="4597047"/>
                <a:gridCol w="467048"/>
                <a:gridCol w="469694"/>
                <a:gridCol w="1032004"/>
              </a:tblGrid>
              <a:tr h="917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54610" indent="-204470" algn="just">
                        <a:lnSpc>
                          <a:spcPct val="953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Untuk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pelayanan jasa Barang kepada Asosiasi Perusahaan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Bongkar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Muat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Indonesia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(APBMI),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Asosiasi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Logistik</a:t>
                      </a:r>
                      <a:r>
                        <a:rPr sz="1100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Forwarder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Indonesia (ALFI/ILFA), Gabungan Perusahaan Ekspor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Indonesia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(GPEI),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dan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Gabungan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Importir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Nasional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Seluruh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Indonesia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(GINSI)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serta untuk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pelayanan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handling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Container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Dangerous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Goods</a:t>
                      </a:r>
                      <a:r>
                        <a:rPr sz="11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melibatkan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INSA;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48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12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r>
                        <a:rPr sz="1100" dirty="0">
                          <a:solidFill>
                            <a:schemeClr val="bg1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7.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7945" algn="just">
                        <a:lnSpc>
                          <a:spcPts val="127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Konsep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Surat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penyampaian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usulan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besaran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yang</a:t>
                      </a:r>
                      <a:r>
                        <a:rPr sz="1100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telah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disepakati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Menteri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ditembuskan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Penyelenggara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Pelabuhan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205"/>
                        </a:lnSpc>
                      </a:pPr>
                      <a:endParaRPr sz="11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marR="0" lvl="0" indent="0" defTabSz="914400" eaLnBrk="1" fontAlgn="auto" latinLnBrk="0" hangingPunct="1">
                        <a:lnSpc>
                          <a:spcPts val="12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Wingdings"/>
                        <a:ea typeface="+mn-ea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9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8.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2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085339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Proses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Konsultasi kepada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Menteri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(termasuk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persyaratan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s.d.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6)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</a:p>
                  </a:txBody>
                  <a:tcPr marL="0" marR="0" marT="44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162560" indent="-180340">
                        <a:lnSpc>
                          <a:spcPts val="125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Surat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penyampaian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usulan besaran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yang telah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disepakati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Menteri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ditembuskan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Penyelenggara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Pelabuhan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58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205"/>
                        </a:lnSpc>
                      </a:pPr>
                      <a:endParaRPr sz="11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marR="0" lvl="0" indent="0" defTabSz="914400" eaLnBrk="1" fontAlgn="auto" latinLnBrk="0" hangingPunct="1">
                        <a:lnSpc>
                          <a:spcPts val="12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113664" indent="-180340">
                        <a:lnSpc>
                          <a:spcPts val="1250"/>
                        </a:lnSpc>
                        <a:spcBef>
                          <a:spcPts val="46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b.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Pembahasan dengan unit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kerja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terkait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lingkungan Kementerian </a:t>
                      </a:r>
                      <a:r>
                        <a:rPr sz="11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Perhubungan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bersama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BUP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787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19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62865" indent="-180340">
                        <a:lnSpc>
                          <a:spcPts val="127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c.</a:t>
                      </a:r>
                      <a:r>
                        <a:rPr sz="11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Surat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arahan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pertimbangan</a:t>
                      </a:r>
                      <a:r>
                        <a:rPr sz="11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Menteri</a:t>
                      </a:r>
                      <a:r>
                        <a:rPr sz="11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kepada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BUP</a:t>
                      </a:r>
                      <a:r>
                        <a:rPr sz="1100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(30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hari </a:t>
                      </a:r>
                      <a:r>
                        <a:rPr sz="11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kerja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sejak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diterima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usulan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lengkap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dari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BUP).</a:t>
                      </a:r>
                    </a:p>
                    <a:p>
                      <a:pPr marL="271145" marR="64135">
                        <a:lnSpc>
                          <a:spcPts val="125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[Apabila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dalam</a:t>
                      </a:r>
                      <a:r>
                        <a:rPr sz="11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jangka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waktu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ditetapkan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belum</a:t>
                      </a:r>
                      <a:r>
                        <a:rPr sz="11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ada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arahan </a:t>
                      </a:r>
                      <a:r>
                        <a:rPr sz="11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dan</a:t>
                      </a:r>
                      <a:r>
                        <a:rPr sz="11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pertimbangan</a:t>
                      </a:r>
                      <a:r>
                        <a:rPr sz="11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secara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tertulis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dari</a:t>
                      </a:r>
                      <a:r>
                        <a:rPr sz="11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Menteri,</a:t>
                      </a:r>
                      <a:r>
                        <a:rPr sz="11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BUP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dapat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71145" marR="60960">
                        <a:lnSpc>
                          <a:spcPts val="127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menetapkan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besaran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sesuai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hasil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kesepakatan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dengan </a:t>
                      </a:r>
                      <a:r>
                        <a:rPr sz="11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pengguna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jasa]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665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200">
                <a:tc rowSpan="4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9.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1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Proses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setelah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mendapatkan arahan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dan pertimbangan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Menteri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31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1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192405" indent="-180340">
                        <a:lnSpc>
                          <a:spcPts val="125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BUP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menetapkan besaran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pelayanan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masing-masing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jenis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jasa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dengan memperhatikan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arahan dan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pertimbangan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Menteri.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7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64769" indent="-180340" algn="just">
                        <a:lnSpc>
                          <a:spcPts val="127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b. BUP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mengumumkan dan mensosialisasikan besaran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kepada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seluruh pengguna dalam jangka waktu paling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lama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(satu) bulan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sebelum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tarif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tersebut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diberlakukan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85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 marR="57785" indent="-180340" algn="just">
                        <a:lnSpc>
                          <a:spcPts val="127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Besaran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tarif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pelayanan jasa Kapal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dan pelayanan jasa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Barang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Terminal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telah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ditetapkan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oleh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BUP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dilaporkan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kepada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Menteri.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03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1285" y="275950"/>
            <a:ext cx="651227" cy="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6660" y="56896"/>
            <a:ext cx="4932045" cy="716280"/>
            <a:chOff x="4946650" y="56896"/>
            <a:chExt cx="4932045" cy="716280"/>
          </a:xfrm>
        </p:grpSpPr>
        <p:sp>
          <p:nvSpPr>
            <p:cNvPr id="3" name="object 3"/>
            <p:cNvSpPr/>
            <p:nvPr/>
          </p:nvSpPr>
          <p:spPr>
            <a:xfrm>
              <a:off x="4953000" y="63246"/>
              <a:ext cx="4919345" cy="703580"/>
            </a:xfrm>
            <a:custGeom>
              <a:avLst/>
              <a:gdLst/>
              <a:ahLst/>
              <a:cxnLst/>
              <a:rect l="l" t="t" r="r" b="b"/>
              <a:pathLst>
                <a:path w="4919345" h="703580">
                  <a:moveTo>
                    <a:pt x="4919218" y="0"/>
                  </a:moveTo>
                  <a:lnTo>
                    <a:pt x="0" y="0"/>
                  </a:lnTo>
                  <a:lnTo>
                    <a:pt x="0" y="665352"/>
                  </a:lnTo>
                  <a:lnTo>
                    <a:pt x="72339" y="668927"/>
                  </a:lnTo>
                  <a:lnTo>
                    <a:pt x="212791" y="675486"/>
                  </a:lnTo>
                  <a:lnTo>
                    <a:pt x="347801" y="681281"/>
                  </a:lnTo>
                  <a:lnTo>
                    <a:pt x="477597" y="686339"/>
                  </a:lnTo>
                  <a:lnTo>
                    <a:pt x="602409" y="690684"/>
                  </a:lnTo>
                  <a:lnTo>
                    <a:pt x="722464" y="694343"/>
                  </a:lnTo>
                  <a:lnTo>
                    <a:pt x="837994" y="697342"/>
                  </a:lnTo>
                  <a:lnTo>
                    <a:pt x="949227" y="699708"/>
                  </a:lnTo>
                  <a:lnTo>
                    <a:pt x="1056391" y="701466"/>
                  </a:lnTo>
                  <a:lnTo>
                    <a:pt x="1159717" y="702641"/>
                  </a:lnTo>
                  <a:lnTo>
                    <a:pt x="1259434" y="703262"/>
                  </a:lnTo>
                  <a:lnTo>
                    <a:pt x="1355770" y="703352"/>
                  </a:lnTo>
                  <a:lnTo>
                    <a:pt x="1448954" y="702939"/>
                  </a:lnTo>
                  <a:lnTo>
                    <a:pt x="1583324" y="701432"/>
                  </a:lnTo>
                  <a:lnTo>
                    <a:pt x="1711893" y="698938"/>
                  </a:lnTo>
                  <a:lnTo>
                    <a:pt x="1835435" y="695546"/>
                  </a:lnTo>
                  <a:lnTo>
                    <a:pt x="1954722" y="691342"/>
                  </a:lnTo>
                  <a:lnTo>
                    <a:pt x="2070528" y="686416"/>
                  </a:lnTo>
                  <a:lnTo>
                    <a:pt x="2220860" y="678875"/>
                  </a:lnTo>
                  <a:lnTo>
                    <a:pt x="2404799" y="668178"/>
                  </a:lnTo>
                  <a:lnTo>
                    <a:pt x="3124452" y="621587"/>
                  </a:lnTo>
                  <a:lnTo>
                    <a:pt x="3335893" y="609650"/>
                  </a:lnTo>
                  <a:lnTo>
                    <a:pt x="3516475" y="600745"/>
                  </a:lnTo>
                  <a:lnTo>
                    <a:pt x="3659783" y="594579"/>
                  </a:lnTo>
                  <a:lnTo>
                    <a:pt x="3810697" y="588949"/>
                  </a:lnTo>
                  <a:lnTo>
                    <a:pt x="3969990" y="583945"/>
                  </a:lnTo>
                  <a:lnTo>
                    <a:pt x="4138436" y="579653"/>
                  </a:lnTo>
                  <a:lnTo>
                    <a:pt x="4316808" y="576162"/>
                  </a:lnTo>
                  <a:lnTo>
                    <a:pt x="4505880" y="573560"/>
                  </a:lnTo>
                  <a:lnTo>
                    <a:pt x="4706426" y="571934"/>
                  </a:lnTo>
                  <a:lnTo>
                    <a:pt x="4919218" y="571373"/>
                  </a:lnTo>
                  <a:lnTo>
                    <a:pt x="4919218" y="0"/>
                  </a:lnTo>
                  <a:close/>
                </a:path>
              </a:pathLst>
            </a:custGeom>
            <a:solidFill>
              <a:srgbClr val="5B9BD4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3000" y="63246"/>
              <a:ext cx="4919345" cy="703580"/>
            </a:xfrm>
            <a:custGeom>
              <a:avLst/>
              <a:gdLst/>
              <a:ahLst/>
              <a:cxnLst/>
              <a:rect l="l" t="t" r="r" b="b"/>
              <a:pathLst>
                <a:path w="4919345" h="703580">
                  <a:moveTo>
                    <a:pt x="0" y="0"/>
                  </a:moveTo>
                  <a:lnTo>
                    <a:pt x="4919218" y="0"/>
                  </a:lnTo>
                  <a:lnTo>
                    <a:pt x="4919218" y="571373"/>
                  </a:lnTo>
                  <a:lnTo>
                    <a:pt x="4846878" y="571436"/>
                  </a:lnTo>
                  <a:lnTo>
                    <a:pt x="4775957" y="571624"/>
                  </a:lnTo>
                  <a:lnTo>
                    <a:pt x="4706426" y="571934"/>
                  </a:lnTo>
                  <a:lnTo>
                    <a:pt x="4638255" y="572362"/>
                  </a:lnTo>
                  <a:lnTo>
                    <a:pt x="4571416" y="572905"/>
                  </a:lnTo>
                  <a:lnTo>
                    <a:pt x="4505880" y="573560"/>
                  </a:lnTo>
                  <a:lnTo>
                    <a:pt x="4441620" y="574323"/>
                  </a:lnTo>
                  <a:lnTo>
                    <a:pt x="4378605" y="575192"/>
                  </a:lnTo>
                  <a:lnTo>
                    <a:pt x="4316808" y="576162"/>
                  </a:lnTo>
                  <a:lnTo>
                    <a:pt x="4256200" y="577232"/>
                  </a:lnTo>
                  <a:lnTo>
                    <a:pt x="4196753" y="578396"/>
                  </a:lnTo>
                  <a:lnTo>
                    <a:pt x="4138436" y="579653"/>
                  </a:lnTo>
                  <a:lnTo>
                    <a:pt x="4081223" y="580999"/>
                  </a:lnTo>
                  <a:lnTo>
                    <a:pt x="4025084" y="582431"/>
                  </a:lnTo>
                  <a:lnTo>
                    <a:pt x="3969990" y="583945"/>
                  </a:lnTo>
                  <a:lnTo>
                    <a:pt x="3915914" y="585538"/>
                  </a:lnTo>
                  <a:lnTo>
                    <a:pt x="3862826" y="587207"/>
                  </a:lnTo>
                  <a:lnTo>
                    <a:pt x="3810697" y="588949"/>
                  </a:lnTo>
                  <a:lnTo>
                    <a:pt x="3759500" y="590761"/>
                  </a:lnTo>
                  <a:lnTo>
                    <a:pt x="3709205" y="592638"/>
                  </a:lnTo>
                  <a:lnTo>
                    <a:pt x="3659783" y="594579"/>
                  </a:lnTo>
                  <a:lnTo>
                    <a:pt x="3611207" y="596579"/>
                  </a:lnTo>
                  <a:lnTo>
                    <a:pt x="3563447" y="598635"/>
                  </a:lnTo>
                  <a:lnTo>
                    <a:pt x="3516475" y="600745"/>
                  </a:lnTo>
                  <a:lnTo>
                    <a:pt x="3470263" y="602905"/>
                  </a:lnTo>
                  <a:lnTo>
                    <a:pt x="3424780" y="605111"/>
                  </a:lnTo>
                  <a:lnTo>
                    <a:pt x="3380000" y="607360"/>
                  </a:lnTo>
                  <a:lnTo>
                    <a:pt x="3335893" y="609650"/>
                  </a:lnTo>
                  <a:lnTo>
                    <a:pt x="3292430" y="611977"/>
                  </a:lnTo>
                  <a:lnTo>
                    <a:pt x="3249583" y="614337"/>
                  </a:lnTo>
                  <a:lnTo>
                    <a:pt x="3207324" y="616728"/>
                  </a:lnTo>
                  <a:lnTo>
                    <a:pt x="3165623" y="619145"/>
                  </a:lnTo>
                  <a:lnTo>
                    <a:pt x="3124452" y="621587"/>
                  </a:lnTo>
                  <a:lnTo>
                    <a:pt x="3083782" y="624049"/>
                  </a:lnTo>
                  <a:lnTo>
                    <a:pt x="3043585" y="626528"/>
                  </a:lnTo>
                  <a:lnTo>
                    <a:pt x="3003833" y="629022"/>
                  </a:lnTo>
                  <a:lnTo>
                    <a:pt x="2964495" y="631526"/>
                  </a:lnTo>
                  <a:lnTo>
                    <a:pt x="2925544" y="634038"/>
                  </a:lnTo>
                  <a:lnTo>
                    <a:pt x="2886952" y="636555"/>
                  </a:lnTo>
                  <a:lnTo>
                    <a:pt x="2848689" y="639072"/>
                  </a:lnTo>
                  <a:lnTo>
                    <a:pt x="2773036" y="644097"/>
                  </a:lnTo>
                  <a:lnTo>
                    <a:pt x="2698357" y="649087"/>
                  </a:lnTo>
                  <a:lnTo>
                    <a:pt x="2661312" y="651561"/>
                  </a:lnTo>
                  <a:lnTo>
                    <a:pt x="2587664" y="656450"/>
                  </a:lnTo>
                  <a:lnTo>
                    <a:pt x="2514418" y="661239"/>
                  </a:lnTo>
                  <a:lnTo>
                    <a:pt x="2441343" y="665902"/>
                  </a:lnTo>
                  <a:lnTo>
                    <a:pt x="2368212" y="670413"/>
                  </a:lnTo>
                  <a:lnTo>
                    <a:pt x="2294794" y="674746"/>
                  </a:lnTo>
                  <a:lnTo>
                    <a:pt x="2220860" y="678875"/>
                  </a:lnTo>
                  <a:lnTo>
                    <a:pt x="2146181" y="682773"/>
                  </a:lnTo>
                  <a:lnTo>
                    <a:pt x="2070528" y="686416"/>
                  </a:lnTo>
                  <a:lnTo>
                    <a:pt x="2032265" y="688133"/>
                  </a:lnTo>
                  <a:lnTo>
                    <a:pt x="1993673" y="689776"/>
                  </a:lnTo>
                  <a:lnTo>
                    <a:pt x="1954722" y="691342"/>
                  </a:lnTo>
                  <a:lnTo>
                    <a:pt x="1915384" y="692828"/>
                  </a:lnTo>
                  <a:lnTo>
                    <a:pt x="1875632" y="694230"/>
                  </a:lnTo>
                  <a:lnTo>
                    <a:pt x="1835435" y="695546"/>
                  </a:lnTo>
                  <a:lnTo>
                    <a:pt x="1794765" y="696771"/>
                  </a:lnTo>
                  <a:lnTo>
                    <a:pt x="1753594" y="697903"/>
                  </a:lnTo>
                  <a:lnTo>
                    <a:pt x="1711893" y="698938"/>
                  </a:lnTo>
                  <a:lnTo>
                    <a:pt x="1669634" y="699874"/>
                  </a:lnTo>
                  <a:lnTo>
                    <a:pt x="1626787" y="700706"/>
                  </a:lnTo>
                  <a:lnTo>
                    <a:pt x="1583324" y="701432"/>
                  </a:lnTo>
                  <a:lnTo>
                    <a:pt x="1539217" y="702048"/>
                  </a:lnTo>
                  <a:lnTo>
                    <a:pt x="1494437" y="702552"/>
                  </a:lnTo>
                  <a:lnTo>
                    <a:pt x="1448954" y="702939"/>
                  </a:lnTo>
                  <a:lnTo>
                    <a:pt x="1402742" y="703207"/>
                  </a:lnTo>
                  <a:lnTo>
                    <a:pt x="1355770" y="703352"/>
                  </a:lnTo>
                  <a:lnTo>
                    <a:pt x="1308010" y="703371"/>
                  </a:lnTo>
                  <a:lnTo>
                    <a:pt x="1259434" y="703262"/>
                  </a:lnTo>
                  <a:lnTo>
                    <a:pt x="1210012" y="703019"/>
                  </a:lnTo>
                  <a:lnTo>
                    <a:pt x="1159717" y="702641"/>
                  </a:lnTo>
                  <a:lnTo>
                    <a:pt x="1108520" y="702125"/>
                  </a:lnTo>
                  <a:lnTo>
                    <a:pt x="1056391" y="701466"/>
                  </a:lnTo>
                  <a:lnTo>
                    <a:pt x="1003303" y="700661"/>
                  </a:lnTo>
                  <a:lnTo>
                    <a:pt x="949227" y="699708"/>
                  </a:lnTo>
                  <a:lnTo>
                    <a:pt x="894133" y="698603"/>
                  </a:lnTo>
                  <a:lnTo>
                    <a:pt x="837994" y="697342"/>
                  </a:lnTo>
                  <a:lnTo>
                    <a:pt x="780781" y="695924"/>
                  </a:lnTo>
                  <a:lnTo>
                    <a:pt x="722464" y="694343"/>
                  </a:lnTo>
                  <a:lnTo>
                    <a:pt x="663017" y="692598"/>
                  </a:lnTo>
                  <a:lnTo>
                    <a:pt x="602409" y="690684"/>
                  </a:lnTo>
                  <a:lnTo>
                    <a:pt x="540612" y="688599"/>
                  </a:lnTo>
                  <a:lnTo>
                    <a:pt x="477597" y="686339"/>
                  </a:lnTo>
                  <a:lnTo>
                    <a:pt x="413337" y="683901"/>
                  </a:lnTo>
                  <a:lnTo>
                    <a:pt x="347801" y="681281"/>
                  </a:lnTo>
                  <a:lnTo>
                    <a:pt x="280962" y="678478"/>
                  </a:lnTo>
                  <a:lnTo>
                    <a:pt x="212791" y="675486"/>
                  </a:lnTo>
                  <a:lnTo>
                    <a:pt x="143260" y="672304"/>
                  </a:lnTo>
                  <a:lnTo>
                    <a:pt x="72339" y="668927"/>
                  </a:lnTo>
                  <a:lnTo>
                    <a:pt x="0" y="6653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4710" y="231147"/>
            <a:ext cx="4357370" cy="31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0" u="none" spc="-125" dirty="0">
                <a:latin typeface="Tahoma"/>
                <a:cs typeface="Tahoma"/>
              </a:rPr>
              <a:t>HA</a:t>
            </a:r>
            <a:r>
              <a:rPr sz="1950" i="0" u="none" spc="-90" dirty="0">
                <a:latin typeface="Tahoma"/>
                <a:cs typeface="Tahoma"/>
              </a:rPr>
              <a:t>L</a:t>
            </a:r>
            <a:r>
              <a:rPr sz="1950" i="0" u="none" spc="-30" dirty="0">
                <a:latin typeface="Tahoma"/>
                <a:cs typeface="Tahoma"/>
              </a:rPr>
              <a:t>-</a:t>
            </a:r>
            <a:r>
              <a:rPr sz="1950" i="0" u="none" spc="-125" dirty="0">
                <a:latin typeface="Tahoma"/>
                <a:cs typeface="Tahoma"/>
              </a:rPr>
              <a:t>HA</a:t>
            </a:r>
            <a:r>
              <a:rPr sz="1950" i="0" u="none" spc="-95" dirty="0">
                <a:latin typeface="Tahoma"/>
                <a:cs typeface="Tahoma"/>
              </a:rPr>
              <a:t>L</a:t>
            </a:r>
            <a:r>
              <a:rPr sz="1950" i="0" u="none" spc="-20" dirty="0">
                <a:latin typeface="Tahoma"/>
                <a:cs typeface="Tahoma"/>
              </a:rPr>
              <a:t> </a:t>
            </a:r>
            <a:r>
              <a:rPr sz="1950" i="0" u="none" spc="20" dirty="0">
                <a:latin typeface="Tahoma"/>
                <a:cs typeface="Tahoma"/>
              </a:rPr>
              <a:t>YAN</a:t>
            </a:r>
            <a:r>
              <a:rPr sz="1950" i="0" u="none" spc="30" dirty="0">
                <a:latin typeface="Tahoma"/>
                <a:cs typeface="Tahoma"/>
              </a:rPr>
              <a:t>G</a:t>
            </a:r>
            <a:r>
              <a:rPr sz="1950" i="0" u="none" spc="-5" dirty="0">
                <a:latin typeface="Tahoma"/>
                <a:cs typeface="Tahoma"/>
              </a:rPr>
              <a:t> </a:t>
            </a:r>
            <a:r>
              <a:rPr sz="1950" i="0" u="none" spc="-204" dirty="0">
                <a:latin typeface="Tahoma"/>
                <a:cs typeface="Tahoma"/>
              </a:rPr>
              <a:t>P</a:t>
            </a:r>
            <a:r>
              <a:rPr sz="1950" i="0" u="none" spc="-250" dirty="0">
                <a:latin typeface="Tahoma"/>
                <a:cs typeface="Tahoma"/>
              </a:rPr>
              <a:t>ERL</a:t>
            </a:r>
            <a:r>
              <a:rPr sz="1950" i="0" u="none" spc="-200" dirty="0">
                <a:latin typeface="Tahoma"/>
                <a:cs typeface="Tahoma"/>
              </a:rPr>
              <a:t>U</a:t>
            </a:r>
            <a:r>
              <a:rPr sz="1950" i="0" u="none" spc="-20" dirty="0">
                <a:latin typeface="Tahoma"/>
                <a:cs typeface="Tahoma"/>
              </a:rPr>
              <a:t> </a:t>
            </a:r>
            <a:r>
              <a:rPr sz="1950" i="0" u="none" spc="-114" dirty="0">
                <a:latin typeface="Tahoma"/>
                <a:cs typeface="Tahoma"/>
              </a:rPr>
              <a:t>D</a:t>
            </a:r>
            <a:r>
              <a:rPr sz="1950" i="0" u="none" spc="-395" dirty="0">
                <a:latin typeface="Tahoma"/>
                <a:cs typeface="Tahoma"/>
              </a:rPr>
              <a:t>I</a:t>
            </a:r>
            <a:r>
              <a:rPr sz="1950" i="0" u="none" spc="-204" dirty="0">
                <a:latin typeface="Tahoma"/>
                <a:cs typeface="Tahoma"/>
              </a:rPr>
              <a:t>P</a:t>
            </a:r>
            <a:r>
              <a:rPr sz="1950" i="0" u="none" spc="-160" dirty="0">
                <a:latin typeface="Tahoma"/>
                <a:cs typeface="Tahoma"/>
              </a:rPr>
              <a:t>ERHATIKAN</a:t>
            </a:r>
            <a:endParaRPr sz="19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23" y="139204"/>
            <a:ext cx="481698" cy="5604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1463036"/>
            <a:ext cx="1943100" cy="46344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88544" y="2966085"/>
            <a:ext cx="1550670" cy="252588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 marR="5080" indent="-1270" algn="ctr">
              <a:lnSpc>
                <a:spcPct val="917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Penyelenggara </a:t>
            </a:r>
            <a:r>
              <a:rPr sz="1600" spc="-5" dirty="0">
                <a:latin typeface="Calibri"/>
                <a:cs typeface="Calibri"/>
              </a:rPr>
              <a:t> Pelabuhan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melaksanakan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pengaturan, </a:t>
            </a:r>
            <a:r>
              <a:rPr sz="1600" spc="-5" dirty="0">
                <a:latin typeface="Calibri"/>
                <a:cs typeface="Calibri"/>
              </a:rPr>
              <a:t> pengendalian,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pengawasan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kegiatan </a:t>
            </a:r>
            <a:r>
              <a:rPr sz="1600" spc="-10" dirty="0">
                <a:latin typeface="Calibri"/>
                <a:cs typeface="Calibri"/>
              </a:rPr>
              <a:t> kepelabuhanan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pada </a:t>
            </a:r>
            <a:r>
              <a:rPr sz="1600" spc="-5" dirty="0">
                <a:latin typeface="Calibri"/>
                <a:cs typeface="Calibri"/>
              </a:rPr>
              <a:t>pelabuhan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yang diusahakan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secara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komersial.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7211" y="1463041"/>
            <a:ext cx="3678554" cy="4634865"/>
            <a:chOff x="1157211" y="1463036"/>
            <a:chExt cx="3678554" cy="46348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386" y="1623313"/>
              <a:ext cx="1440827" cy="13418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60386" y="1623313"/>
              <a:ext cx="1441450" cy="1342390"/>
            </a:xfrm>
            <a:custGeom>
              <a:avLst/>
              <a:gdLst/>
              <a:ahLst/>
              <a:cxnLst/>
              <a:rect l="l" t="t" r="r" b="b"/>
              <a:pathLst>
                <a:path w="1441450" h="1342389">
                  <a:moveTo>
                    <a:pt x="0" y="670940"/>
                  </a:moveTo>
                  <a:lnTo>
                    <a:pt x="1662" y="625000"/>
                  </a:lnTo>
                  <a:lnTo>
                    <a:pt x="6577" y="579890"/>
                  </a:lnTo>
                  <a:lnTo>
                    <a:pt x="14638" y="535712"/>
                  </a:lnTo>
                  <a:lnTo>
                    <a:pt x="25737" y="492565"/>
                  </a:lnTo>
                  <a:lnTo>
                    <a:pt x="39767" y="450550"/>
                  </a:lnTo>
                  <a:lnTo>
                    <a:pt x="56620" y="409765"/>
                  </a:lnTo>
                  <a:lnTo>
                    <a:pt x="76189" y="370311"/>
                  </a:lnTo>
                  <a:lnTo>
                    <a:pt x="98367" y="332288"/>
                  </a:lnTo>
                  <a:lnTo>
                    <a:pt x="123046" y="295795"/>
                  </a:lnTo>
                  <a:lnTo>
                    <a:pt x="150119" y="260933"/>
                  </a:lnTo>
                  <a:lnTo>
                    <a:pt x="179478" y="227802"/>
                  </a:lnTo>
                  <a:lnTo>
                    <a:pt x="211016" y="196500"/>
                  </a:lnTo>
                  <a:lnTo>
                    <a:pt x="244626" y="167129"/>
                  </a:lnTo>
                  <a:lnTo>
                    <a:pt x="280201" y="139788"/>
                  </a:lnTo>
                  <a:lnTo>
                    <a:pt x="317632" y="114576"/>
                  </a:lnTo>
                  <a:lnTo>
                    <a:pt x="356813" y="91595"/>
                  </a:lnTo>
                  <a:lnTo>
                    <a:pt x="397636" y="70943"/>
                  </a:lnTo>
                  <a:lnTo>
                    <a:pt x="439994" y="52720"/>
                  </a:lnTo>
                  <a:lnTo>
                    <a:pt x="483779" y="37027"/>
                  </a:lnTo>
                  <a:lnTo>
                    <a:pt x="528884" y="23964"/>
                  </a:lnTo>
                  <a:lnTo>
                    <a:pt x="575202" y="13629"/>
                  </a:lnTo>
                  <a:lnTo>
                    <a:pt x="622624" y="6124"/>
                  </a:lnTo>
                  <a:lnTo>
                    <a:pt x="671045" y="1547"/>
                  </a:lnTo>
                  <a:lnTo>
                    <a:pt x="720356" y="0"/>
                  </a:lnTo>
                  <a:lnTo>
                    <a:pt x="769682" y="1547"/>
                  </a:lnTo>
                  <a:lnTo>
                    <a:pt x="818117" y="6124"/>
                  </a:lnTo>
                  <a:lnTo>
                    <a:pt x="865552" y="13629"/>
                  </a:lnTo>
                  <a:lnTo>
                    <a:pt x="911881" y="23964"/>
                  </a:lnTo>
                  <a:lnTo>
                    <a:pt x="956996" y="37027"/>
                  </a:lnTo>
                  <a:lnTo>
                    <a:pt x="1000790" y="52720"/>
                  </a:lnTo>
                  <a:lnTo>
                    <a:pt x="1043156" y="70943"/>
                  </a:lnTo>
                  <a:lnTo>
                    <a:pt x="1083985" y="91595"/>
                  </a:lnTo>
                  <a:lnTo>
                    <a:pt x="1123172" y="114576"/>
                  </a:lnTo>
                  <a:lnTo>
                    <a:pt x="1160609" y="139788"/>
                  </a:lnTo>
                  <a:lnTo>
                    <a:pt x="1196187" y="167129"/>
                  </a:lnTo>
                  <a:lnTo>
                    <a:pt x="1229801" y="196500"/>
                  </a:lnTo>
                  <a:lnTo>
                    <a:pt x="1261342" y="227802"/>
                  </a:lnTo>
                  <a:lnTo>
                    <a:pt x="1290704" y="260933"/>
                  </a:lnTo>
                  <a:lnTo>
                    <a:pt x="1317778" y="295795"/>
                  </a:lnTo>
                  <a:lnTo>
                    <a:pt x="1342459" y="332288"/>
                  </a:lnTo>
                  <a:lnTo>
                    <a:pt x="1364637" y="370311"/>
                  </a:lnTo>
                  <a:lnTo>
                    <a:pt x="1384207" y="409765"/>
                  </a:lnTo>
                  <a:lnTo>
                    <a:pt x="1401060" y="450550"/>
                  </a:lnTo>
                  <a:lnTo>
                    <a:pt x="1415090" y="492565"/>
                  </a:lnTo>
                  <a:lnTo>
                    <a:pt x="1426189" y="535712"/>
                  </a:lnTo>
                  <a:lnTo>
                    <a:pt x="1434250" y="579890"/>
                  </a:lnTo>
                  <a:lnTo>
                    <a:pt x="1439165" y="625000"/>
                  </a:lnTo>
                  <a:lnTo>
                    <a:pt x="1440827" y="670940"/>
                  </a:lnTo>
                  <a:lnTo>
                    <a:pt x="1439165" y="716867"/>
                  </a:lnTo>
                  <a:lnTo>
                    <a:pt x="1434250" y="761964"/>
                  </a:lnTo>
                  <a:lnTo>
                    <a:pt x="1426189" y="806132"/>
                  </a:lnTo>
                  <a:lnTo>
                    <a:pt x="1415090" y="849271"/>
                  </a:lnTo>
                  <a:lnTo>
                    <a:pt x="1401060" y="891282"/>
                  </a:lnTo>
                  <a:lnTo>
                    <a:pt x="1384207" y="932062"/>
                  </a:lnTo>
                  <a:lnTo>
                    <a:pt x="1364637" y="971514"/>
                  </a:lnTo>
                  <a:lnTo>
                    <a:pt x="1342459" y="1009537"/>
                  </a:lnTo>
                  <a:lnTo>
                    <a:pt x="1317778" y="1046030"/>
                  </a:lnTo>
                  <a:lnTo>
                    <a:pt x="1290704" y="1080894"/>
                  </a:lnTo>
                  <a:lnTo>
                    <a:pt x="1261342" y="1114028"/>
                  </a:lnTo>
                  <a:lnTo>
                    <a:pt x="1229801" y="1145333"/>
                  </a:lnTo>
                  <a:lnTo>
                    <a:pt x="1196187" y="1174709"/>
                  </a:lnTo>
                  <a:lnTo>
                    <a:pt x="1160609" y="1202055"/>
                  </a:lnTo>
                  <a:lnTo>
                    <a:pt x="1123172" y="1227271"/>
                  </a:lnTo>
                  <a:lnTo>
                    <a:pt x="1083985" y="1250258"/>
                  </a:lnTo>
                  <a:lnTo>
                    <a:pt x="1043156" y="1270915"/>
                  </a:lnTo>
                  <a:lnTo>
                    <a:pt x="1000790" y="1289143"/>
                  </a:lnTo>
                  <a:lnTo>
                    <a:pt x="956996" y="1304841"/>
                  </a:lnTo>
                  <a:lnTo>
                    <a:pt x="911881" y="1317908"/>
                  </a:lnTo>
                  <a:lnTo>
                    <a:pt x="865552" y="1328247"/>
                  </a:lnTo>
                  <a:lnTo>
                    <a:pt x="818117" y="1335755"/>
                  </a:lnTo>
                  <a:lnTo>
                    <a:pt x="769682" y="1340333"/>
                  </a:lnTo>
                  <a:lnTo>
                    <a:pt x="720356" y="1341882"/>
                  </a:lnTo>
                  <a:lnTo>
                    <a:pt x="671045" y="1340333"/>
                  </a:lnTo>
                  <a:lnTo>
                    <a:pt x="622624" y="1335755"/>
                  </a:lnTo>
                  <a:lnTo>
                    <a:pt x="575202" y="1328247"/>
                  </a:lnTo>
                  <a:lnTo>
                    <a:pt x="528884" y="1317908"/>
                  </a:lnTo>
                  <a:lnTo>
                    <a:pt x="483779" y="1304841"/>
                  </a:lnTo>
                  <a:lnTo>
                    <a:pt x="439994" y="1289143"/>
                  </a:lnTo>
                  <a:lnTo>
                    <a:pt x="397636" y="1270915"/>
                  </a:lnTo>
                  <a:lnTo>
                    <a:pt x="356813" y="1250258"/>
                  </a:lnTo>
                  <a:lnTo>
                    <a:pt x="317632" y="1227271"/>
                  </a:lnTo>
                  <a:lnTo>
                    <a:pt x="280201" y="1202055"/>
                  </a:lnTo>
                  <a:lnTo>
                    <a:pt x="244626" y="1174709"/>
                  </a:lnTo>
                  <a:lnTo>
                    <a:pt x="211016" y="1145333"/>
                  </a:lnTo>
                  <a:lnTo>
                    <a:pt x="179478" y="1114028"/>
                  </a:lnTo>
                  <a:lnTo>
                    <a:pt x="150119" y="1080894"/>
                  </a:lnTo>
                  <a:lnTo>
                    <a:pt x="123046" y="1046030"/>
                  </a:lnTo>
                  <a:lnTo>
                    <a:pt x="98367" y="1009537"/>
                  </a:lnTo>
                  <a:lnTo>
                    <a:pt x="76189" y="971514"/>
                  </a:lnTo>
                  <a:lnTo>
                    <a:pt x="56620" y="932062"/>
                  </a:lnTo>
                  <a:lnTo>
                    <a:pt x="39767" y="891282"/>
                  </a:lnTo>
                  <a:lnTo>
                    <a:pt x="25737" y="849271"/>
                  </a:lnTo>
                  <a:lnTo>
                    <a:pt x="14638" y="806132"/>
                  </a:lnTo>
                  <a:lnTo>
                    <a:pt x="6577" y="761964"/>
                  </a:lnTo>
                  <a:lnTo>
                    <a:pt x="1662" y="716867"/>
                  </a:lnTo>
                  <a:lnTo>
                    <a:pt x="0" y="67094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552" y="1463036"/>
              <a:ext cx="1943100" cy="46344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978657" y="3023742"/>
            <a:ext cx="1767206" cy="242951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25"/>
              </a:spcBef>
            </a:pPr>
            <a:r>
              <a:rPr sz="1300" spc="-10" dirty="0">
                <a:latin typeface="Calibri"/>
                <a:cs typeface="Calibri"/>
              </a:rPr>
              <a:t>Standar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Kinerja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pelayanan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operasional 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pelabuhan/terminal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yang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terdapat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dalam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SK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Dirjen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Nomor</a:t>
            </a:r>
            <a:endParaRPr sz="1300">
              <a:latin typeface="Calibri"/>
              <a:cs typeface="Calibri"/>
            </a:endParaRPr>
          </a:p>
          <a:p>
            <a:pPr marL="1905" algn="ctr">
              <a:lnSpc>
                <a:spcPts val="1370"/>
              </a:lnSpc>
            </a:pPr>
            <a:r>
              <a:rPr sz="1300" spc="-10" dirty="0">
                <a:latin typeface="Calibri"/>
                <a:cs typeface="Calibri"/>
              </a:rPr>
              <a:t>HK.103/2/18/DJPL-16</a:t>
            </a:r>
            <a:endParaRPr sz="1300">
              <a:latin typeface="Calibri"/>
              <a:cs typeface="Calibri"/>
            </a:endParaRPr>
          </a:p>
          <a:p>
            <a:pPr marL="27940" marR="21590" indent="2540" algn="ctr">
              <a:lnSpc>
                <a:spcPct val="91600"/>
              </a:lnSpc>
              <a:spcBef>
                <a:spcPts val="60"/>
              </a:spcBef>
            </a:pPr>
            <a:r>
              <a:rPr sz="1300" spc="-10" dirty="0">
                <a:latin typeface="Calibri"/>
                <a:cs typeface="Calibri"/>
              </a:rPr>
              <a:t>berlaku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dalam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jangka </a:t>
            </a:r>
            <a:r>
              <a:rPr sz="1300" spc="-5" dirty="0">
                <a:latin typeface="Calibri"/>
                <a:cs typeface="Calibri"/>
              </a:rPr>
              <a:t> waktu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(satu)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tahun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dan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setelah </a:t>
            </a:r>
            <a:r>
              <a:rPr sz="1300" spc="-5" dirty="0">
                <a:latin typeface="Calibri"/>
                <a:cs typeface="Calibri"/>
              </a:rPr>
              <a:t>itu </a:t>
            </a:r>
            <a:r>
              <a:rPr sz="1300" spc="-15" dirty="0">
                <a:latin typeface="Calibri"/>
                <a:cs typeface="Calibri"/>
              </a:rPr>
              <a:t>Penyelenggara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Pelabuhan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wajib 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menetapkan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standar 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kinerja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pelayanan </a:t>
            </a:r>
            <a:r>
              <a:rPr sz="1300" spc="-10" dirty="0">
                <a:latin typeface="Calibri"/>
                <a:cs typeface="Calibri"/>
              </a:rPr>
              <a:t> operasional.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58116" y="1463041"/>
            <a:ext cx="3677285" cy="4634865"/>
            <a:chOff x="3158108" y="1463036"/>
            <a:chExt cx="3677285" cy="463486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283" y="1572259"/>
              <a:ext cx="1384045" cy="14728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61283" y="1572259"/>
              <a:ext cx="1384300" cy="1473200"/>
            </a:xfrm>
            <a:custGeom>
              <a:avLst/>
              <a:gdLst/>
              <a:ahLst/>
              <a:cxnLst/>
              <a:rect l="l" t="t" r="r" b="b"/>
              <a:pathLst>
                <a:path w="1384300" h="1473200">
                  <a:moveTo>
                    <a:pt x="0" y="736345"/>
                  </a:moveTo>
                  <a:lnTo>
                    <a:pt x="1596" y="685933"/>
                  </a:lnTo>
                  <a:lnTo>
                    <a:pt x="6318" y="636432"/>
                  </a:lnTo>
                  <a:lnTo>
                    <a:pt x="14061" y="587951"/>
                  </a:lnTo>
                  <a:lnTo>
                    <a:pt x="24723" y="540602"/>
                  </a:lnTo>
                  <a:lnTo>
                    <a:pt x="38200" y="494493"/>
                  </a:lnTo>
                  <a:lnTo>
                    <a:pt x="54389" y="449734"/>
                  </a:lnTo>
                  <a:lnTo>
                    <a:pt x="73188" y="406435"/>
                  </a:lnTo>
                  <a:lnTo>
                    <a:pt x="94492" y="364706"/>
                  </a:lnTo>
                  <a:lnTo>
                    <a:pt x="118200" y="324656"/>
                  </a:lnTo>
                  <a:lnTo>
                    <a:pt x="144207" y="286394"/>
                  </a:lnTo>
                  <a:lnTo>
                    <a:pt x="172410" y="250032"/>
                  </a:lnTo>
                  <a:lnTo>
                    <a:pt x="202707" y="215677"/>
                  </a:lnTo>
                  <a:lnTo>
                    <a:pt x="234995" y="183441"/>
                  </a:lnTo>
                  <a:lnTo>
                    <a:pt x="269169" y="153432"/>
                  </a:lnTo>
                  <a:lnTo>
                    <a:pt x="305128" y="125761"/>
                  </a:lnTo>
                  <a:lnTo>
                    <a:pt x="342768" y="100536"/>
                  </a:lnTo>
                  <a:lnTo>
                    <a:pt x="381985" y="77869"/>
                  </a:lnTo>
                  <a:lnTo>
                    <a:pt x="422677" y="57868"/>
                  </a:lnTo>
                  <a:lnTo>
                    <a:pt x="464741" y="40643"/>
                  </a:lnTo>
                  <a:lnTo>
                    <a:pt x="508073" y="26304"/>
                  </a:lnTo>
                  <a:lnTo>
                    <a:pt x="552570" y="14960"/>
                  </a:lnTo>
                  <a:lnTo>
                    <a:pt x="598130" y="6722"/>
                  </a:lnTo>
                  <a:lnTo>
                    <a:pt x="644648" y="1698"/>
                  </a:lnTo>
                  <a:lnTo>
                    <a:pt x="692023" y="0"/>
                  </a:lnTo>
                  <a:lnTo>
                    <a:pt x="739411" y="1698"/>
                  </a:lnTo>
                  <a:lnTo>
                    <a:pt x="785942" y="6722"/>
                  </a:lnTo>
                  <a:lnTo>
                    <a:pt x="831511" y="14960"/>
                  </a:lnTo>
                  <a:lnTo>
                    <a:pt x="876016" y="26304"/>
                  </a:lnTo>
                  <a:lnTo>
                    <a:pt x="919354" y="40643"/>
                  </a:lnTo>
                  <a:lnTo>
                    <a:pt x="961421" y="57868"/>
                  </a:lnTo>
                  <a:lnTo>
                    <a:pt x="1002116" y="77869"/>
                  </a:lnTo>
                  <a:lnTo>
                    <a:pt x="1041334" y="100536"/>
                  </a:lnTo>
                  <a:lnTo>
                    <a:pt x="1078973" y="125761"/>
                  </a:lnTo>
                  <a:lnTo>
                    <a:pt x="1114930" y="153432"/>
                  </a:lnTo>
                  <a:lnTo>
                    <a:pt x="1149101" y="183441"/>
                  </a:lnTo>
                  <a:lnTo>
                    <a:pt x="1181385" y="215677"/>
                  </a:lnTo>
                  <a:lnTo>
                    <a:pt x="1211678" y="250032"/>
                  </a:lnTo>
                  <a:lnTo>
                    <a:pt x="1239877" y="286394"/>
                  </a:lnTo>
                  <a:lnTo>
                    <a:pt x="1265879" y="324656"/>
                  </a:lnTo>
                  <a:lnTo>
                    <a:pt x="1289581" y="364706"/>
                  </a:lnTo>
                  <a:lnTo>
                    <a:pt x="1310880" y="406435"/>
                  </a:lnTo>
                  <a:lnTo>
                    <a:pt x="1329674" y="449734"/>
                  </a:lnTo>
                  <a:lnTo>
                    <a:pt x="1345858" y="494493"/>
                  </a:lnTo>
                  <a:lnTo>
                    <a:pt x="1359331" y="540602"/>
                  </a:lnTo>
                  <a:lnTo>
                    <a:pt x="1369989" y="587951"/>
                  </a:lnTo>
                  <a:lnTo>
                    <a:pt x="1377730" y="636432"/>
                  </a:lnTo>
                  <a:lnTo>
                    <a:pt x="1382449" y="685933"/>
                  </a:lnTo>
                  <a:lnTo>
                    <a:pt x="1384045" y="736345"/>
                  </a:lnTo>
                  <a:lnTo>
                    <a:pt x="1382449" y="786773"/>
                  </a:lnTo>
                  <a:lnTo>
                    <a:pt x="1377730" y="836289"/>
                  </a:lnTo>
                  <a:lnTo>
                    <a:pt x="1369989" y="884781"/>
                  </a:lnTo>
                  <a:lnTo>
                    <a:pt x="1359331" y="932142"/>
                  </a:lnTo>
                  <a:lnTo>
                    <a:pt x="1345858" y="978262"/>
                  </a:lnTo>
                  <a:lnTo>
                    <a:pt x="1329674" y="1023030"/>
                  </a:lnTo>
                  <a:lnTo>
                    <a:pt x="1310880" y="1066338"/>
                  </a:lnTo>
                  <a:lnTo>
                    <a:pt x="1289581" y="1108074"/>
                  </a:lnTo>
                  <a:lnTo>
                    <a:pt x="1265879" y="1148131"/>
                  </a:lnTo>
                  <a:lnTo>
                    <a:pt x="1239877" y="1186398"/>
                  </a:lnTo>
                  <a:lnTo>
                    <a:pt x="1211678" y="1222766"/>
                  </a:lnTo>
                  <a:lnTo>
                    <a:pt x="1181385" y="1257125"/>
                  </a:lnTo>
                  <a:lnTo>
                    <a:pt x="1149101" y="1289365"/>
                  </a:lnTo>
                  <a:lnTo>
                    <a:pt x="1114930" y="1319377"/>
                  </a:lnTo>
                  <a:lnTo>
                    <a:pt x="1078973" y="1347051"/>
                  </a:lnTo>
                  <a:lnTo>
                    <a:pt x="1041334" y="1372277"/>
                  </a:lnTo>
                  <a:lnTo>
                    <a:pt x="1002116" y="1394946"/>
                  </a:lnTo>
                  <a:lnTo>
                    <a:pt x="961421" y="1414948"/>
                  </a:lnTo>
                  <a:lnTo>
                    <a:pt x="919354" y="1432174"/>
                  </a:lnTo>
                  <a:lnTo>
                    <a:pt x="876016" y="1446514"/>
                  </a:lnTo>
                  <a:lnTo>
                    <a:pt x="831511" y="1457858"/>
                  </a:lnTo>
                  <a:lnTo>
                    <a:pt x="785942" y="1466096"/>
                  </a:lnTo>
                  <a:lnTo>
                    <a:pt x="739411" y="1471120"/>
                  </a:lnTo>
                  <a:lnTo>
                    <a:pt x="692023" y="1472818"/>
                  </a:lnTo>
                  <a:lnTo>
                    <a:pt x="644648" y="1471120"/>
                  </a:lnTo>
                  <a:lnTo>
                    <a:pt x="598130" y="1466096"/>
                  </a:lnTo>
                  <a:lnTo>
                    <a:pt x="552570" y="1457858"/>
                  </a:lnTo>
                  <a:lnTo>
                    <a:pt x="508073" y="1446514"/>
                  </a:lnTo>
                  <a:lnTo>
                    <a:pt x="464741" y="1432174"/>
                  </a:lnTo>
                  <a:lnTo>
                    <a:pt x="422677" y="1414948"/>
                  </a:lnTo>
                  <a:lnTo>
                    <a:pt x="381985" y="1394946"/>
                  </a:lnTo>
                  <a:lnTo>
                    <a:pt x="342768" y="1372277"/>
                  </a:lnTo>
                  <a:lnTo>
                    <a:pt x="305128" y="1347051"/>
                  </a:lnTo>
                  <a:lnTo>
                    <a:pt x="269169" y="1319377"/>
                  </a:lnTo>
                  <a:lnTo>
                    <a:pt x="234995" y="1289365"/>
                  </a:lnTo>
                  <a:lnTo>
                    <a:pt x="202707" y="1257125"/>
                  </a:lnTo>
                  <a:lnTo>
                    <a:pt x="172410" y="1222766"/>
                  </a:lnTo>
                  <a:lnTo>
                    <a:pt x="144207" y="1186398"/>
                  </a:lnTo>
                  <a:lnTo>
                    <a:pt x="118200" y="1148131"/>
                  </a:lnTo>
                  <a:lnTo>
                    <a:pt x="94492" y="1108075"/>
                  </a:lnTo>
                  <a:lnTo>
                    <a:pt x="73188" y="1066338"/>
                  </a:lnTo>
                  <a:lnTo>
                    <a:pt x="54389" y="1023030"/>
                  </a:lnTo>
                  <a:lnTo>
                    <a:pt x="38200" y="978262"/>
                  </a:lnTo>
                  <a:lnTo>
                    <a:pt x="24723" y="932142"/>
                  </a:lnTo>
                  <a:lnTo>
                    <a:pt x="14061" y="884781"/>
                  </a:lnTo>
                  <a:lnTo>
                    <a:pt x="6318" y="836289"/>
                  </a:lnTo>
                  <a:lnTo>
                    <a:pt x="1596" y="786773"/>
                  </a:lnTo>
                  <a:lnTo>
                    <a:pt x="0" y="736345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39" y="1463036"/>
              <a:ext cx="1943100" cy="463448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33270" y="3077723"/>
            <a:ext cx="1658619" cy="22999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2540" algn="ctr">
              <a:lnSpc>
                <a:spcPct val="916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Laporan </a:t>
            </a:r>
            <a:r>
              <a:rPr sz="1600" spc="-5" dirty="0">
                <a:latin typeface="Calibri"/>
                <a:cs typeface="Calibri"/>
              </a:rPr>
              <a:t>Kinerja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pelayanan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operasional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dievaluasi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oleh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Penyelenggara </a:t>
            </a:r>
            <a:r>
              <a:rPr sz="1600" spc="-5" dirty="0">
                <a:latin typeface="Calibri"/>
                <a:cs typeface="Calibri"/>
              </a:rPr>
              <a:t> Pelabuhan dalam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jangka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waktu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paling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sedikit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1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(satu)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kali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dalam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periode</a:t>
            </a:r>
            <a:r>
              <a:rPr sz="1600" dirty="0">
                <a:latin typeface="Calibri"/>
                <a:cs typeface="Calibri"/>
              </a:rPr>
              <a:t> 3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(tiga)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bulan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86730" y="1463041"/>
            <a:ext cx="3748404" cy="4634865"/>
            <a:chOff x="5086730" y="1463036"/>
            <a:chExt cx="3748404" cy="46348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9905" y="1537207"/>
              <a:ext cx="1542923" cy="15429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89905" y="1537207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0" y="771397"/>
                  </a:moveTo>
                  <a:lnTo>
                    <a:pt x="1517" y="722621"/>
                  </a:lnTo>
                  <a:lnTo>
                    <a:pt x="6011" y="674649"/>
                  </a:lnTo>
                  <a:lnTo>
                    <a:pt x="13390" y="627573"/>
                  </a:lnTo>
                  <a:lnTo>
                    <a:pt x="23563" y="581483"/>
                  </a:lnTo>
                  <a:lnTo>
                    <a:pt x="36441" y="536470"/>
                  </a:lnTo>
                  <a:lnTo>
                    <a:pt x="51932" y="492623"/>
                  </a:lnTo>
                  <a:lnTo>
                    <a:pt x="69947" y="450034"/>
                  </a:lnTo>
                  <a:lnTo>
                    <a:pt x="90395" y="408792"/>
                  </a:lnTo>
                  <a:lnTo>
                    <a:pt x="113186" y="368988"/>
                  </a:lnTo>
                  <a:lnTo>
                    <a:pt x="138228" y="330713"/>
                  </a:lnTo>
                  <a:lnTo>
                    <a:pt x="165433" y="294057"/>
                  </a:lnTo>
                  <a:lnTo>
                    <a:pt x="194708" y="259111"/>
                  </a:lnTo>
                  <a:lnTo>
                    <a:pt x="225964" y="225964"/>
                  </a:lnTo>
                  <a:lnTo>
                    <a:pt x="259111" y="194708"/>
                  </a:lnTo>
                  <a:lnTo>
                    <a:pt x="294057" y="165433"/>
                  </a:lnTo>
                  <a:lnTo>
                    <a:pt x="330713" y="138228"/>
                  </a:lnTo>
                  <a:lnTo>
                    <a:pt x="368988" y="113186"/>
                  </a:lnTo>
                  <a:lnTo>
                    <a:pt x="408792" y="90395"/>
                  </a:lnTo>
                  <a:lnTo>
                    <a:pt x="450034" y="69947"/>
                  </a:lnTo>
                  <a:lnTo>
                    <a:pt x="492623" y="51932"/>
                  </a:lnTo>
                  <a:lnTo>
                    <a:pt x="536470" y="36441"/>
                  </a:lnTo>
                  <a:lnTo>
                    <a:pt x="581483" y="23563"/>
                  </a:lnTo>
                  <a:lnTo>
                    <a:pt x="627573" y="13390"/>
                  </a:lnTo>
                  <a:lnTo>
                    <a:pt x="674649" y="6011"/>
                  </a:lnTo>
                  <a:lnTo>
                    <a:pt x="722621" y="1517"/>
                  </a:lnTo>
                  <a:lnTo>
                    <a:pt x="771398" y="0"/>
                  </a:lnTo>
                  <a:lnTo>
                    <a:pt x="820188" y="1517"/>
                  </a:lnTo>
                  <a:lnTo>
                    <a:pt x="868173" y="6011"/>
                  </a:lnTo>
                  <a:lnTo>
                    <a:pt x="915261" y="13390"/>
                  </a:lnTo>
                  <a:lnTo>
                    <a:pt x="961362" y="23563"/>
                  </a:lnTo>
                  <a:lnTo>
                    <a:pt x="1006385" y="36441"/>
                  </a:lnTo>
                  <a:lnTo>
                    <a:pt x="1050241" y="51932"/>
                  </a:lnTo>
                  <a:lnTo>
                    <a:pt x="1092839" y="69947"/>
                  </a:lnTo>
                  <a:lnTo>
                    <a:pt x="1134088" y="90395"/>
                  </a:lnTo>
                  <a:lnTo>
                    <a:pt x="1173898" y="113186"/>
                  </a:lnTo>
                  <a:lnTo>
                    <a:pt x="1212179" y="138228"/>
                  </a:lnTo>
                  <a:lnTo>
                    <a:pt x="1248840" y="165433"/>
                  </a:lnTo>
                  <a:lnTo>
                    <a:pt x="1283791" y="194708"/>
                  </a:lnTo>
                  <a:lnTo>
                    <a:pt x="1316942" y="225964"/>
                  </a:lnTo>
                  <a:lnTo>
                    <a:pt x="1348201" y="259111"/>
                  </a:lnTo>
                  <a:lnTo>
                    <a:pt x="1377480" y="294057"/>
                  </a:lnTo>
                  <a:lnTo>
                    <a:pt x="1404686" y="330713"/>
                  </a:lnTo>
                  <a:lnTo>
                    <a:pt x="1429731" y="368988"/>
                  </a:lnTo>
                  <a:lnTo>
                    <a:pt x="1452523" y="408792"/>
                  </a:lnTo>
                  <a:lnTo>
                    <a:pt x="1472972" y="450034"/>
                  </a:lnTo>
                  <a:lnTo>
                    <a:pt x="1490988" y="492623"/>
                  </a:lnTo>
                  <a:lnTo>
                    <a:pt x="1506480" y="536470"/>
                  </a:lnTo>
                  <a:lnTo>
                    <a:pt x="1519358" y="581483"/>
                  </a:lnTo>
                  <a:lnTo>
                    <a:pt x="1529532" y="627573"/>
                  </a:lnTo>
                  <a:lnTo>
                    <a:pt x="1536911" y="674649"/>
                  </a:lnTo>
                  <a:lnTo>
                    <a:pt x="1541405" y="722621"/>
                  </a:lnTo>
                  <a:lnTo>
                    <a:pt x="1542923" y="771397"/>
                  </a:lnTo>
                  <a:lnTo>
                    <a:pt x="1541405" y="820188"/>
                  </a:lnTo>
                  <a:lnTo>
                    <a:pt x="1536911" y="868173"/>
                  </a:lnTo>
                  <a:lnTo>
                    <a:pt x="1529532" y="915261"/>
                  </a:lnTo>
                  <a:lnTo>
                    <a:pt x="1519358" y="961362"/>
                  </a:lnTo>
                  <a:lnTo>
                    <a:pt x="1506480" y="1006385"/>
                  </a:lnTo>
                  <a:lnTo>
                    <a:pt x="1490988" y="1050241"/>
                  </a:lnTo>
                  <a:lnTo>
                    <a:pt x="1472972" y="1092839"/>
                  </a:lnTo>
                  <a:lnTo>
                    <a:pt x="1452523" y="1134088"/>
                  </a:lnTo>
                  <a:lnTo>
                    <a:pt x="1429731" y="1173898"/>
                  </a:lnTo>
                  <a:lnTo>
                    <a:pt x="1404686" y="1212179"/>
                  </a:lnTo>
                  <a:lnTo>
                    <a:pt x="1377480" y="1248840"/>
                  </a:lnTo>
                  <a:lnTo>
                    <a:pt x="1348201" y="1283791"/>
                  </a:lnTo>
                  <a:lnTo>
                    <a:pt x="1316942" y="1316942"/>
                  </a:lnTo>
                  <a:lnTo>
                    <a:pt x="1283791" y="1348201"/>
                  </a:lnTo>
                  <a:lnTo>
                    <a:pt x="1248840" y="1377480"/>
                  </a:lnTo>
                  <a:lnTo>
                    <a:pt x="1212179" y="1404686"/>
                  </a:lnTo>
                  <a:lnTo>
                    <a:pt x="1173898" y="1429731"/>
                  </a:lnTo>
                  <a:lnTo>
                    <a:pt x="1134088" y="1452523"/>
                  </a:lnTo>
                  <a:lnTo>
                    <a:pt x="1092839" y="1472972"/>
                  </a:lnTo>
                  <a:lnTo>
                    <a:pt x="1050241" y="1490988"/>
                  </a:lnTo>
                  <a:lnTo>
                    <a:pt x="1006385" y="1506480"/>
                  </a:lnTo>
                  <a:lnTo>
                    <a:pt x="961362" y="1519358"/>
                  </a:lnTo>
                  <a:lnTo>
                    <a:pt x="915261" y="1529532"/>
                  </a:lnTo>
                  <a:lnTo>
                    <a:pt x="868173" y="1536911"/>
                  </a:lnTo>
                  <a:lnTo>
                    <a:pt x="820188" y="1541405"/>
                  </a:lnTo>
                  <a:lnTo>
                    <a:pt x="771398" y="1542922"/>
                  </a:lnTo>
                  <a:lnTo>
                    <a:pt x="722621" y="1541405"/>
                  </a:lnTo>
                  <a:lnTo>
                    <a:pt x="674649" y="1536911"/>
                  </a:lnTo>
                  <a:lnTo>
                    <a:pt x="627573" y="1529532"/>
                  </a:lnTo>
                  <a:lnTo>
                    <a:pt x="581483" y="1519358"/>
                  </a:lnTo>
                  <a:lnTo>
                    <a:pt x="536470" y="1506480"/>
                  </a:lnTo>
                  <a:lnTo>
                    <a:pt x="492623" y="1490988"/>
                  </a:lnTo>
                  <a:lnTo>
                    <a:pt x="450034" y="1472972"/>
                  </a:lnTo>
                  <a:lnTo>
                    <a:pt x="408792" y="1452523"/>
                  </a:lnTo>
                  <a:lnTo>
                    <a:pt x="368988" y="1429731"/>
                  </a:lnTo>
                  <a:lnTo>
                    <a:pt x="330713" y="1404686"/>
                  </a:lnTo>
                  <a:lnTo>
                    <a:pt x="294057" y="1377480"/>
                  </a:lnTo>
                  <a:lnTo>
                    <a:pt x="259111" y="1348201"/>
                  </a:lnTo>
                  <a:lnTo>
                    <a:pt x="225964" y="1316942"/>
                  </a:lnTo>
                  <a:lnTo>
                    <a:pt x="194708" y="1283791"/>
                  </a:lnTo>
                  <a:lnTo>
                    <a:pt x="165433" y="1248840"/>
                  </a:lnTo>
                  <a:lnTo>
                    <a:pt x="138228" y="1212179"/>
                  </a:lnTo>
                  <a:lnTo>
                    <a:pt x="113186" y="1173898"/>
                  </a:lnTo>
                  <a:lnTo>
                    <a:pt x="90395" y="1134088"/>
                  </a:lnTo>
                  <a:lnTo>
                    <a:pt x="69947" y="1092839"/>
                  </a:lnTo>
                  <a:lnTo>
                    <a:pt x="51932" y="1050241"/>
                  </a:lnTo>
                  <a:lnTo>
                    <a:pt x="36441" y="1006385"/>
                  </a:lnTo>
                  <a:lnTo>
                    <a:pt x="23563" y="961362"/>
                  </a:lnTo>
                  <a:lnTo>
                    <a:pt x="13390" y="915261"/>
                  </a:lnTo>
                  <a:lnTo>
                    <a:pt x="6011" y="868173"/>
                  </a:lnTo>
                  <a:lnTo>
                    <a:pt x="1517" y="820188"/>
                  </a:lnTo>
                  <a:lnTo>
                    <a:pt x="0" y="771397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1527" y="1463036"/>
              <a:ext cx="1943100" cy="46344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85258" y="3418714"/>
            <a:ext cx="1752599" cy="161037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ct val="91800"/>
              </a:lnSpc>
              <a:spcBef>
                <a:spcPts val="229"/>
              </a:spcBef>
            </a:pPr>
            <a:r>
              <a:rPr sz="1400" spc="-15" dirty="0">
                <a:latin typeface="Calibri"/>
                <a:cs typeface="Calibri"/>
              </a:rPr>
              <a:t>Kesepakatan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tarif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jasa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kepelabuhanan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dituangkan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dalam </a:t>
            </a:r>
            <a:r>
              <a:rPr sz="1400" spc="-15" dirty="0">
                <a:latin typeface="Calibri"/>
                <a:cs typeface="Calibri"/>
              </a:rPr>
              <a:t>suatu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berita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acara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yang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ditandatangani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ts val="1465"/>
              </a:lnSpc>
            </a:pPr>
            <a:r>
              <a:rPr sz="1400" spc="-15" dirty="0">
                <a:latin typeface="Calibri"/>
                <a:cs typeface="Calibri"/>
              </a:rPr>
              <a:t>bersama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serta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diketahui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ts val="1535"/>
              </a:lnSpc>
            </a:pPr>
            <a:r>
              <a:rPr sz="1400" spc="-5" dirty="0">
                <a:latin typeface="Calibri"/>
                <a:cs typeface="Calibri"/>
              </a:rPr>
              <a:t>oleh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Penyelenggara</a:t>
            </a:r>
            <a:endParaRPr sz="1400">
              <a:latin typeface="Calibri"/>
              <a:cs typeface="Calibri"/>
            </a:endParaRPr>
          </a:p>
          <a:p>
            <a:pPr marL="1905" algn="ctr">
              <a:lnSpc>
                <a:spcPts val="1610"/>
              </a:lnSpc>
            </a:pPr>
            <a:r>
              <a:rPr sz="1400" spc="-15" dirty="0">
                <a:latin typeface="Calibri"/>
                <a:cs typeface="Calibri"/>
              </a:rPr>
              <a:t>Pelabuhan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34440" y="1603248"/>
            <a:ext cx="7392034" cy="4401820"/>
            <a:chOff x="1234439" y="1603247"/>
            <a:chExt cx="7392034" cy="44018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0249" y="1606422"/>
              <a:ext cx="1542796" cy="15429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80249" y="1606422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0" y="771398"/>
                  </a:moveTo>
                  <a:lnTo>
                    <a:pt x="1517" y="722621"/>
                  </a:lnTo>
                  <a:lnTo>
                    <a:pt x="6009" y="674649"/>
                  </a:lnTo>
                  <a:lnTo>
                    <a:pt x="13385" y="627573"/>
                  </a:lnTo>
                  <a:lnTo>
                    <a:pt x="23555" y="581483"/>
                  </a:lnTo>
                  <a:lnTo>
                    <a:pt x="36429" y="536470"/>
                  </a:lnTo>
                  <a:lnTo>
                    <a:pt x="51917" y="492623"/>
                  </a:lnTo>
                  <a:lnTo>
                    <a:pt x="69927" y="450034"/>
                  </a:lnTo>
                  <a:lnTo>
                    <a:pt x="90370" y="408792"/>
                  </a:lnTo>
                  <a:lnTo>
                    <a:pt x="113156" y="368988"/>
                  </a:lnTo>
                  <a:lnTo>
                    <a:pt x="138194" y="330713"/>
                  </a:lnTo>
                  <a:lnTo>
                    <a:pt x="165393" y="294057"/>
                  </a:lnTo>
                  <a:lnTo>
                    <a:pt x="194664" y="259111"/>
                  </a:lnTo>
                  <a:lnTo>
                    <a:pt x="225917" y="225964"/>
                  </a:lnTo>
                  <a:lnTo>
                    <a:pt x="259060" y="194708"/>
                  </a:lnTo>
                  <a:lnTo>
                    <a:pt x="294004" y="165433"/>
                  </a:lnTo>
                  <a:lnTo>
                    <a:pt x="330658" y="138228"/>
                  </a:lnTo>
                  <a:lnTo>
                    <a:pt x="368932" y="113186"/>
                  </a:lnTo>
                  <a:lnTo>
                    <a:pt x="408736" y="90395"/>
                  </a:lnTo>
                  <a:lnTo>
                    <a:pt x="449979" y="69947"/>
                  </a:lnTo>
                  <a:lnTo>
                    <a:pt x="492571" y="51932"/>
                  </a:lnTo>
                  <a:lnTo>
                    <a:pt x="536422" y="36441"/>
                  </a:lnTo>
                  <a:lnTo>
                    <a:pt x="581441" y="23563"/>
                  </a:lnTo>
                  <a:lnTo>
                    <a:pt x="627539" y="13390"/>
                  </a:lnTo>
                  <a:lnTo>
                    <a:pt x="674624" y="6011"/>
                  </a:lnTo>
                  <a:lnTo>
                    <a:pt x="722607" y="1517"/>
                  </a:lnTo>
                  <a:lnTo>
                    <a:pt x="771398" y="0"/>
                  </a:lnTo>
                  <a:lnTo>
                    <a:pt x="820188" y="1517"/>
                  </a:lnTo>
                  <a:lnTo>
                    <a:pt x="868171" y="6011"/>
                  </a:lnTo>
                  <a:lnTo>
                    <a:pt x="915256" y="13390"/>
                  </a:lnTo>
                  <a:lnTo>
                    <a:pt x="961354" y="23563"/>
                  </a:lnTo>
                  <a:lnTo>
                    <a:pt x="1006373" y="36441"/>
                  </a:lnTo>
                  <a:lnTo>
                    <a:pt x="1050224" y="51932"/>
                  </a:lnTo>
                  <a:lnTo>
                    <a:pt x="1092816" y="69947"/>
                  </a:lnTo>
                  <a:lnTo>
                    <a:pt x="1134059" y="90395"/>
                  </a:lnTo>
                  <a:lnTo>
                    <a:pt x="1173863" y="113186"/>
                  </a:lnTo>
                  <a:lnTo>
                    <a:pt x="1212137" y="138228"/>
                  </a:lnTo>
                  <a:lnTo>
                    <a:pt x="1248791" y="165433"/>
                  </a:lnTo>
                  <a:lnTo>
                    <a:pt x="1283735" y="194708"/>
                  </a:lnTo>
                  <a:lnTo>
                    <a:pt x="1316878" y="225964"/>
                  </a:lnTo>
                  <a:lnTo>
                    <a:pt x="1348131" y="259111"/>
                  </a:lnTo>
                  <a:lnTo>
                    <a:pt x="1377402" y="294057"/>
                  </a:lnTo>
                  <a:lnTo>
                    <a:pt x="1404601" y="330713"/>
                  </a:lnTo>
                  <a:lnTo>
                    <a:pt x="1429639" y="368988"/>
                  </a:lnTo>
                  <a:lnTo>
                    <a:pt x="1452425" y="408792"/>
                  </a:lnTo>
                  <a:lnTo>
                    <a:pt x="1472868" y="450034"/>
                  </a:lnTo>
                  <a:lnTo>
                    <a:pt x="1490878" y="492623"/>
                  </a:lnTo>
                  <a:lnTo>
                    <a:pt x="1506366" y="536470"/>
                  </a:lnTo>
                  <a:lnTo>
                    <a:pt x="1519240" y="581483"/>
                  </a:lnTo>
                  <a:lnTo>
                    <a:pt x="1529410" y="627573"/>
                  </a:lnTo>
                  <a:lnTo>
                    <a:pt x="1536786" y="674649"/>
                  </a:lnTo>
                  <a:lnTo>
                    <a:pt x="1541278" y="722621"/>
                  </a:lnTo>
                  <a:lnTo>
                    <a:pt x="1542796" y="771398"/>
                  </a:lnTo>
                  <a:lnTo>
                    <a:pt x="1541278" y="820188"/>
                  </a:lnTo>
                  <a:lnTo>
                    <a:pt x="1536786" y="868173"/>
                  </a:lnTo>
                  <a:lnTo>
                    <a:pt x="1529410" y="915261"/>
                  </a:lnTo>
                  <a:lnTo>
                    <a:pt x="1519240" y="961362"/>
                  </a:lnTo>
                  <a:lnTo>
                    <a:pt x="1506366" y="1006385"/>
                  </a:lnTo>
                  <a:lnTo>
                    <a:pt x="1490878" y="1050241"/>
                  </a:lnTo>
                  <a:lnTo>
                    <a:pt x="1472868" y="1092839"/>
                  </a:lnTo>
                  <a:lnTo>
                    <a:pt x="1452425" y="1134088"/>
                  </a:lnTo>
                  <a:lnTo>
                    <a:pt x="1429639" y="1173898"/>
                  </a:lnTo>
                  <a:lnTo>
                    <a:pt x="1404601" y="1212179"/>
                  </a:lnTo>
                  <a:lnTo>
                    <a:pt x="1377402" y="1248840"/>
                  </a:lnTo>
                  <a:lnTo>
                    <a:pt x="1348131" y="1283791"/>
                  </a:lnTo>
                  <a:lnTo>
                    <a:pt x="1316878" y="1316942"/>
                  </a:lnTo>
                  <a:lnTo>
                    <a:pt x="1283735" y="1348201"/>
                  </a:lnTo>
                  <a:lnTo>
                    <a:pt x="1248791" y="1377480"/>
                  </a:lnTo>
                  <a:lnTo>
                    <a:pt x="1212137" y="1404686"/>
                  </a:lnTo>
                  <a:lnTo>
                    <a:pt x="1173863" y="1429731"/>
                  </a:lnTo>
                  <a:lnTo>
                    <a:pt x="1134059" y="1452523"/>
                  </a:lnTo>
                  <a:lnTo>
                    <a:pt x="1092816" y="1472972"/>
                  </a:lnTo>
                  <a:lnTo>
                    <a:pt x="1050224" y="1490988"/>
                  </a:lnTo>
                  <a:lnTo>
                    <a:pt x="1006373" y="1506480"/>
                  </a:lnTo>
                  <a:lnTo>
                    <a:pt x="961354" y="1519358"/>
                  </a:lnTo>
                  <a:lnTo>
                    <a:pt x="915256" y="1529532"/>
                  </a:lnTo>
                  <a:lnTo>
                    <a:pt x="868171" y="1536911"/>
                  </a:lnTo>
                  <a:lnTo>
                    <a:pt x="820188" y="1541405"/>
                  </a:lnTo>
                  <a:lnTo>
                    <a:pt x="771398" y="1542923"/>
                  </a:lnTo>
                  <a:lnTo>
                    <a:pt x="722607" y="1541405"/>
                  </a:lnTo>
                  <a:lnTo>
                    <a:pt x="674624" y="1536911"/>
                  </a:lnTo>
                  <a:lnTo>
                    <a:pt x="627539" y="1529532"/>
                  </a:lnTo>
                  <a:lnTo>
                    <a:pt x="581441" y="1519358"/>
                  </a:lnTo>
                  <a:lnTo>
                    <a:pt x="536422" y="1506480"/>
                  </a:lnTo>
                  <a:lnTo>
                    <a:pt x="492571" y="1490988"/>
                  </a:lnTo>
                  <a:lnTo>
                    <a:pt x="449979" y="1472972"/>
                  </a:lnTo>
                  <a:lnTo>
                    <a:pt x="408736" y="1452523"/>
                  </a:lnTo>
                  <a:lnTo>
                    <a:pt x="368932" y="1429731"/>
                  </a:lnTo>
                  <a:lnTo>
                    <a:pt x="330658" y="1404686"/>
                  </a:lnTo>
                  <a:lnTo>
                    <a:pt x="294004" y="1377480"/>
                  </a:lnTo>
                  <a:lnTo>
                    <a:pt x="259060" y="1348201"/>
                  </a:lnTo>
                  <a:lnTo>
                    <a:pt x="225917" y="1316942"/>
                  </a:lnTo>
                  <a:lnTo>
                    <a:pt x="194664" y="1283791"/>
                  </a:lnTo>
                  <a:lnTo>
                    <a:pt x="165393" y="1248840"/>
                  </a:lnTo>
                  <a:lnTo>
                    <a:pt x="138194" y="1212179"/>
                  </a:lnTo>
                  <a:lnTo>
                    <a:pt x="113156" y="1173898"/>
                  </a:lnTo>
                  <a:lnTo>
                    <a:pt x="90370" y="1134088"/>
                  </a:lnTo>
                  <a:lnTo>
                    <a:pt x="69927" y="1092839"/>
                  </a:lnTo>
                  <a:lnTo>
                    <a:pt x="51917" y="1050241"/>
                  </a:lnTo>
                  <a:lnTo>
                    <a:pt x="36429" y="1006385"/>
                  </a:lnTo>
                  <a:lnTo>
                    <a:pt x="23555" y="961362"/>
                  </a:lnTo>
                  <a:lnTo>
                    <a:pt x="13385" y="915261"/>
                  </a:lnTo>
                  <a:lnTo>
                    <a:pt x="6009" y="868173"/>
                  </a:lnTo>
                  <a:lnTo>
                    <a:pt x="1517" y="820188"/>
                  </a:lnTo>
                  <a:lnTo>
                    <a:pt x="0" y="771398"/>
                  </a:lnTo>
                  <a:close/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439" y="5489447"/>
              <a:ext cx="7257288" cy="515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61" y="5716021"/>
            <a:ext cx="87106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65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Terimakasih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1181</Words>
  <Application>Microsoft Office PowerPoint</Application>
  <PresentationFormat>A4 Paper (210x297 mm)</PresentationFormat>
  <Paragraphs>171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1_Office Theme</vt:lpstr>
      <vt:lpstr>2_Office Theme</vt:lpstr>
      <vt:lpstr>3_Office Theme</vt:lpstr>
      <vt:lpstr>PowerPoint Presentation</vt:lpstr>
      <vt:lpstr>DASAR HUKUM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HAL-HAL YANG PERLU DIPERHATIKAN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Yuyun Lusita</dc:creator>
  <cp:lastModifiedBy>user</cp:lastModifiedBy>
  <cp:revision>22</cp:revision>
  <dcterms:created xsi:type="dcterms:W3CDTF">2021-07-03T06:28:38Z</dcterms:created>
  <dcterms:modified xsi:type="dcterms:W3CDTF">2021-12-18T12:21:15Z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2021-07-03T00:00:00Z</vt:filetime>
  </property>
</Properties>
</file>