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302" r:id="rId4"/>
    <p:sldId id="303" r:id="rId5"/>
    <p:sldId id="259" r:id="rId6"/>
    <p:sldId id="260" r:id="rId7"/>
    <p:sldId id="261" r:id="rId8"/>
    <p:sldId id="282" r:id="rId9"/>
    <p:sldId id="287" r:id="rId10"/>
    <p:sldId id="289" r:id="rId11"/>
    <p:sldId id="311" r:id="rId12"/>
    <p:sldId id="307" r:id="rId13"/>
    <p:sldId id="308" r:id="rId14"/>
    <p:sldId id="304" r:id="rId15"/>
    <p:sldId id="310" r:id="rId16"/>
    <p:sldId id="296" r:id="rId17"/>
    <p:sldId id="298" r:id="rId18"/>
    <p:sldId id="300" r:id="rId19"/>
    <p:sldId id="271" r:id="rId20"/>
  </p:sldIdLst>
  <p:sldSz cx="12192000" cy="68580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29382E-921C-49F7-AD90-477261149FB3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1C6EB81-2E9F-47DE-A9D8-682C6C794DDB}" styleName="Table_1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>
        <p:scale>
          <a:sx n="75" d="100"/>
          <a:sy n="75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7028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799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DA98-B62B-4DB8-8DC8-F5331C1B0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4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49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5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97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34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DA98-B62B-4DB8-8DC8-F5331C1B0F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DA98-B62B-4DB8-8DC8-F5331C1B0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DA98-B62B-4DB8-8DC8-F5331C1B0F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94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9" name="Google Shape;19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5193" y="-107580"/>
            <a:ext cx="2984980" cy="124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6"/>
          <p:cNvPicPr preferRelativeResize="0"/>
          <p:nvPr/>
        </p:nvPicPr>
        <p:blipFill rotWithShape="1">
          <a:blip r:embed="rId3"/>
          <a:srcRect r="66667" b="19153"/>
          <a:stretch>
            <a:fillRect/>
          </a:stretch>
        </p:blipFill>
        <p:spPr>
          <a:xfrm>
            <a:off x="0" y="-193251"/>
            <a:ext cx="2301246" cy="116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6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9611186" y="-108163"/>
            <a:ext cx="2796834" cy="12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6"/>
          <p:cNvPicPr preferRelativeResize="0"/>
          <p:nvPr/>
        </p:nvPicPr>
        <p:blipFill rotWithShape="1">
          <a:blip r:embed="rId5"/>
          <a:srcRect t="60196"/>
          <a:stretch>
            <a:fillRect/>
          </a:stretch>
        </p:blipFill>
        <p:spPr>
          <a:xfrm>
            <a:off x="0" y="4670328"/>
            <a:ext cx="12192000" cy="25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/>
          <p:nvPr/>
        </p:nvSpPr>
        <p:spPr>
          <a:xfrm>
            <a:off x="441960" y="735952"/>
            <a:ext cx="11475720" cy="45719"/>
          </a:xfrm>
          <a:prstGeom prst="rect">
            <a:avLst/>
          </a:prstGeom>
          <a:solidFill>
            <a:srgbClr val="006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6067505" y="6344691"/>
            <a:ext cx="5834921" cy="43254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Persetujuan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Pengesahan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Laporan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Tahunan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Laporan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Keuangan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Tahun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Buku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2021</a:t>
            </a:r>
          </a:p>
        </p:txBody>
      </p:sp>
      <p:sp>
        <p:nvSpPr>
          <p:cNvPr id="19" name="Google Shape;233;p5"/>
          <p:cNvSpPr/>
          <p:nvPr userDrawn="1"/>
        </p:nvSpPr>
        <p:spPr>
          <a:xfrm>
            <a:off x="0" y="0"/>
            <a:ext cx="241161" cy="522514"/>
          </a:xfrm>
          <a:prstGeom prst="rect">
            <a:avLst/>
          </a:prstGeom>
          <a:solidFill>
            <a:srgbClr val="006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531" name="Picture 7">
            <a:extLst>
              <a:ext uri="{FF2B5EF4-FFF2-40B4-BE49-F238E27FC236}">
                <a16:creationId xmlns:a16="http://schemas.microsoft.com/office/drawing/2014/main" id="{7854D98E-7F16-498E-B705-8CE53C54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30878" r="18286" b="34035"/>
          <a:stretch>
            <a:fillRect/>
          </a:stretch>
        </p:blipFill>
        <p:spPr bwMode="auto">
          <a:xfrm>
            <a:off x="10084904" y="95249"/>
            <a:ext cx="1922257" cy="55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37142" y="-132505"/>
            <a:ext cx="2976958" cy="1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3"/>
          <p:cNvPicPr preferRelativeResize="0"/>
          <p:nvPr/>
        </p:nvPicPr>
        <p:blipFill rotWithShape="1">
          <a:blip r:embed="rId4"/>
          <a:srcRect r="47412"/>
          <a:stretch>
            <a:fillRect/>
          </a:stretch>
        </p:blipFill>
        <p:spPr>
          <a:xfrm>
            <a:off x="0" y="-237237"/>
            <a:ext cx="2271273" cy="121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37142" y="-132505"/>
            <a:ext cx="2976958" cy="1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4"/>
          <p:cNvPicPr preferRelativeResize="0"/>
          <p:nvPr/>
        </p:nvPicPr>
        <p:blipFill rotWithShape="1">
          <a:blip r:embed="rId4"/>
          <a:srcRect r="47412"/>
          <a:stretch>
            <a:fillRect/>
          </a:stretch>
        </p:blipFill>
        <p:spPr>
          <a:xfrm>
            <a:off x="0" y="-237237"/>
            <a:ext cx="2271273" cy="121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605622" y="1459239"/>
            <a:ext cx="10980756" cy="237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 dirty="0">
                <a:solidFill>
                  <a:srgbClr val="1573B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PEMBAHASAN TEKNIS RUPS (PRA RUPS)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PT PRIMA TERMINAL PETIKEMAS</a:t>
            </a:r>
            <a:endParaRPr sz="32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E6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2A95E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1800" b="1" i="1" u="none" strike="noStrike" cap="none" dirty="0">
                <a:solidFill>
                  <a:srgbClr val="2A95E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AUDITED 2021</a:t>
            </a:r>
            <a:r>
              <a:rPr lang="en-US" sz="1800" b="1" i="0" u="none" strike="noStrike" cap="none" dirty="0">
                <a:solidFill>
                  <a:srgbClr val="2A95E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0614" y="285785"/>
            <a:ext cx="5638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  <a:latin typeface="Pragmatica Black"/>
              </a:defRPr>
            </a:lvl1pPr>
          </a:lstStyle>
          <a:p>
            <a:r>
              <a:rPr lang="en-US" i="1" dirty="0">
                <a:solidFill>
                  <a:srgbClr val="00B0F0"/>
                </a:solidFill>
                <a:latin typeface="Pragmatica ExtraBold" panose="020B0803040502020204" pitchFamily="34" charset="0"/>
              </a:rPr>
              <a:t>FINANCIAL HIGHLIGHT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ARUS KAS</a:t>
            </a:r>
            <a:endParaRPr lang="en-US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6E51-8A4B-4947-B867-C6CA08F8D621}"/>
              </a:ext>
            </a:extLst>
          </p:cNvPr>
          <p:cNvSpPr/>
          <p:nvPr/>
        </p:nvSpPr>
        <p:spPr>
          <a:xfrm>
            <a:off x="10631987" y="747450"/>
            <a:ext cx="1140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Rp.juta</a:t>
            </a:r>
            <a:endParaRPr lang="en-US" sz="16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F6609-A1D8-4184-BD12-B3474562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5" y="1043295"/>
            <a:ext cx="11160836" cy="41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7;p11"/>
          <p:cNvSpPr txBox="1"/>
          <p:nvPr/>
        </p:nvSpPr>
        <p:spPr>
          <a:xfrm>
            <a:off x="353110" y="251898"/>
            <a:ext cx="93036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2FB7E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CAPAIAN INVESTASI</a:t>
            </a:r>
            <a:endParaRPr sz="2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68724"/>
              </p:ext>
            </p:extLst>
          </p:nvPr>
        </p:nvGraphicFramePr>
        <p:xfrm>
          <a:off x="461963" y="927100"/>
          <a:ext cx="11444287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Worksheet" r:id="rId3" imgW="8648856" imgH="3136808" progId="Excel.Sheet.12">
                  <p:embed/>
                </p:oleObj>
              </mc:Choice>
              <mc:Fallback>
                <p:oleObj name="Worksheet" r:id="rId3" imgW="8648856" imgH="31368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927100"/>
                        <a:ext cx="11444287" cy="414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3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/>
          <p:nvPr/>
        </p:nvSpPr>
        <p:spPr>
          <a:xfrm>
            <a:off x="468217" y="212807"/>
            <a:ext cx="4000525" cy="5348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FB7E9"/>
                </a:solidFill>
                <a:effectLst/>
                <a:uLnTx/>
                <a:uFillTx/>
                <a:latin typeface="+mj-lt"/>
                <a:cs typeface="Circular Std Book Italic" panose="020B0604020101020102" pitchFamily="34" charset="0"/>
                <a:sym typeface="Calibri" panose="020F0502020204030204"/>
              </a:rPr>
              <a:t>KINERJA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B7E9"/>
                </a:solidFill>
                <a:effectLst/>
                <a:uLnTx/>
                <a:uFillTx/>
                <a:latin typeface="+mj-lt"/>
                <a:cs typeface="Circular Std Book Italic" panose="020B0604020101020102" pitchFamily="34" charset="0"/>
                <a:sym typeface="Calibri" panose="020F0502020204030204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FB7E9"/>
                </a:solidFill>
                <a:effectLst/>
                <a:uLnTx/>
                <a:uFillTx/>
                <a:latin typeface="+mj-lt"/>
                <a:cs typeface="Circular Std Book Italic" panose="020B0604020101020102" pitchFamily="34" charset="0"/>
                <a:sym typeface="Calibri" panose="020F0502020204030204"/>
              </a:rPr>
              <a:t>SDM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ircular Std Book Italic" panose="020B0604020101020102" pitchFamily="34" charset="0"/>
              <a:sym typeface="Calibri" panose="020F050202020403020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A46B28-B156-1A47-C7C6-8E234A330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790814"/>
              </p:ext>
            </p:extLst>
          </p:nvPr>
        </p:nvGraphicFramePr>
        <p:xfrm>
          <a:off x="357188" y="873125"/>
          <a:ext cx="11282362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Worksheet" r:id="rId3" imgW="9944056" imgH="3400511" progId="Excel.Sheet.12">
                  <p:embed/>
                </p:oleObj>
              </mc:Choice>
              <mc:Fallback>
                <p:oleObj name="Worksheet" r:id="rId3" imgW="9944056" imgH="34005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88" y="873125"/>
                        <a:ext cx="11282362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5048" y="4664789"/>
            <a:ext cx="11428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Circular Std Book Italic" panose="020B0604020101020102" pitchFamily="34" charset="0"/>
              </a:rPr>
              <a:t>PENJELASAN HAL-HAL STRATEGIS YANG MEMPENGARUHI PENCAPAIAN DAN/ATAU KETIDAKTERCAPAIAN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Circular Std Book Italic" panose="020B0604020101020102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Circular Std Book Italic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/>
          <p:nvPr/>
        </p:nvSpPr>
        <p:spPr>
          <a:xfrm>
            <a:off x="468217" y="212807"/>
            <a:ext cx="4000525" cy="5348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B7E9"/>
                </a:solidFill>
                <a:effectLst/>
                <a:uLnTx/>
                <a:uFillTx/>
                <a:latin typeface="+mj-lt"/>
                <a:cs typeface="Circular Std Book Italic" panose="020B0604020101020102" pitchFamily="34" charset="0"/>
                <a:sym typeface="Calibri" panose="020F0502020204030204"/>
              </a:rPr>
              <a:t>RKM 2021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ircular Std Book Italic" panose="020B0604020101020102" pitchFamily="34" charset="0"/>
              <a:sym typeface="Calibri" panose="020F0502020204030204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962087" y="3158790"/>
            <a:ext cx="4697695" cy="63407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8" name="Grup 2">
            <a:extLst>
              <a:ext uri="{FF2B5EF4-FFF2-40B4-BE49-F238E27FC236}">
                <a16:creationId xmlns:a16="http://schemas.microsoft.com/office/drawing/2014/main" id="{5F284703-EFB0-41EB-BEFC-02F74281042F}"/>
              </a:ext>
            </a:extLst>
          </p:cNvPr>
          <p:cNvGrpSpPr/>
          <p:nvPr/>
        </p:nvGrpSpPr>
        <p:grpSpPr>
          <a:xfrm>
            <a:off x="6578018" y="1119169"/>
            <a:ext cx="5270551" cy="1675944"/>
            <a:chOff x="9866232" y="2270707"/>
            <a:chExt cx="7905826" cy="2513916"/>
          </a:xfrm>
        </p:grpSpPr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9916565" y="2771763"/>
              <a:ext cx="7855493" cy="2012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342894" indent="-342894">
                <a:buAutoNum type="arabicPeriod"/>
              </a:pPr>
              <a:r>
                <a:rPr lang="id-ID" sz="1400" b="1" dirty="0">
                  <a:latin typeface="+mj-lt"/>
                </a:rPr>
                <a:t>Pembangunan Workshop dan Ruang Mekanik di CFS</a:t>
              </a:r>
              <a:endParaRPr lang="en-US" sz="1400" b="1" dirty="0">
                <a:latin typeface="+mj-lt"/>
              </a:endParaRPr>
            </a:p>
            <a:p>
              <a:pPr marL="342894" indent="-342894">
                <a:buAutoNum type="arabicPeriod"/>
              </a:pPr>
              <a:r>
                <a:rPr lang="en-US" sz="1400" b="1" dirty="0">
                  <a:latin typeface="+mj-lt"/>
                </a:rPr>
                <a:t>Program …</a:t>
              </a:r>
            </a:p>
            <a:p>
              <a:pPr marL="342894" indent="-342894">
                <a:buAutoNum type="arabicPeriod"/>
              </a:pPr>
              <a:r>
                <a:rPr lang="en-US" sz="1400" b="1" dirty="0">
                  <a:latin typeface="+mj-lt"/>
                </a:rPr>
                <a:t>Program ….</a:t>
              </a:r>
            </a:p>
            <a:p>
              <a:pPr marL="342894" indent="-342894">
                <a:buAutoNum type="arabicPeriod"/>
              </a:pPr>
              <a:r>
                <a:rPr lang="en-US" sz="1400" b="1" dirty="0" err="1">
                  <a:latin typeface="+mj-lt"/>
                </a:rPr>
                <a:t>Rencana</a:t>
              </a:r>
              <a:r>
                <a:rPr lang="en-US" sz="1400" b="1" dirty="0">
                  <a:latin typeface="+mj-lt"/>
                </a:rPr>
                <a:t> ….</a:t>
              </a:r>
            </a:p>
            <a:p>
              <a:pPr marL="342894" indent="-342894">
                <a:buAutoNum type="arabicPeriod"/>
              </a:pPr>
              <a:r>
                <a:rPr lang="en-US" sz="1400" b="1" dirty="0" err="1">
                  <a:latin typeface="+mj-lt"/>
                </a:rPr>
                <a:t>Dst</a:t>
              </a:r>
              <a:r>
                <a:rPr lang="en-US" sz="1400" b="1" dirty="0">
                  <a:latin typeface="+mj-lt"/>
                </a:rPr>
                <a:t>….</a:t>
              </a: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9866232" y="2270707"/>
              <a:ext cx="7905825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en-US" sz="1400" b="1" dirty="0" err="1">
                  <a:latin typeface="+mj-lt"/>
                </a:rPr>
                <a:t>Penjelasan</a:t>
              </a:r>
              <a:r>
                <a:rPr lang="en-US" sz="1400" b="1" dirty="0">
                  <a:latin typeface="+mj-lt"/>
                </a:rPr>
                <a:t> </a:t>
              </a:r>
              <a:r>
                <a:rPr lang="en-US" sz="1400" b="1" dirty="0" err="1">
                  <a:latin typeface="+mj-lt"/>
                </a:rPr>
                <a:t>atas</a:t>
              </a:r>
              <a:r>
                <a:rPr lang="en-US" sz="1400" b="1" dirty="0">
                  <a:latin typeface="+mj-lt"/>
                </a:rPr>
                <a:t> RKM yang BELUM SELESAI </a:t>
              </a:r>
              <a:r>
                <a:rPr lang="en-US" sz="1400" b="1" dirty="0" err="1">
                  <a:latin typeface="+mj-lt"/>
                </a:rPr>
                <a:t>atau</a:t>
              </a:r>
              <a:r>
                <a:rPr lang="en-US" sz="1400" b="1" dirty="0">
                  <a:latin typeface="+mj-lt"/>
                </a:rPr>
                <a:t> BATAL</a:t>
              </a:r>
              <a:endParaRPr lang="id-ID" sz="1200" i="1" dirty="0">
                <a:latin typeface="+mj-lt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1C94C2-361A-44F3-BA26-1A0318606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84792"/>
              </p:ext>
            </p:extLst>
          </p:nvPr>
        </p:nvGraphicFramePr>
        <p:xfrm>
          <a:off x="243075" y="1064027"/>
          <a:ext cx="5618688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425">
                  <a:extLst>
                    <a:ext uri="{9D8B030D-6E8A-4147-A177-3AD203B41FA5}">
                      <a16:colId xmlns:a16="http://schemas.microsoft.com/office/drawing/2014/main" val="3639949520"/>
                    </a:ext>
                  </a:extLst>
                </a:gridCol>
                <a:gridCol w="1057861">
                  <a:extLst>
                    <a:ext uri="{9D8B030D-6E8A-4147-A177-3AD203B41FA5}">
                      <a16:colId xmlns:a16="http://schemas.microsoft.com/office/drawing/2014/main" val="2488393606"/>
                    </a:ext>
                  </a:extLst>
                </a:gridCol>
                <a:gridCol w="1120088">
                  <a:extLst>
                    <a:ext uri="{9D8B030D-6E8A-4147-A177-3AD203B41FA5}">
                      <a16:colId xmlns:a16="http://schemas.microsoft.com/office/drawing/2014/main" val="677626699"/>
                    </a:ext>
                  </a:extLst>
                </a:gridCol>
                <a:gridCol w="1001314">
                  <a:extLst>
                    <a:ext uri="{9D8B030D-6E8A-4147-A177-3AD203B41FA5}">
                      <a16:colId xmlns:a16="http://schemas.microsoft.com/office/drawing/2014/main" val="2221862463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Program Strategis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2021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71369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bg1"/>
                          </a:solidFill>
                        </a:rPr>
                        <a:t>Selesai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bg1"/>
                          </a:solidFill>
                        </a:rPr>
                        <a:t>Tidak Selesai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bg1"/>
                          </a:solidFill>
                        </a:rPr>
                        <a:t>Batal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01398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…………………………</a:t>
                      </a:r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0529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………………………….</a:t>
                      </a:r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20663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…………….</a:t>
                      </a:r>
                      <a:endParaRPr lang="id-ID" sz="1300" dirty="0"/>
                    </a:p>
                    <a:p>
                      <a:pPr algn="l"/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2867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</a:t>
                      </a:r>
                      <a:r>
                        <a:rPr lang="id-ID" sz="1300" dirty="0"/>
                        <a:t>n</a:t>
                      </a:r>
                    </a:p>
                    <a:p>
                      <a:pPr algn="l"/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56447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………………….</a:t>
                      </a:r>
                      <a:endParaRPr lang="id-ID" sz="1300" dirty="0"/>
                    </a:p>
                    <a:p>
                      <a:pPr algn="l"/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98468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…………………………..</a:t>
                      </a:r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887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………………………</a:t>
                      </a:r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8713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………………………..</a:t>
                      </a:r>
                      <a:endParaRPr lang="id-ID" sz="1300" dirty="0"/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06860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bg1"/>
                          </a:solidFill>
                        </a:rPr>
                        <a:t>Jumlah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95526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algn="l"/>
                      <a:endParaRPr lang="id-ID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59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96A01C9-6263-49CE-914C-B63F881E8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74077"/>
              </p:ext>
            </p:extLst>
          </p:nvPr>
        </p:nvGraphicFramePr>
        <p:xfrm>
          <a:off x="1127125" y="868363"/>
          <a:ext cx="930751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Worksheet" r:id="rId3" imgW="10890276" imgH="6394565" progId="Excel.Sheet.12">
                  <p:embed/>
                </p:oleObj>
              </mc:Choice>
              <mc:Fallback>
                <p:oleObj name="Worksheet" r:id="rId3" imgW="10890276" imgH="63945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125" y="868363"/>
                        <a:ext cx="9307513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BFC587C-CD03-4AB5-9C86-3F7DEF5642B9}"/>
              </a:ext>
            </a:extLst>
          </p:cNvPr>
          <p:cNvSpPr txBox="1"/>
          <p:nvPr/>
        </p:nvSpPr>
        <p:spPr>
          <a:xfrm>
            <a:off x="1127448" y="6153904"/>
            <a:ext cx="7274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</a:rPr>
              <a:t>*Note : Mohon </a:t>
            </a:r>
            <a:r>
              <a:rPr lang="en-ID" sz="1200" dirty="0" err="1">
                <a:solidFill>
                  <a:srgbClr val="FF0000"/>
                </a:solidFill>
              </a:rPr>
              <a:t>sesuaikan</a:t>
            </a:r>
            <a:r>
              <a:rPr lang="en-ID" sz="1200" dirty="0">
                <a:solidFill>
                  <a:srgbClr val="FF0000"/>
                </a:solidFill>
              </a:rPr>
              <a:t> </a:t>
            </a:r>
            <a:r>
              <a:rPr lang="en-ID" sz="1200" dirty="0" err="1">
                <a:solidFill>
                  <a:srgbClr val="FF0000"/>
                </a:solidFill>
              </a:rPr>
              <a:t>dengan</a:t>
            </a:r>
            <a:r>
              <a:rPr lang="en-ID" sz="1200" dirty="0">
                <a:solidFill>
                  <a:srgbClr val="FF0000"/>
                </a:solidFill>
              </a:rPr>
              <a:t> </a:t>
            </a:r>
            <a:r>
              <a:rPr lang="en-ID" sz="1200" dirty="0" err="1">
                <a:solidFill>
                  <a:srgbClr val="FF0000"/>
                </a:solidFill>
              </a:rPr>
              <a:t>bidang</a:t>
            </a:r>
            <a:r>
              <a:rPr lang="en-ID" sz="1200" dirty="0">
                <a:solidFill>
                  <a:srgbClr val="FF0000"/>
                </a:solidFill>
              </a:rPr>
              <a:t> </a:t>
            </a:r>
            <a:r>
              <a:rPr lang="en-ID" sz="1200" dirty="0" err="1">
                <a:solidFill>
                  <a:srgbClr val="FF0000"/>
                </a:solidFill>
              </a:rPr>
              <a:t>usaha</a:t>
            </a:r>
            <a:r>
              <a:rPr lang="en-ID" sz="1200" dirty="0">
                <a:solidFill>
                  <a:srgbClr val="FF0000"/>
                </a:solidFill>
              </a:rPr>
              <a:t> dan indicator KPI masing-masing </a:t>
            </a:r>
            <a:r>
              <a:rPr lang="en-ID" sz="1200" dirty="0" err="1">
                <a:solidFill>
                  <a:srgbClr val="FF0000"/>
                </a:solidFill>
              </a:rPr>
              <a:t>Anak</a:t>
            </a:r>
            <a:r>
              <a:rPr lang="en-ID" sz="1200" dirty="0">
                <a:solidFill>
                  <a:srgbClr val="FF0000"/>
                </a:solidFill>
              </a:rPr>
              <a:t> Perusahaan</a:t>
            </a:r>
          </a:p>
          <a:p>
            <a:endParaRPr lang="en-ID" sz="1200" dirty="0">
              <a:solidFill>
                <a:srgbClr val="FF0000"/>
              </a:solidFill>
            </a:endParaRPr>
          </a:p>
        </p:txBody>
      </p:sp>
      <p:sp>
        <p:nvSpPr>
          <p:cNvPr id="8" name="Title"/>
          <p:cNvSpPr txBox="1"/>
          <p:nvPr/>
        </p:nvSpPr>
        <p:spPr>
          <a:xfrm>
            <a:off x="468217" y="212807"/>
            <a:ext cx="5922958" cy="5348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2FB7E9"/>
                </a:solidFill>
                <a:effectLst/>
                <a:uLnTx/>
                <a:uFillTx/>
                <a:latin typeface="+mj-lt"/>
                <a:cs typeface="Circular Std Book Italic" panose="020B0604020101020102" pitchFamily="34" charset="0"/>
                <a:sym typeface="Calibri" panose="020F0502020204030204"/>
              </a:rPr>
              <a:t>KEY PERFORMANCE INDICATOR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ircular Std Book Italic" panose="020B0604020101020102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04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 txBox="1"/>
          <p:nvPr/>
        </p:nvSpPr>
        <p:spPr>
          <a:xfrm>
            <a:off x="468217" y="212807"/>
            <a:ext cx="8040516" cy="5348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buClrTx/>
              <a:defRPr/>
            </a:pPr>
            <a:r>
              <a:rPr lang="en-US" sz="2400" b="1" kern="1200" dirty="0">
                <a:solidFill>
                  <a:srgbClr val="2FB7E9"/>
                </a:solidFill>
                <a:latin typeface="+mj-lt"/>
                <a:cs typeface="Circular Std Book Italic" panose="020B0604020101020102" pitchFamily="34" charset="0"/>
              </a:rPr>
              <a:t>PERSETUJUAN PEMEGANG SAHAM - MATA ACARA I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7623" y="1366928"/>
            <a:ext cx="11010641" cy="44319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377" tIns="45688" rIns="91377" bIns="45688">
            <a:spAutoFit/>
          </a:bodyPr>
          <a:lstStyle/>
          <a:p>
            <a:pPr marL="15875" algn="just">
              <a:defRPr/>
            </a:pP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Persetujuan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Buku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Pengesahan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Keuangan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buku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 yang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telah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diaudit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oleh Kantor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Akuntan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Publik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(KAP)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Purwantono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Sungkoro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, &amp;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Surja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member of Ernst and Young Global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),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sesuai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laporannya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Nomor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: 0078/2.1032/AU.1/05/0697-1/1/IV/2022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tanggal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22 April 2022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Atas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Keuangan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buku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Opini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Menyajikan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Secara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Wajar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Semua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Hal Yang Material”,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sekaligus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memberikan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pelunasan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pembebasan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tanggung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jawab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sepenuhnya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600" b="1" i="1" dirty="0" err="1">
                <a:solidFill>
                  <a:schemeClr val="tx1"/>
                </a:solidFill>
                <a:latin typeface="+mj-lt"/>
              </a:rPr>
              <a:t>volledig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 acquit et de charge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kepada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Direksi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Dewan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Komisaris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Perseroan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atas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pengurusan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pengawasan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perusahaan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buku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berakhir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pada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tanggal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31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Desember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sepanjang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tindakan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tersebut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bukan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merupakan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tindakan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pidana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tidak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melanggar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ketentuan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prosedur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hukum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berlaku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tercermin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Keuangan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Perseroan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buku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2021,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pokok-pokok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sebagai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berikut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15875" algn="just">
              <a:defRPr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marL="358775" indent="-342900" algn="just">
              <a:spcAft>
                <a:spcPts val="1200"/>
              </a:spcAft>
              <a:buFont typeface="+mj-lt"/>
              <a:buAutoNum type="alphaLcPeriod"/>
              <a:defRPr/>
            </a:pP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Laporan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Posisi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Keuangan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Per 31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Desember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nilai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Aset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Liabilitas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Ekuitas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sebesar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Rp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3.207.345.248.858,- (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Tiga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triliun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dua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tujuh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miliar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tiga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empat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lima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juta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dua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empat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delapan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ribu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delapan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lima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delapan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rupiah) </a:t>
            </a:r>
          </a:p>
          <a:p>
            <a:pPr marL="358775" indent="-342900" algn="just">
              <a:buFont typeface="+mj-lt"/>
              <a:buAutoNum type="alphaLcPeriod"/>
              <a:defRPr/>
            </a:pP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Perhitungan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Laba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Setelah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Pajak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periode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Januari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sampai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31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Desember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2021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realisasi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rugi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bersih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sebesar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Rp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131.086.997.437,- (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tiga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satu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miliar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delapan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enam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juta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sembilan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sembilan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tujuh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ribu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empat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ratus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tiga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puluh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tujuh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rupiah) </a:t>
            </a:r>
          </a:p>
          <a:p>
            <a:pPr marL="15875" algn="just">
              <a:defRPr/>
            </a:pPr>
            <a:endParaRPr lang="en-US" sz="1600" b="1" dirty="0">
              <a:solidFill>
                <a:srgbClr val="001F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08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EE89927-F0C2-4B12-9CEA-204DC639BD4C}"/>
              </a:ext>
            </a:extLst>
          </p:cNvPr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4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PERSETUJUAN PEMEGANG SAHAM - MATA ACARA II</a:t>
            </a:r>
            <a:endParaRPr sz="24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7623" y="1366928"/>
            <a:ext cx="11010641" cy="18158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377" tIns="45688" rIns="91377" bIns="45688">
            <a:spAutoFit/>
          </a:bodyPr>
          <a:lstStyle/>
          <a:p>
            <a:pPr marL="15875" algn="just">
              <a:defRPr/>
            </a:pP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Penetapan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laba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tahun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berjalan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yang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diatribusikan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kepada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entitas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induk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(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laba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bersih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) Perseroan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tahun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buku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2021 yang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seluruhnya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berjumlah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Rp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xxxxx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,- (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terbilang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……..)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diperuntukkan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sebagai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berikut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:</a:t>
            </a:r>
          </a:p>
          <a:p>
            <a:pPr marL="15875" algn="just">
              <a:defRPr/>
            </a:pPr>
            <a:endParaRPr lang="en-US" sz="1600" b="1" dirty="0">
              <a:solidFill>
                <a:srgbClr val="001F60"/>
              </a:solidFill>
              <a:latin typeface="+mn-lt"/>
            </a:endParaRPr>
          </a:p>
          <a:p>
            <a:pPr marL="15875" algn="just">
              <a:defRPr/>
            </a:pPr>
            <a:endParaRPr lang="en-US" sz="1600" b="1" dirty="0">
              <a:solidFill>
                <a:srgbClr val="001F60"/>
              </a:solidFill>
              <a:latin typeface="+mn-lt"/>
            </a:endParaRPr>
          </a:p>
          <a:p>
            <a:pPr marL="15875" algn="just">
              <a:defRPr/>
            </a:pP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Dividen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			: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Rp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xxxxx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,- (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terbilang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……..) (….%)</a:t>
            </a:r>
          </a:p>
          <a:p>
            <a:pPr marL="15875" algn="just">
              <a:defRPr/>
            </a:pP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Cadangan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/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Laba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ditahan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	: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Rp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xxxxx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,- (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terbilang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……..) (….%)</a:t>
            </a:r>
          </a:p>
          <a:p>
            <a:pPr marL="15875" algn="just">
              <a:defRPr/>
            </a:pPr>
            <a:endParaRPr lang="en-US" sz="1600" b="1" dirty="0">
              <a:solidFill>
                <a:srgbClr val="001F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5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EE89927-F0C2-4B12-9CEA-204DC639BD4C}"/>
              </a:ext>
            </a:extLst>
          </p:cNvPr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4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PERSETUJUAN PEMEGANG SAHAM - MATA ACARA III</a:t>
            </a:r>
            <a:endParaRPr sz="24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7623" y="1366928"/>
            <a:ext cx="11010641" cy="1077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377" tIns="45688" rIns="91377" bIns="45688">
            <a:spAutoFit/>
          </a:bodyPr>
          <a:lstStyle/>
          <a:p>
            <a:pPr marL="15875" algn="just">
              <a:defRPr/>
            </a:pPr>
            <a:r>
              <a:rPr lang="en-US" sz="1600" b="1" noProof="1">
                <a:solidFill>
                  <a:srgbClr val="001F60"/>
                </a:solidFill>
                <a:latin typeface="+mn-lt"/>
              </a:rPr>
              <a:t>Persetujuan pemberian 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Tantiem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/Insentif Kinerja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Direksi dan Komisaris 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Tahun Buku 20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21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 sebesar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                     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Rp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 xxxxx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,- 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(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terbilang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……..), 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serta 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penetapan Gaj</a:t>
            </a:r>
            <a:r>
              <a:rPr lang="id-ID" sz="1600" b="1" noProof="1">
                <a:solidFill>
                  <a:srgbClr val="001F60"/>
                </a:solidFill>
                <a:latin typeface="+mn-lt"/>
              </a:rPr>
              <a:t>i untuk Direksi dan honorarium untuk Dewan Komisaris berikut fasilitas dan tunjangan lainnya untuk tahun 2022</a:t>
            </a:r>
            <a:r>
              <a:rPr lang="en-US" sz="1600" b="1" noProof="1">
                <a:solidFill>
                  <a:srgbClr val="001F60"/>
                </a:solidFill>
                <a:latin typeface="+mn-lt"/>
              </a:rPr>
              <a:t> oleh Pemegang Saham.</a:t>
            </a:r>
          </a:p>
          <a:p>
            <a:pPr marL="15875" algn="just">
              <a:defRPr/>
            </a:pPr>
            <a:endParaRPr lang="en-US" sz="1600" b="1" noProof="1">
              <a:solidFill>
                <a:srgbClr val="001F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183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EE89927-F0C2-4B12-9CEA-204DC639BD4C}"/>
              </a:ext>
            </a:extLst>
          </p:cNvPr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400" b="1" dirty="0">
                <a:solidFill>
                  <a:srgbClr val="00B0F0"/>
                </a:solidFill>
                <a:latin typeface="+mj-lt"/>
                <a:ea typeface="+mn-ea"/>
                <a:cs typeface="+mn-cs"/>
              </a:rPr>
              <a:t>PERSETUJUAN PEMEGANG SAHAM - MATA ACARA IV</a:t>
            </a:r>
            <a:endParaRPr sz="2400" b="1" dirty="0">
              <a:solidFill>
                <a:srgbClr val="00B0F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7623" y="1366928"/>
            <a:ext cx="11010641" cy="1077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377" tIns="45688" rIns="91377" bIns="45688">
            <a:spAutoFit/>
          </a:bodyPr>
          <a:lstStyle/>
          <a:p>
            <a:pPr marL="15875" algn="just">
              <a:defRPr/>
            </a:pP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Persetujuan</a:t>
            </a:r>
            <a:r>
              <a:rPr lang="id-ID" sz="1600" b="1" dirty="0">
                <a:solidFill>
                  <a:srgbClr val="001F60"/>
                </a:solidFill>
                <a:latin typeface="+mn-lt"/>
              </a:rPr>
              <a:t> penunjukan Kantor Akuntan Publik (KAP) dalam melakukan audit atas Laporan Keuangan Tahun Buku 2022 oleh Pemegang Saham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dengan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mempertimbangkan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usulan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Dewan</a:t>
            </a:r>
            <a:r>
              <a:rPr lang="en-US" sz="1600" b="1" dirty="0">
                <a:solidFill>
                  <a:srgbClr val="001F6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001F60"/>
                </a:solidFill>
                <a:latin typeface="+mn-lt"/>
              </a:rPr>
              <a:t>Komisaris</a:t>
            </a:r>
            <a:endParaRPr lang="id-ID" sz="1600" b="1" dirty="0">
              <a:solidFill>
                <a:srgbClr val="001F60"/>
              </a:solidFill>
              <a:latin typeface="+mn-lt"/>
            </a:endParaRPr>
          </a:p>
          <a:p>
            <a:pPr marL="15875" algn="just">
              <a:defRPr/>
            </a:pPr>
            <a:endParaRPr lang="en-US" sz="1600" b="1" dirty="0">
              <a:solidFill>
                <a:srgbClr val="001F60"/>
              </a:solidFill>
              <a:latin typeface="Pragmatica ExtraBold" panose="020B0803040502020204" pitchFamily="34" charset="0"/>
            </a:endParaRPr>
          </a:p>
          <a:p>
            <a:pPr marL="15875" algn="just">
              <a:defRPr/>
            </a:pPr>
            <a:endParaRPr lang="en-US" sz="1600" b="1" dirty="0">
              <a:solidFill>
                <a:srgbClr val="001F60"/>
              </a:solidFill>
              <a:latin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1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4"/>
          <p:cNvSpPr txBox="1"/>
          <p:nvPr/>
        </p:nvSpPr>
        <p:spPr>
          <a:xfrm>
            <a:off x="6004561" y="2274859"/>
            <a:ext cx="587248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TERIMA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en-US" sz="7200" b="1" i="0" u="none" strike="noStrike" cap="none">
                <a:solidFill>
                  <a:srgbClr val="2F549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KASIH</a:t>
            </a:r>
            <a:endParaRPr sz="5400" b="1" i="0" u="none" strike="noStrike" cap="none">
              <a:solidFill>
                <a:srgbClr val="2F549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11798" y="671332"/>
            <a:ext cx="3221087" cy="30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EE89927-F0C2-4B12-9CEA-204DC639BD4C}"/>
              </a:ext>
            </a:extLst>
          </p:cNvPr>
          <p:cNvSpPr txBox="1"/>
          <p:nvPr/>
        </p:nvSpPr>
        <p:spPr>
          <a:xfrm>
            <a:off x="353111" y="169127"/>
            <a:ext cx="8848641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400" dirty="0">
                <a:solidFill>
                  <a:srgbClr val="2FB7E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MATA ACARA RAPAT</a:t>
            </a:r>
            <a:endParaRPr sz="2400" dirty="0">
              <a:solidFill>
                <a:srgbClr val="2FB7E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 Placeholder 2">
            <a:hlinkClick r:id="" action="ppaction://noaction"/>
          </p:cNvPr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396369" y="1417931"/>
            <a:ext cx="11282439" cy="3412366"/>
          </a:xfrm>
          <a:prstGeom prst="rect">
            <a:avLst/>
          </a:prstGeom>
          <a:noFill/>
          <a:ln>
            <a:noFill/>
          </a:ln>
        </p:spPr>
        <p:txBody>
          <a:bodyPr vert="horz" wrap="square" lIns="60325" tIns="60325" rIns="0" bIns="61913" numCol="1" spcCol="288000" rtlCol="0" anchor="t" anchorCtr="0">
            <a:noAutofit/>
          </a:bodyPr>
          <a:lstStyle>
            <a:lvl1pPr marL="0" indent="0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1770" indent="-191770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5430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2775" indent="-155575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935" indent="-128270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1019810" indent="-177165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75" baseline="0">
                <a:solidFill>
                  <a:schemeClr val="tx1"/>
                </a:solidFill>
                <a:latin typeface="+mn-lt"/>
              </a:defRPr>
            </a:lvl6pPr>
            <a:lvl7pPr marL="1019810" indent="-177165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75" baseline="0">
                <a:solidFill>
                  <a:schemeClr val="tx1"/>
                </a:solidFill>
                <a:latin typeface="+mn-lt"/>
              </a:defRPr>
            </a:lvl7pPr>
            <a:lvl8pPr marL="1019810" indent="-177165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75" baseline="0">
                <a:solidFill>
                  <a:schemeClr val="tx1"/>
                </a:solidFill>
                <a:latin typeface="+mn-lt"/>
              </a:defRPr>
            </a:lvl8pPr>
            <a:lvl9pPr marL="1019810" indent="-177165" algn="l" defTabSz="121793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75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-400050" algn="just">
              <a:spcAft>
                <a:spcPts val="1200"/>
              </a:spcAft>
              <a:buClr>
                <a:srgbClr val="002060"/>
              </a:buClr>
              <a:buSzPct val="100000"/>
              <a:buFont typeface="+mj-lt"/>
              <a:buAutoNum type="romanUcPeriod"/>
              <a:defRPr/>
            </a:pP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Persetujuan Laporan Tahunan Perseroan Tahun Buku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1 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dan Peng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e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sahan Laporan Keuangan Perseroan Tahun Buku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1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, sekaligus pemberian pelunasan dan pembebasan tanggung jawab sepenuhnya </a:t>
            </a:r>
            <a:r>
              <a:rPr lang="fr-FR" b="1" dirty="0">
                <a:solidFill>
                  <a:srgbClr val="001F60"/>
                </a:solidFill>
                <a:ea typeface="Batang" pitchFamily="18" charset="-127"/>
              </a:rPr>
              <a:t>(</a:t>
            </a:r>
            <a:r>
              <a:rPr lang="fr-FR" b="1" i="1" dirty="0" err="1">
                <a:solidFill>
                  <a:srgbClr val="001F60"/>
                </a:solidFill>
                <a:ea typeface="Batang" pitchFamily="18" charset="-127"/>
              </a:rPr>
              <a:t>volledig</a:t>
            </a:r>
            <a:r>
              <a:rPr lang="fr-FR" b="1" i="1" dirty="0">
                <a:solidFill>
                  <a:srgbClr val="001F60"/>
                </a:solidFill>
                <a:ea typeface="Batang" pitchFamily="18" charset="-127"/>
              </a:rPr>
              <a:t> acquit et de charge</a:t>
            </a:r>
            <a:r>
              <a:rPr lang="fr-FR" b="1" dirty="0">
                <a:solidFill>
                  <a:srgbClr val="001F60"/>
                </a:solidFill>
                <a:ea typeface="Batang" pitchFamily="18" charset="-127"/>
              </a:rPr>
              <a:t>) 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kepada Direksi dan Dewan Komisaris atas tindakan pengurusan dan pengawasan Perseroan yang telah dijalankan selama Tahun Buku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1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sepanjang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tindakan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tersebut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bukan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merupakan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tindakan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pidana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atau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tidak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melanggar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ketentuan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dan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prosedur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hukum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yang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berlaku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dan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tercermin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dalam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Laporan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Tahunan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dan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Laporan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Keuangan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Perseroan;</a:t>
            </a:r>
            <a:endParaRPr lang="id-ID" b="1" dirty="0">
              <a:solidFill>
                <a:srgbClr val="001F60"/>
              </a:solidFill>
              <a:ea typeface="Batang" pitchFamily="18" charset="-127"/>
            </a:endParaRPr>
          </a:p>
          <a:p>
            <a:pPr marL="400050" lvl="1" indent="-400050" algn="just">
              <a:spcAft>
                <a:spcPts val="1200"/>
              </a:spcAft>
              <a:buClr>
                <a:srgbClr val="002060"/>
              </a:buClr>
              <a:buSzPct val="100000"/>
              <a:buFont typeface="+mj-lt"/>
              <a:buAutoNum type="romanUcPeriod"/>
              <a:defRPr/>
            </a:pP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Penetapan penggunaan Laba Bersih Perseroan Tahun Buku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1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;</a:t>
            </a:r>
          </a:p>
          <a:p>
            <a:pPr marL="400050" lvl="1" indent="-400050" algn="just">
              <a:spcAft>
                <a:spcPts val="1200"/>
              </a:spcAft>
              <a:buClr>
                <a:srgbClr val="002060"/>
              </a:buClr>
              <a:buSzPct val="100000"/>
              <a:buFont typeface="+mj-lt"/>
              <a:buAutoNum type="romanUcPeriod"/>
              <a:defRPr/>
            </a:pP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Penetapan tantiem Tahun Buku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1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,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Gaji untuk Direksi dan honorarium untuk Dewan Komisaris berikut fasilitas dan tunjangan lainnya untuk tahun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2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;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 </a:t>
            </a:r>
          </a:p>
          <a:p>
            <a:pPr marL="400050" lvl="1" indent="-400050" algn="just"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romanUcPeriod"/>
              <a:defRPr/>
            </a:pP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Persetujuan Penunjukan Kantor Akuntan Publik (KAP) untuk mengaudit Laporan Keuangan Perseroan </a:t>
            </a:r>
            <a:r>
              <a:rPr lang="en-US" b="1" dirty="0" err="1">
                <a:solidFill>
                  <a:srgbClr val="001F60"/>
                </a:solidFill>
                <a:ea typeface="Batang" pitchFamily="18" charset="-127"/>
              </a:rPr>
              <a:t>untuk</a:t>
            </a:r>
            <a:r>
              <a:rPr lang="id-ID" b="1" dirty="0">
                <a:solidFill>
                  <a:srgbClr val="001F60"/>
                </a:solidFill>
                <a:ea typeface="Batang" pitchFamily="18" charset="-127"/>
              </a:rPr>
              <a:t> Tahun Buku 202</a:t>
            </a:r>
            <a:r>
              <a:rPr lang="en-US" b="1" dirty="0">
                <a:solidFill>
                  <a:srgbClr val="001F60"/>
                </a:solidFill>
                <a:ea typeface="Batang" pitchFamily="18" charset="-127"/>
              </a:rPr>
              <a:t>2.</a:t>
            </a:r>
            <a:endParaRPr lang="en-US" b="1" dirty="0">
              <a:solidFill>
                <a:srgbClr val="FF0000"/>
              </a:solidFill>
              <a:ea typeface="Batang" pitchFamily="18" charset="-127"/>
            </a:endParaRPr>
          </a:p>
          <a:p>
            <a:pPr marL="0" lvl="1" indent="0" algn="just">
              <a:spcAft>
                <a:spcPts val="600"/>
              </a:spcAft>
              <a:buClr>
                <a:srgbClr val="002060"/>
              </a:buClr>
              <a:buSzPct val="100000"/>
              <a:buNone/>
              <a:defRPr/>
            </a:pPr>
            <a:endParaRPr lang="en-US" b="1" dirty="0">
              <a:solidFill>
                <a:srgbClr val="FF000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50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 bwMode="auto">
          <a:xfrm>
            <a:off x="479376" y="346914"/>
            <a:ext cx="9252519" cy="466724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solidFill>
                  <a:srgbClr val="2FB7E9"/>
                </a:solidFill>
                <a:sym typeface="Calibri"/>
              </a:rPr>
              <a:t>Ringkasan</a:t>
            </a:r>
            <a:r>
              <a:rPr lang="en-US" sz="2400" dirty="0">
                <a:solidFill>
                  <a:srgbClr val="2FB7E9"/>
                </a:solidFill>
                <a:sym typeface="Calibri"/>
              </a:rPr>
              <a:t> </a:t>
            </a:r>
            <a:r>
              <a:rPr lang="en-US" sz="2400" dirty="0" err="1">
                <a:solidFill>
                  <a:srgbClr val="2FB7E9"/>
                </a:solidFill>
                <a:sym typeface="Calibri"/>
              </a:rPr>
              <a:t>Eksekutif</a:t>
            </a:r>
            <a:r>
              <a:rPr lang="en-US" sz="2400" dirty="0">
                <a:solidFill>
                  <a:srgbClr val="2FB7E9"/>
                </a:solidFill>
                <a:sym typeface="Calibri"/>
              </a:rPr>
              <a:t> (1/2)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C750F7-A959-4ED9-A8B9-E6ADCFE5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7019"/>
              </p:ext>
            </p:extLst>
          </p:nvPr>
        </p:nvGraphicFramePr>
        <p:xfrm>
          <a:off x="335360" y="1263352"/>
          <a:ext cx="11649224" cy="4685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592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Kondisi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Umum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endParaRPr lang="en-US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522303-32EF-4BF6-A35B-D1E84DBE027C}"/>
              </a:ext>
            </a:extLst>
          </p:cNvPr>
          <p:cNvSpPr txBox="1"/>
          <p:nvPr/>
        </p:nvSpPr>
        <p:spPr>
          <a:xfrm>
            <a:off x="335360" y="6060025"/>
            <a:ext cx="7344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0" hangingPunct="1">
              <a:spcBef>
                <a:spcPts val="600"/>
              </a:spcBef>
              <a:buClr>
                <a:srgbClr val="409AA7"/>
              </a:buClr>
              <a:buFont typeface="Wingdings" pitchFamily="2" charset="2"/>
              <a:buNone/>
            </a:pPr>
            <a:r>
              <a:rPr lang="en-US" sz="1200" b="0" kern="1200" dirty="0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*Note: </a:t>
            </a:r>
            <a:r>
              <a:rPr lang="en-US" sz="1200" b="0" kern="1200" dirty="0" err="1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Diisi</a:t>
            </a:r>
            <a:r>
              <a:rPr lang="en-US" sz="1200" b="0" kern="1200" dirty="0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kern="1200" dirty="0" err="1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dengan</a:t>
            </a:r>
            <a:r>
              <a:rPr lang="en-US" sz="1200" b="0" kern="1200" dirty="0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kern="1200" dirty="0" err="1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kondisi</a:t>
            </a:r>
            <a:r>
              <a:rPr lang="en-US" sz="1200" b="0" kern="1200" dirty="0"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rPr>
              <a:t> masing-masing Anak Perusahaan dan KSO</a:t>
            </a:r>
          </a:p>
        </p:txBody>
      </p:sp>
    </p:spTree>
    <p:extLst>
      <p:ext uri="{BB962C8B-B14F-4D97-AF65-F5344CB8AC3E}">
        <p14:creationId xmlns:p14="http://schemas.microsoft.com/office/powerpoint/2010/main" val="5103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 bwMode="auto">
          <a:xfrm>
            <a:off x="479376" y="327664"/>
            <a:ext cx="9252519" cy="466724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 err="1">
                <a:solidFill>
                  <a:srgbClr val="2FB7E9"/>
                </a:solidFill>
              </a:rPr>
              <a:t>Ringkasan</a:t>
            </a:r>
            <a:r>
              <a:rPr lang="en-US" sz="2400" dirty="0">
                <a:solidFill>
                  <a:srgbClr val="2FB7E9"/>
                </a:solidFill>
              </a:rPr>
              <a:t> </a:t>
            </a:r>
            <a:r>
              <a:rPr lang="en-US" sz="2400" dirty="0" err="1">
                <a:solidFill>
                  <a:srgbClr val="2FB7E9"/>
                </a:solidFill>
              </a:rPr>
              <a:t>Eksekutif</a:t>
            </a:r>
            <a:r>
              <a:rPr lang="en-US" sz="2400" dirty="0">
                <a:solidFill>
                  <a:srgbClr val="2FB7E9"/>
                </a:solidFill>
              </a:rPr>
              <a:t> (2/2)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C750F7-A959-4ED9-A8B9-E6ADCFE5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68243"/>
              </p:ext>
            </p:extLst>
          </p:nvPr>
        </p:nvGraphicFramePr>
        <p:xfrm>
          <a:off x="335360" y="1263352"/>
          <a:ext cx="11649224" cy="344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709">
                  <a:extLst>
                    <a:ext uri="{9D8B030D-6E8A-4147-A177-3AD203B41FA5}">
                      <a16:colId xmlns:a16="http://schemas.microsoft.com/office/drawing/2014/main" val="1358776414"/>
                    </a:ext>
                  </a:extLst>
                </a:gridCol>
              </a:tblGrid>
              <a:tr h="52007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000" b="1" i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Key Performance Indicator 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(“KPI”)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Skor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Kumulatif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KPI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2021 :</a:t>
                      </a:r>
                      <a:endParaRPr lang="en-US" sz="1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0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05036"/>
                  </a:ext>
                </a:extLst>
              </a:tr>
              <a:tr h="52007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Tingkat Kesehatan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409AA7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Skor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Kumulatif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Tingkat Kesehatan Perusahaan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2021 :</a:t>
                      </a:r>
                      <a:endParaRPr lang="en-US" sz="1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0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otham Light Regular" pitchFamily="2" charset="7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67594"/>
                  </a:ext>
                </a:extLst>
              </a:tr>
              <a:tr h="119809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Kinerja Perusahaan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Kinerja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Operasional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2021</a:t>
                      </a: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Arus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Petikemas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…………….Juta TEU’s (</a:t>
                      </a:r>
                      <a:r>
                        <a:rPr lang="en-US" sz="1000" b="0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▲ / </a:t>
                      </a: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▼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….%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diatas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dibawah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Revisi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RKAP 2021)</a:t>
                      </a: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Dst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  <a:p>
                      <a:pPr marL="0" indent="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None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*Note: Mohon </a:t>
                      </a:r>
                      <a:r>
                        <a:rPr lang="en-US" sz="1000" b="0" kern="1200" dirty="0" err="1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disesuaikan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data </a:t>
                      </a:r>
                      <a:r>
                        <a:rPr lang="en-US" sz="1000" b="0" kern="1200" dirty="0" err="1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operasional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masing-masing Anak Perusahaan dan KSO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Kinerja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Keuangan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2021</a:t>
                      </a: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Pendapatan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Usaha Rp …………………(</a:t>
                      </a:r>
                      <a:r>
                        <a:rPr lang="en-US" sz="1000" b="0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▲/ </a:t>
                      </a: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▼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….. %</a:t>
                      </a: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diatas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dibawah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Revisi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RKAP 2021)</a:t>
                      </a:r>
                      <a:endParaRPr lang="en-US" sz="10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Laba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Bersih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Rp ……………….</a:t>
                      </a: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EBITDA Rp ……………</a:t>
                      </a:r>
                    </a:p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i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Operating Ratio</a:t>
                      </a:r>
                      <a:r>
                        <a:rPr lang="en-US" sz="1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 ………………………..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760274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Kontribusi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Negara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Kontribusi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Negara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Pajak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dan PNBP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Sebesar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Rp ……………………………</a:t>
                      </a:r>
                    </a:p>
                    <a:p>
                      <a:pPr marL="0" indent="0" algn="just" defTabSz="914400" rtl="0" eaLnBrk="1" latinLnBrk="0" hangingPunct="1">
                        <a:spcBef>
                          <a:spcPts val="600"/>
                        </a:spcBef>
                        <a:buClr>
                          <a:srgbClr val="409AA7"/>
                        </a:buClr>
                        <a:buFont typeface="Wingdings" pitchFamily="2" charset="2"/>
                        <a:buNone/>
                      </a:pPr>
                      <a:endParaRPr lang="en-US" sz="1000" b="1" kern="1200" dirty="0">
                        <a:solidFill>
                          <a:srgbClr val="001F60"/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sz="10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otham Light Regular" pitchFamily="2" charset="7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5214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Kontribusi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Pemegang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Saham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409AA7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Dividen</a:t>
                      </a:r>
                      <a:r>
                        <a:rPr lang="en-US" sz="1000" b="0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rgbClr val="001F60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Rp ……………………………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409AA7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rgbClr val="001F60"/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6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2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4"/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 dirty="0">
                <a:solidFill>
                  <a:srgbClr val="2FB7E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PREVIEW ARUS PETIKEMAS</a:t>
            </a:r>
            <a:endParaRPr sz="2400" b="0" i="0" u="none" strike="noStrike" cap="none" dirty="0">
              <a:solidFill>
                <a:srgbClr val="2FB7E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18" name="Google Shape;218;p54"/>
          <p:cNvGraphicFramePr/>
          <p:nvPr>
            <p:extLst>
              <p:ext uri="{D42A27DB-BD31-4B8C-83A1-F6EECF244321}">
                <p14:modId xmlns:p14="http://schemas.microsoft.com/office/powerpoint/2010/main" val="296850572"/>
              </p:ext>
            </p:extLst>
          </p:nvPr>
        </p:nvGraphicFramePr>
        <p:xfrm>
          <a:off x="458788" y="836613"/>
          <a:ext cx="1144270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Worksheet" r:id="rId4" imgW="9550400" imgH="4292692" progId="Excel.Sheet.12">
                  <p:embed/>
                </p:oleObj>
              </mc:Choice>
              <mc:Fallback>
                <p:oleObj name="Worksheet" r:id="rId4" imgW="9550400" imgH="4292692" progId="Excel.Sheet.12">
                  <p:embed/>
                  <p:pic>
                    <p:nvPicPr>
                      <p:cNvPr id="0" name="Google Shape;218;p54"/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458788" y="836613"/>
                        <a:ext cx="1144270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 dirty="0">
                <a:solidFill>
                  <a:srgbClr val="2FB7E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PREVIEW ARUS BARANG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(UNTUK ANPER YANG ADA)</a:t>
            </a:r>
          </a:p>
        </p:txBody>
      </p:sp>
      <p:graphicFrame>
        <p:nvGraphicFramePr>
          <p:cNvPr id="227" name="Google Shape;227;p55"/>
          <p:cNvGraphicFramePr/>
          <p:nvPr>
            <p:extLst>
              <p:ext uri="{D42A27DB-BD31-4B8C-83A1-F6EECF244321}">
                <p14:modId xmlns:p14="http://schemas.microsoft.com/office/powerpoint/2010/main" val="1352654847"/>
              </p:ext>
            </p:extLst>
          </p:nvPr>
        </p:nvGraphicFramePr>
        <p:xfrm>
          <a:off x="352425" y="1317625"/>
          <a:ext cx="11313394" cy="264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Worksheet" r:id="rId4" imgW="8655076" imgH="1809681" progId="Excel.Sheet.12">
                  <p:embed/>
                </p:oleObj>
              </mc:Choice>
              <mc:Fallback>
                <p:oleObj name="Worksheet" r:id="rId4" imgW="8655076" imgH="1809681" progId="Excel.Sheet.12">
                  <p:embed/>
                  <p:pic>
                    <p:nvPicPr>
                      <p:cNvPr id="0" name="Google Shape;227;p55"/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52425" y="1317625"/>
                        <a:ext cx="11313394" cy="264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/>
          <p:nvPr/>
        </p:nvSpPr>
        <p:spPr>
          <a:xfrm>
            <a:off x="353111" y="961139"/>
            <a:ext cx="27735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Kinerja dan Utilisasi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400" b="0" i="0" u="none" strike="noStrike" cap="none" dirty="0">
                <a:solidFill>
                  <a:srgbClr val="2FB7E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KINERJA OPERASIONAL</a:t>
            </a:r>
            <a:endParaRPr sz="2400" b="0" i="0" u="none" strike="noStrike" cap="none" dirty="0">
              <a:solidFill>
                <a:srgbClr val="2FB7E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258099" y="6032082"/>
            <a:ext cx="8256396" cy="4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1" u="none" strike="noStrike" cap="none">
                <a:solidFill>
                  <a:srgbClr val="C55A1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*Pos Produksi menyesuaikan dengan masing-masing jenis usaha Perusahaan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36" name="Google Shape;236;p5"/>
          <p:cNvGraphicFramePr/>
          <p:nvPr>
            <p:extLst>
              <p:ext uri="{D42A27DB-BD31-4B8C-83A1-F6EECF244321}">
                <p14:modId xmlns:p14="http://schemas.microsoft.com/office/powerpoint/2010/main" val="1886664832"/>
              </p:ext>
            </p:extLst>
          </p:nvPr>
        </p:nvGraphicFramePr>
        <p:xfrm>
          <a:off x="5150" y="1360488"/>
          <a:ext cx="121412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Worksheet" r:id="rId4" imgW="10674220" imgH="3530415" progId="Excel.Sheet.12">
                  <p:embed/>
                </p:oleObj>
              </mc:Choice>
              <mc:Fallback>
                <p:oleObj name="Worksheet" r:id="rId4" imgW="10674220" imgH="3530415" progId="Excel.Sheet.12">
                  <p:embed/>
                  <p:pic>
                    <p:nvPicPr>
                      <p:cNvPr id="0" name="Google Shape;236;p5"/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150" y="1360488"/>
                        <a:ext cx="12141200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4;p5"/>
          <p:cNvSpPr txBox="1"/>
          <p:nvPr/>
        </p:nvSpPr>
        <p:spPr>
          <a:xfrm>
            <a:off x="9623442" y="1779893"/>
            <a:ext cx="4055927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lang="en-US" sz="2800" b="0" i="0" u="none" strike="noStrike" cap="none" dirty="0">
              <a:solidFill>
                <a:srgbClr val="2FB7E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325" y="249488"/>
            <a:ext cx="5638800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  <a:latin typeface="Pragmatica Black"/>
              </a:defRPr>
            </a:lvl1pPr>
          </a:lstStyle>
          <a:p>
            <a:pPr lvl="0"/>
            <a:r>
              <a:rPr lang="en-US" i="1" dirty="0">
                <a:solidFill>
                  <a:srgbClr val="00B0F0"/>
                </a:solidFill>
                <a:latin typeface="Pragmatica ExtraBold" panose="020B0803040502020204" pitchFamily="34" charset="0"/>
              </a:rPr>
              <a:t>FINANCIAL HIGHLIGHT </a:t>
            </a:r>
            <a:r>
              <a:rPr lang="en-US" dirty="0">
                <a:solidFill>
                  <a:srgbClr val="00B0F0"/>
                </a:solidFill>
                <a:latin typeface="Arial" panose="020B0604020202020204"/>
              </a:rPr>
              <a:t> LABA RUGI</a:t>
            </a:r>
            <a:endParaRPr lang="en-US" sz="2000" dirty="0">
              <a:solidFill>
                <a:srgbClr val="00B0F0"/>
              </a:solidFill>
              <a:latin typeface="Arial" panose="020B0604020202020204"/>
            </a:endParaRPr>
          </a:p>
          <a:p>
            <a:endParaRPr lang="en-US" sz="2300" i="1" dirty="0">
              <a:solidFill>
                <a:srgbClr val="00B0F0"/>
              </a:solidFill>
              <a:latin typeface="Pragmatica ExtraBold" panose="020B0803040502020204" pitchFamily="34" charset="0"/>
            </a:endParaRPr>
          </a:p>
          <a:p>
            <a:pPr algn="ctr"/>
            <a:endParaRPr lang="en-US" sz="23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C2BD4-2DAE-4E4B-8EA4-8154F4A68EE2}"/>
              </a:ext>
            </a:extLst>
          </p:cNvPr>
          <p:cNvSpPr/>
          <p:nvPr/>
        </p:nvSpPr>
        <p:spPr>
          <a:xfrm>
            <a:off x="10672763" y="705674"/>
            <a:ext cx="1140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Rp.juta</a:t>
            </a:r>
            <a:endParaRPr lang="en-US" sz="16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0CBAA7-8364-4157-9C0A-180B0D61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5" y="1044228"/>
            <a:ext cx="11237413" cy="49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614" y="285785"/>
            <a:ext cx="5638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  <a:latin typeface="Pragmatica Black"/>
              </a:defRPr>
            </a:lvl1pPr>
          </a:lstStyle>
          <a:p>
            <a:r>
              <a:rPr lang="en-US" i="1" dirty="0">
                <a:solidFill>
                  <a:srgbClr val="00B0F0"/>
                </a:solidFill>
                <a:latin typeface="Pragmatica ExtraBold" panose="020B0803040502020204" pitchFamily="34" charset="0"/>
              </a:rPr>
              <a:t>FINANCIAL HIGHLIGHT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NERACA</a:t>
            </a:r>
            <a:endParaRPr lang="en-US" i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15344-D7A9-4DEB-BF33-A471FC1C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1114502"/>
            <a:ext cx="11317999" cy="44004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ED363-D55F-4CF0-A6DD-A7F568920009}"/>
              </a:ext>
            </a:extLst>
          </p:cNvPr>
          <p:cNvSpPr/>
          <p:nvPr/>
        </p:nvSpPr>
        <p:spPr>
          <a:xfrm>
            <a:off x="10746287" y="747373"/>
            <a:ext cx="1140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Rp.juta</a:t>
            </a:r>
            <a:endParaRPr lang="en-US" sz="16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35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wYBl6PDMXYM6wg66Lf3Q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797</Words>
  <Application>Microsoft Office PowerPoint</Application>
  <PresentationFormat>Widescreen</PresentationFormat>
  <Paragraphs>122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Batang</vt:lpstr>
      <vt:lpstr>Arial</vt:lpstr>
      <vt:lpstr>Calibri</vt:lpstr>
      <vt:lpstr>Circular Std Book Italic</vt:lpstr>
      <vt:lpstr>Gotham Light</vt:lpstr>
      <vt:lpstr>Pragmatica Black</vt:lpstr>
      <vt:lpstr>Pragmatica Book</vt:lpstr>
      <vt:lpstr>Pragmatica ExtraBold</vt:lpstr>
      <vt:lpstr>Wingdings</vt:lpstr>
      <vt:lpstr>Office Theme</vt:lpstr>
      <vt:lpstr>Worksheet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 Strix Scar</dc:creator>
  <cp:lastModifiedBy>Hp</cp:lastModifiedBy>
  <cp:revision>128</cp:revision>
  <dcterms:created xsi:type="dcterms:W3CDTF">2022-04-07T03:01:19Z</dcterms:created>
  <dcterms:modified xsi:type="dcterms:W3CDTF">2022-05-23T10:04:11Z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AA42D2517FF749EAB0DF79747250BD0A</vt:lpwstr>
  </property>
  <property fmtid="{D5CDD505-2E9C-101B-9397-08002B2CF9AE}" pid="3" name="KSOProductBuildVer">
    <vt:lpwstr>1033-11.2.0.11042</vt:lpwstr>
  </property>
</Properties>
</file>