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0" r:id="rId3"/>
    <p:sldId id="283" r:id="rId4"/>
    <p:sldId id="284" r:id="rId5"/>
    <p:sldId id="264" r:id="rId6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7F1"/>
    <a:srgbClr val="4B4A4C"/>
    <a:srgbClr val="8CBABE"/>
    <a:srgbClr val="507C89"/>
    <a:srgbClr val="576868"/>
    <a:srgbClr val="9CC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0" autoAdjust="0"/>
    <p:restoredTop sz="90957" autoAdjust="0"/>
  </p:normalViewPr>
  <p:slideViewPr>
    <p:cSldViewPr snapToGrid="0">
      <p:cViewPr varScale="1">
        <p:scale>
          <a:sx n="58" d="100"/>
          <a:sy n="58" d="100"/>
        </p:scale>
        <p:origin x="1056" y="52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739" cy="471055"/>
          </a:xfrm>
          <a:prstGeom prst="rect">
            <a:avLst/>
          </a:prstGeom>
        </p:spPr>
        <p:txBody>
          <a:bodyPr vert="horz" lIns="90842" tIns="45420" rIns="90842" bIns="454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0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1"/>
            <a:ext cx="3077739" cy="471055"/>
          </a:xfrm>
          <a:prstGeom prst="rect">
            <a:avLst/>
          </a:prstGeom>
        </p:spPr>
        <p:txBody>
          <a:bodyPr vert="horz" lIns="90842" tIns="45420" rIns="90842" bIns="45420" rtlCol="0"/>
          <a:lstStyle>
            <a:lvl1pPr algn="r">
              <a:defRPr sz="1200"/>
            </a:lvl1pPr>
          </a:lstStyle>
          <a:p>
            <a:fld id="{C13B3C94-35DB-4D46-8FFB-6FB12077DE71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104869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5"/>
            <a:ext cx="3077739" cy="471054"/>
          </a:xfrm>
          <a:prstGeom prst="rect">
            <a:avLst/>
          </a:prstGeom>
        </p:spPr>
        <p:txBody>
          <a:bodyPr vert="horz" lIns="90842" tIns="45420" rIns="90842" bIns="454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2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5"/>
            <a:ext cx="3077739" cy="471054"/>
          </a:xfrm>
          <a:prstGeom prst="rect">
            <a:avLst/>
          </a:prstGeom>
        </p:spPr>
        <p:txBody>
          <a:bodyPr vert="horz" lIns="90842" tIns="45420" rIns="90842" bIns="45420" rtlCol="0" anchor="b"/>
          <a:lstStyle>
            <a:lvl1pPr algn="r">
              <a:defRPr sz="1200"/>
            </a:lvl1pPr>
          </a:lstStyle>
          <a:p>
            <a:fld id="{B8F22613-1060-494A-BC9A-5D470CCB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51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739" cy="471055"/>
          </a:xfrm>
          <a:prstGeom prst="rect">
            <a:avLst/>
          </a:prstGeom>
        </p:spPr>
        <p:txBody>
          <a:bodyPr vert="horz" lIns="90842" tIns="45420" rIns="90842" bIns="454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4" name="Date Placeholder 2"/>
          <p:cNvSpPr>
            <a:spLocks noGrp="1"/>
          </p:cNvSpPr>
          <p:nvPr>
            <p:ph type="dt" idx="1"/>
          </p:nvPr>
        </p:nvSpPr>
        <p:spPr>
          <a:xfrm>
            <a:off x="4023092" y="1"/>
            <a:ext cx="3077739" cy="471055"/>
          </a:xfrm>
          <a:prstGeom prst="rect">
            <a:avLst/>
          </a:prstGeom>
        </p:spPr>
        <p:txBody>
          <a:bodyPr vert="horz" lIns="90842" tIns="45420" rIns="90842" bIns="45420" rtlCol="0"/>
          <a:lstStyle>
            <a:lvl1pPr algn="r">
              <a:defRPr sz="1200"/>
            </a:lvl1pPr>
          </a:lstStyle>
          <a:p>
            <a:fld id="{FEC87187-D292-464D-B00D-3E1549DE2E5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104868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1173163"/>
            <a:ext cx="56388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42" tIns="45420" rIns="90842" bIns="45420" rtlCol="0" anchor="ctr"/>
          <a:lstStyle/>
          <a:p>
            <a:endParaRPr lang="en-US"/>
          </a:p>
        </p:txBody>
      </p:sp>
      <p:sp>
        <p:nvSpPr>
          <p:cNvPr id="104868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6"/>
            <a:ext cx="5681980" cy="3696712"/>
          </a:xfrm>
          <a:prstGeom prst="rect">
            <a:avLst/>
          </a:prstGeom>
        </p:spPr>
        <p:txBody>
          <a:bodyPr vert="horz" lIns="90842" tIns="45420" rIns="90842" bIns="454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5"/>
            <a:ext cx="3077739" cy="471054"/>
          </a:xfrm>
          <a:prstGeom prst="rect">
            <a:avLst/>
          </a:prstGeom>
        </p:spPr>
        <p:txBody>
          <a:bodyPr vert="horz" lIns="90842" tIns="45420" rIns="90842" bIns="454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5"/>
            <a:ext cx="3077739" cy="471054"/>
          </a:xfrm>
          <a:prstGeom prst="rect">
            <a:avLst/>
          </a:prstGeom>
        </p:spPr>
        <p:txBody>
          <a:bodyPr vert="horz" lIns="90842" tIns="45420" rIns="90842" bIns="45420" rtlCol="0" anchor="b"/>
          <a:lstStyle>
            <a:lvl1pPr algn="r">
              <a:defRPr sz="1200"/>
            </a:lvl1pPr>
          </a:lstStyle>
          <a:p>
            <a:fld id="{7C12C887-557A-48D1-BE37-0A187F06B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6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04861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2C887-557A-48D1-BE37-0A187F06B68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04861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2C887-557A-48D1-BE37-0A187F06B6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67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04861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2C887-557A-48D1-BE37-0A187F06B6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5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2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7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104867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10486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104867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8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5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6ED2-B5EC-4129-BCFF-4C5F174298E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48586" name="Rectangle 4"/>
          <p:cNvSpPr/>
          <p:nvPr/>
        </p:nvSpPr>
        <p:spPr>
          <a:xfrm>
            <a:off x="0" y="4362681"/>
            <a:ext cx="12192000" cy="2495326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8587" name="Text Box 44"/>
          <p:cNvSpPr txBox="1">
            <a:spLocks noChangeArrowheads="1"/>
          </p:cNvSpPr>
          <p:nvPr/>
        </p:nvSpPr>
        <p:spPr bwMode="auto">
          <a:xfrm>
            <a:off x="2732088" y="4930357"/>
            <a:ext cx="6911975" cy="769441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folHlink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 sz="4400" b="1" dirty="0">
                <a:solidFill>
                  <a:srgbClr val="EA0000"/>
                </a:solidFill>
                <a:latin typeface="Arial" panose="020B0604020202020204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</a:p>
        </p:txBody>
      </p:sp>
      <p:sp>
        <p:nvSpPr>
          <p:cNvPr id="1048588" name="Text Box 44"/>
          <p:cNvSpPr txBox="1">
            <a:spLocks noChangeArrowheads="1"/>
          </p:cNvSpPr>
          <p:nvPr/>
        </p:nvSpPr>
        <p:spPr bwMode="auto">
          <a:xfrm>
            <a:off x="-44670" y="4831659"/>
            <a:ext cx="12281337" cy="2062103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folHlink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id-ID" b="1" dirty="0">
                <a:solidFill>
                  <a:schemeClr val="tx2"/>
                </a:solidFill>
                <a:latin typeface="Arial" panose="020B0604020202020204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LAPORAN UJI COBA OPERASIONAL 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id-ID" b="1" dirty="0">
                <a:solidFill>
                  <a:schemeClr val="tx2"/>
                </a:solidFill>
                <a:latin typeface="Arial" panose="020B0604020202020204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MV MATHU BHUM 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id-ID" altLang="id-ID" b="1" dirty="0">
                <a:solidFill>
                  <a:schemeClr val="tx2"/>
                </a:solidFill>
                <a:latin typeface="Arial" panose="020B0604020202020204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PT. </a:t>
            </a:r>
            <a:r>
              <a:rPr lang="en-US" altLang="id-ID" b="1" dirty="0">
                <a:solidFill>
                  <a:schemeClr val="tx2"/>
                </a:solidFill>
                <a:latin typeface="Arial" panose="020B0604020202020204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PRIMA TERMINAL PETIKEMAS</a:t>
            </a:r>
            <a:endParaRPr lang="id-ID" altLang="id-ID" b="1" dirty="0">
              <a:solidFill>
                <a:schemeClr val="tx2"/>
              </a:solidFill>
              <a:latin typeface="Arial" panose="020B0604020202020204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048589" name="TextBox 12"/>
          <p:cNvSpPr txBox="1"/>
          <p:nvPr/>
        </p:nvSpPr>
        <p:spPr>
          <a:xfrm>
            <a:off x="-1" y="436268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Georgia" panose="02040502050405020303" pitchFamily="18" charset="0"/>
              </a:rPr>
              <a:t>Medan</a:t>
            </a:r>
            <a:r>
              <a:rPr lang="en-US" dirty="0">
                <a:latin typeface="Georgia" panose="02040502050405020303" pitchFamily="18" charset="0"/>
              </a:rPr>
              <a:t>,      April </a:t>
            </a:r>
            <a:r>
              <a:rPr lang="id-ID" dirty="0">
                <a:latin typeface="Georgia" panose="02040502050405020303" pitchFamily="18" charset="0"/>
              </a:rPr>
              <a:t>20</a:t>
            </a:r>
            <a:r>
              <a:rPr lang="en-US" dirty="0">
                <a:latin typeface="Georgia" panose="02040502050405020303" pitchFamily="18" charset="0"/>
              </a:rPr>
              <a:t>21</a:t>
            </a:r>
            <a:endParaRPr lang="en-ID" dirty="0">
              <a:latin typeface="Georgia" panose="02040502050405020303" pitchFamily="18" charset="0"/>
            </a:endParaRPr>
          </a:p>
        </p:txBody>
      </p:sp>
      <p:pic>
        <p:nvPicPr>
          <p:cNvPr id="209715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5" y="188069"/>
            <a:ext cx="2912696" cy="8079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35740"/>
          </a:xfrm>
          <a:prstGeom prst="rect">
            <a:avLst/>
          </a:prstGeom>
        </p:spPr>
      </p:pic>
      <p:pic>
        <p:nvPicPr>
          <p:cNvPr id="209716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1393"/>
            <a:ext cx="2781300" cy="77152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0F09BA-E02E-4AAA-BC46-4A694AD8D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72780"/>
              </p:ext>
            </p:extLst>
          </p:nvPr>
        </p:nvGraphicFramePr>
        <p:xfrm>
          <a:off x="0" y="974669"/>
          <a:ext cx="12191999" cy="4908661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62310">
                  <a:extLst>
                    <a:ext uri="{9D8B030D-6E8A-4147-A177-3AD203B41FA5}">
                      <a16:colId xmlns:a16="http://schemas.microsoft.com/office/drawing/2014/main" val="2844596295"/>
                    </a:ext>
                  </a:extLst>
                </a:gridCol>
                <a:gridCol w="1427425">
                  <a:extLst>
                    <a:ext uri="{9D8B030D-6E8A-4147-A177-3AD203B41FA5}">
                      <a16:colId xmlns:a16="http://schemas.microsoft.com/office/drawing/2014/main" val="4217333848"/>
                    </a:ext>
                  </a:extLst>
                </a:gridCol>
                <a:gridCol w="511099">
                  <a:extLst>
                    <a:ext uri="{9D8B030D-6E8A-4147-A177-3AD203B41FA5}">
                      <a16:colId xmlns:a16="http://schemas.microsoft.com/office/drawing/2014/main" val="4222784390"/>
                    </a:ext>
                  </a:extLst>
                </a:gridCol>
                <a:gridCol w="186204">
                  <a:extLst>
                    <a:ext uri="{9D8B030D-6E8A-4147-A177-3AD203B41FA5}">
                      <a16:colId xmlns:a16="http://schemas.microsoft.com/office/drawing/2014/main" val="781035768"/>
                    </a:ext>
                  </a:extLst>
                </a:gridCol>
                <a:gridCol w="1588698">
                  <a:extLst>
                    <a:ext uri="{9D8B030D-6E8A-4147-A177-3AD203B41FA5}">
                      <a16:colId xmlns:a16="http://schemas.microsoft.com/office/drawing/2014/main" val="2119588095"/>
                    </a:ext>
                  </a:extLst>
                </a:gridCol>
                <a:gridCol w="45326">
                  <a:extLst>
                    <a:ext uri="{9D8B030D-6E8A-4147-A177-3AD203B41FA5}">
                      <a16:colId xmlns:a16="http://schemas.microsoft.com/office/drawing/2014/main" val="3539281599"/>
                    </a:ext>
                  </a:extLst>
                </a:gridCol>
                <a:gridCol w="1435190">
                  <a:extLst>
                    <a:ext uri="{9D8B030D-6E8A-4147-A177-3AD203B41FA5}">
                      <a16:colId xmlns:a16="http://schemas.microsoft.com/office/drawing/2014/main" val="1701012851"/>
                    </a:ext>
                  </a:extLst>
                </a:gridCol>
                <a:gridCol w="30148">
                  <a:extLst>
                    <a:ext uri="{9D8B030D-6E8A-4147-A177-3AD203B41FA5}">
                      <a16:colId xmlns:a16="http://schemas.microsoft.com/office/drawing/2014/main" val="3951333489"/>
                    </a:ext>
                  </a:extLst>
                </a:gridCol>
                <a:gridCol w="1512226">
                  <a:extLst>
                    <a:ext uri="{9D8B030D-6E8A-4147-A177-3AD203B41FA5}">
                      <a16:colId xmlns:a16="http://schemas.microsoft.com/office/drawing/2014/main" val="1690165189"/>
                    </a:ext>
                  </a:extLst>
                </a:gridCol>
                <a:gridCol w="192681">
                  <a:extLst>
                    <a:ext uri="{9D8B030D-6E8A-4147-A177-3AD203B41FA5}">
                      <a16:colId xmlns:a16="http://schemas.microsoft.com/office/drawing/2014/main" val="3434614291"/>
                    </a:ext>
                  </a:extLst>
                </a:gridCol>
                <a:gridCol w="1738232">
                  <a:extLst>
                    <a:ext uri="{9D8B030D-6E8A-4147-A177-3AD203B41FA5}">
                      <a16:colId xmlns:a16="http://schemas.microsoft.com/office/drawing/2014/main" val="3247943236"/>
                    </a:ext>
                  </a:extLst>
                </a:gridCol>
                <a:gridCol w="1322560">
                  <a:extLst>
                    <a:ext uri="{9D8B030D-6E8A-4147-A177-3AD203B41FA5}">
                      <a16:colId xmlns:a16="http://schemas.microsoft.com/office/drawing/2014/main" val="2157327805"/>
                    </a:ext>
                  </a:extLst>
                </a:gridCol>
                <a:gridCol w="616319">
                  <a:extLst>
                    <a:ext uri="{9D8B030D-6E8A-4147-A177-3AD203B41FA5}">
                      <a16:colId xmlns:a16="http://schemas.microsoft.com/office/drawing/2014/main" val="294921534"/>
                    </a:ext>
                  </a:extLst>
                </a:gridCol>
                <a:gridCol w="1323581">
                  <a:extLst>
                    <a:ext uri="{9D8B030D-6E8A-4147-A177-3AD203B41FA5}">
                      <a16:colId xmlns:a16="http://schemas.microsoft.com/office/drawing/2014/main" val="3064375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Proses </a:t>
                      </a:r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Bisnis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Lokasi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Masalah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Penyebab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Troubleshoot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Usulan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PIC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Penyelesaian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101592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Receiving/Delivery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CY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a.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ARTG 08, 10 dan 11 </a:t>
                      </a:r>
                      <a:r>
                        <a:rPr lang="en-US" sz="1400" u="none" strike="noStrike" dirty="0" err="1">
                          <a:effectLst/>
                        </a:rPr>
                        <a:t>sering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terjadi</a:t>
                      </a:r>
                      <a:r>
                        <a:rPr lang="en-US" sz="1400" u="none" strike="noStrike" dirty="0">
                          <a:effectLst/>
                        </a:rPr>
                        <a:t> M-Ros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Job </a:t>
                      </a:r>
                      <a:r>
                        <a:rPr lang="en-US" sz="1400" u="none" strike="noStrike" dirty="0" err="1">
                          <a:effectLst/>
                        </a:rPr>
                        <a:t>sering</a:t>
                      </a:r>
                      <a:r>
                        <a:rPr lang="en-US" sz="1400" u="none" strike="noStrike" dirty="0">
                          <a:effectLst/>
                        </a:rPr>
                        <a:t> lama </a:t>
                      </a:r>
                      <a:r>
                        <a:rPr lang="en-US" sz="1400" u="none" strike="noStrike" dirty="0" err="1">
                          <a:effectLst/>
                        </a:rPr>
                        <a:t>tampil</a:t>
                      </a:r>
                      <a:r>
                        <a:rPr lang="en-US" sz="1400" u="none" strike="noStrike" dirty="0">
                          <a:effectLst/>
                        </a:rPr>
                        <a:t> dan </a:t>
                      </a:r>
                      <a:r>
                        <a:rPr lang="en-US" sz="1400" u="none" strike="noStrike" dirty="0" err="1">
                          <a:effectLst/>
                        </a:rPr>
                        <a:t>hilang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timbul</a:t>
                      </a:r>
                      <a:r>
                        <a:rPr lang="en-US" sz="1400" u="none" strike="noStrike" dirty="0">
                          <a:effectLst/>
                        </a:rPr>
                        <a:t>.  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Teknik dan </a:t>
                      </a:r>
                      <a:r>
                        <a:rPr lang="en-US" sz="1400" u="none" strike="noStrike" dirty="0" err="1">
                          <a:effectLst/>
                        </a:rPr>
                        <a:t>Pengambangan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2244541863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b.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ARTG 08 Stop </a:t>
                      </a: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ARTG 08 </a:t>
                      </a:r>
                      <a:r>
                        <a:rPr lang="en-US" sz="1400" u="none" strike="noStrike" dirty="0" err="1">
                          <a:effectLst/>
                        </a:rPr>
                        <a:t>mengalami</a:t>
                      </a:r>
                      <a:r>
                        <a:rPr lang="en-US" sz="1400" u="none" strike="noStrike" dirty="0">
                          <a:effectLst/>
                        </a:rPr>
                        <a:t> AV Fault –PTZ </a:t>
                      </a:r>
                      <a:r>
                        <a:rPr lang="en-US" sz="1400" u="none" strike="noStrike" dirty="0" err="1">
                          <a:effectLst/>
                        </a:rPr>
                        <a:t>Conection</a:t>
                      </a:r>
                      <a:r>
                        <a:rPr lang="en-US" sz="1400" u="none" strike="noStrike" dirty="0">
                          <a:effectLst/>
                        </a:rPr>
                        <a:t> Fault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Teknik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2291268843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Operator </a:t>
                      </a:r>
                      <a:r>
                        <a:rPr lang="en-US" sz="1400" u="none" strike="noStrike" dirty="0" err="1">
                          <a:effectLst/>
                        </a:rPr>
                        <a:t>Kesulitan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meletakan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Petikemas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ARTG 10 </a:t>
                      </a:r>
                      <a:r>
                        <a:rPr lang="en-US" sz="1400" u="none" strike="noStrike" dirty="0" err="1">
                          <a:effectLst/>
                        </a:rPr>
                        <a:t>Kamera</a:t>
                      </a:r>
                      <a:r>
                        <a:rPr lang="en-US" sz="1400" u="none" strike="noStrike" dirty="0">
                          <a:effectLst/>
                        </a:rPr>
                        <a:t> Lane High pada </a:t>
                      </a:r>
                      <a:r>
                        <a:rPr lang="en-US" sz="1400" u="none" strike="noStrike" dirty="0" err="1">
                          <a:effectLst/>
                        </a:rPr>
                        <a:t>tidak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sesuai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D" sz="1400" u="none" strike="noStrike" dirty="0" err="1">
                          <a:effectLst/>
                        </a:rPr>
                        <a:t>Menggunakan</a:t>
                      </a:r>
                      <a:r>
                        <a:rPr lang="en-ID" sz="1400" u="none" strike="noStrike" dirty="0"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effectLst/>
                        </a:rPr>
                        <a:t>kamera</a:t>
                      </a:r>
                      <a:r>
                        <a:rPr lang="en-ID" sz="1400" u="none" strike="noStrike" dirty="0"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effectLst/>
                        </a:rPr>
                        <a:t>atas</a:t>
                      </a:r>
                      <a:r>
                        <a:rPr lang="en-ID" sz="1400" u="none" strike="noStrike" dirty="0">
                          <a:effectLst/>
                        </a:rPr>
                        <a:t> (trolley).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 dirty="0">
                          <a:effectLst/>
                        </a:rPr>
                        <a:t>1)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u="none" strike="noStrike" dirty="0" err="1">
                          <a:effectLst/>
                        </a:rPr>
                        <a:t>Pembelajaran</a:t>
                      </a:r>
                      <a:r>
                        <a:rPr lang="en-ID" sz="1400" u="none" strike="noStrike" dirty="0">
                          <a:effectLst/>
                        </a:rPr>
                        <a:t> Operator ARTG.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Teknik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Medium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49661525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2)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v-SE" sz="1400" u="none" strike="noStrike" dirty="0">
                          <a:effectLst/>
                        </a:rPr>
                        <a:t>Pengecekan kamera dan instalasi jaringan.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402476047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d.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ARTG 10 pada slot 67 - 69 Stop </a:t>
                      </a: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karena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sering</a:t>
                      </a:r>
                      <a:r>
                        <a:rPr lang="en-US" sz="1400" u="none" strike="noStrike" dirty="0">
                          <a:effectLst/>
                        </a:rPr>
                        <a:t> Fault Cable Reel Slack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Drum cable </a:t>
                      </a:r>
                      <a:r>
                        <a:rPr lang="en-US" sz="1400" u="none" strike="noStrike" dirty="0" err="1">
                          <a:effectLst/>
                        </a:rPr>
                        <a:t>Posisi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Tidak</a:t>
                      </a:r>
                      <a:r>
                        <a:rPr lang="en-US" sz="1400" u="none" strike="noStrike" dirty="0">
                          <a:effectLst/>
                        </a:rPr>
                        <a:t> Pas/</a:t>
                      </a:r>
                      <a:r>
                        <a:rPr lang="en-US" sz="1400" u="none" strike="noStrike" dirty="0" err="1">
                          <a:effectLst/>
                        </a:rPr>
                        <a:t>Sesuai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By pass pada limit switch </a:t>
                      </a:r>
                      <a:r>
                        <a:rPr lang="en-US" sz="1400" u="none" strike="noStrike" dirty="0" err="1">
                          <a:effectLst/>
                        </a:rPr>
                        <a:t>akses</a:t>
                      </a:r>
                      <a:r>
                        <a:rPr lang="en-US" sz="1400" u="none" strike="noStrike" dirty="0">
                          <a:effectLst/>
                        </a:rPr>
                        <a:t> Trolley</a:t>
                      </a:r>
                    </a:p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u="none" strike="noStrike" dirty="0">
                          <a:effectLst/>
                        </a:rPr>
                        <a:t> 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Setting limit switch </a:t>
                      </a:r>
                      <a:r>
                        <a:rPr lang="en-US" sz="1400" u="none" strike="noStrike" dirty="0" err="1">
                          <a:effectLst/>
                        </a:rPr>
                        <a:t>akses</a:t>
                      </a:r>
                      <a:r>
                        <a:rPr lang="en-US" sz="1400" u="none" strike="noStrike" dirty="0">
                          <a:effectLst/>
                        </a:rPr>
                        <a:t> trolley ARTG 10.</a:t>
                      </a:r>
                    </a:p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400" u="none" strike="noStrike" dirty="0">
                          <a:effectLst/>
                        </a:rPr>
                        <a:t> Teknik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3080736062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Delay </a:t>
                      </a: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r>
                        <a:rPr lang="en-US" sz="1400" u="none" strike="noStrike" dirty="0">
                          <a:effectLst/>
                        </a:rPr>
                        <a:t> di CY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Quick ROS Emergency </a:t>
                      </a:r>
                      <a:r>
                        <a:rPr lang="en-US" sz="1400" u="none" strike="noStrike" dirty="0" err="1">
                          <a:effectLst/>
                        </a:rPr>
                        <a:t>sering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muncul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secara</a:t>
                      </a:r>
                      <a:r>
                        <a:rPr lang="en-US" sz="1400" u="none" strike="noStrike" dirty="0">
                          <a:effectLst/>
                        </a:rPr>
                        <a:t> random.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Masih di </a:t>
                      </a:r>
                      <a:r>
                        <a:rPr lang="en-US" sz="1400" u="none" strike="noStrike" dirty="0" err="1">
                          <a:effectLst/>
                        </a:rPr>
                        <a:t>Cek</a:t>
                      </a:r>
                      <a:r>
                        <a:rPr lang="en-US" sz="1400" u="none" strike="noStrike" dirty="0">
                          <a:effectLst/>
                        </a:rPr>
                        <a:t> Tim Teknik dan </a:t>
                      </a:r>
                      <a:r>
                        <a:rPr lang="en-US" sz="1400" u="none" strike="noStrike" dirty="0" err="1">
                          <a:effectLst/>
                        </a:rPr>
                        <a:t>ConeCrane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</a:p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Masih di </a:t>
                      </a:r>
                      <a:r>
                        <a:rPr lang="en-US" sz="1400" u="none" strike="noStrike" dirty="0" err="1">
                          <a:effectLst/>
                        </a:rPr>
                        <a:t>Cek</a:t>
                      </a:r>
                      <a:r>
                        <a:rPr lang="en-US" sz="1400" u="none" strike="noStrike" dirty="0">
                          <a:effectLst/>
                        </a:rPr>
                        <a:t> Tim Teknik dan </a:t>
                      </a:r>
                      <a:r>
                        <a:rPr lang="en-US" sz="1400" u="none" strike="noStrike" dirty="0" err="1">
                          <a:effectLst/>
                        </a:rPr>
                        <a:t>ConeCrane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214449352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17802722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35740"/>
          </a:xfrm>
          <a:prstGeom prst="rect">
            <a:avLst/>
          </a:prstGeom>
        </p:spPr>
      </p:pic>
      <p:pic>
        <p:nvPicPr>
          <p:cNvPr id="209716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1393"/>
            <a:ext cx="2781300" cy="77152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0F09BA-E02E-4AAA-BC46-4A694AD8D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029982"/>
              </p:ext>
            </p:extLst>
          </p:nvPr>
        </p:nvGraphicFramePr>
        <p:xfrm>
          <a:off x="13313" y="867302"/>
          <a:ext cx="12153287" cy="3409073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57160">
                  <a:extLst>
                    <a:ext uri="{9D8B030D-6E8A-4147-A177-3AD203B41FA5}">
                      <a16:colId xmlns:a16="http://schemas.microsoft.com/office/drawing/2014/main" val="2844596295"/>
                    </a:ext>
                  </a:extLst>
                </a:gridCol>
                <a:gridCol w="970266">
                  <a:extLst>
                    <a:ext uri="{9D8B030D-6E8A-4147-A177-3AD203B41FA5}">
                      <a16:colId xmlns:a16="http://schemas.microsoft.com/office/drawing/2014/main" val="4217333848"/>
                    </a:ext>
                  </a:extLst>
                </a:gridCol>
                <a:gridCol w="698358">
                  <a:extLst>
                    <a:ext uri="{9D8B030D-6E8A-4147-A177-3AD203B41FA5}">
                      <a16:colId xmlns:a16="http://schemas.microsoft.com/office/drawing/2014/main" val="4222784390"/>
                    </a:ext>
                  </a:extLst>
                </a:gridCol>
                <a:gridCol w="134923">
                  <a:extLst>
                    <a:ext uri="{9D8B030D-6E8A-4147-A177-3AD203B41FA5}">
                      <a16:colId xmlns:a16="http://schemas.microsoft.com/office/drawing/2014/main" val="781035768"/>
                    </a:ext>
                  </a:extLst>
                </a:gridCol>
                <a:gridCol w="1399868">
                  <a:extLst>
                    <a:ext uri="{9D8B030D-6E8A-4147-A177-3AD203B41FA5}">
                      <a16:colId xmlns:a16="http://schemas.microsoft.com/office/drawing/2014/main" val="2119588095"/>
                    </a:ext>
                  </a:extLst>
                </a:gridCol>
                <a:gridCol w="125129">
                  <a:extLst>
                    <a:ext uri="{9D8B030D-6E8A-4147-A177-3AD203B41FA5}">
                      <a16:colId xmlns:a16="http://schemas.microsoft.com/office/drawing/2014/main" val="3539281599"/>
                    </a:ext>
                  </a:extLst>
                </a:gridCol>
                <a:gridCol w="1905361">
                  <a:extLst>
                    <a:ext uri="{9D8B030D-6E8A-4147-A177-3AD203B41FA5}">
                      <a16:colId xmlns:a16="http://schemas.microsoft.com/office/drawing/2014/main" val="1701012851"/>
                    </a:ext>
                  </a:extLst>
                </a:gridCol>
                <a:gridCol w="30148">
                  <a:extLst>
                    <a:ext uri="{9D8B030D-6E8A-4147-A177-3AD203B41FA5}">
                      <a16:colId xmlns:a16="http://schemas.microsoft.com/office/drawing/2014/main" val="3951333489"/>
                    </a:ext>
                  </a:extLst>
                </a:gridCol>
                <a:gridCol w="1534626">
                  <a:extLst>
                    <a:ext uri="{9D8B030D-6E8A-4147-A177-3AD203B41FA5}">
                      <a16:colId xmlns:a16="http://schemas.microsoft.com/office/drawing/2014/main" val="1690165189"/>
                    </a:ext>
                  </a:extLst>
                </a:gridCol>
                <a:gridCol w="30148">
                  <a:extLst>
                    <a:ext uri="{9D8B030D-6E8A-4147-A177-3AD203B41FA5}">
                      <a16:colId xmlns:a16="http://schemas.microsoft.com/office/drawing/2014/main" val="3434614291"/>
                    </a:ext>
                  </a:extLst>
                </a:gridCol>
                <a:gridCol w="1596473">
                  <a:extLst>
                    <a:ext uri="{9D8B030D-6E8A-4147-A177-3AD203B41FA5}">
                      <a16:colId xmlns:a16="http://schemas.microsoft.com/office/drawing/2014/main" val="3247943236"/>
                    </a:ext>
                  </a:extLst>
                </a:gridCol>
                <a:gridCol w="942516">
                  <a:extLst>
                    <a:ext uri="{9D8B030D-6E8A-4147-A177-3AD203B41FA5}">
                      <a16:colId xmlns:a16="http://schemas.microsoft.com/office/drawing/2014/main" val="2157327805"/>
                    </a:ext>
                  </a:extLst>
                </a:gridCol>
                <a:gridCol w="877311">
                  <a:extLst>
                    <a:ext uri="{9D8B030D-6E8A-4147-A177-3AD203B41FA5}">
                      <a16:colId xmlns:a16="http://schemas.microsoft.com/office/drawing/2014/main" val="294921534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064375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Proses </a:t>
                      </a:r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Bisnis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Lokasi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Masalah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Penyebab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Troubleshoot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Usulan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PIC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Penyelesaian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101592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Stevedoring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Dermaga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Petugas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Kesulitan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berkomunikasi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alat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komunikasi</a:t>
                      </a:r>
                      <a:r>
                        <a:rPr lang="en-US" sz="1400" u="none" strike="noStrike" dirty="0">
                          <a:effectLst/>
                        </a:rPr>
                        <a:t> radio </a:t>
                      </a:r>
                      <a:r>
                        <a:rPr lang="en-US" sz="1400" u="none" strike="noStrike" dirty="0" err="1">
                          <a:effectLst/>
                        </a:rPr>
                        <a:t>untuk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Petugas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masih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belum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terpenuhi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Memakai</a:t>
                      </a:r>
                      <a:r>
                        <a:rPr lang="en-US" sz="1400" u="none" strike="noStrike" dirty="0">
                          <a:effectLst/>
                        </a:rPr>
                        <a:t> Handphone </a:t>
                      </a:r>
                      <a:r>
                        <a:rPr lang="en-US" sz="1400" u="none" strike="noStrike" dirty="0" err="1">
                          <a:effectLst/>
                        </a:rPr>
                        <a:t>Pribadi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Penambahan</a:t>
                      </a:r>
                      <a:r>
                        <a:rPr lang="en-US" sz="1400" u="none" strike="noStrike" dirty="0">
                          <a:effectLst/>
                        </a:rPr>
                        <a:t> 10 Unit Handy Talky (HT).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Umum</a:t>
                      </a:r>
                      <a:endParaRPr lang="en-US" sz="1400" u="none" strike="noStrike" dirty="0">
                        <a:effectLst/>
                      </a:endParaRPr>
                    </a:p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Medium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Penambahan</a:t>
                      </a:r>
                      <a:r>
                        <a:rPr lang="en-US" sz="1400" u="none" strike="noStrike" dirty="0">
                          <a:effectLst/>
                        </a:rPr>
                        <a:t> 10 unit Handy Talky (HT)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2244541863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Dermaga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Petugas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r>
                        <a:rPr lang="en-US" sz="1400" u="none" strike="noStrike" dirty="0">
                          <a:effectLst/>
                        </a:rPr>
                        <a:t> yang </a:t>
                      </a:r>
                      <a:r>
                        <a:rPr lang="en-US" sz="1400" u="none" strike="noStrike" dirty="0" err="1">
                          <a:effectLst/>
                        </a:rPr>
                        <a:t>kurang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komunikasi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ke</a:t>
                      </a:r>
                      <a:r>
                        <a:rPr lang="en-US" sz="1400" u="none" strike="noStrike" dirty="0">
                          <a:effectLst/>
                        </a:rPr>
                        <a:t> ROS </a:t>
                      </a:r>
                      <a:r>
                        <a:rPr lang="en-US" sz="1400" u="none" strike="noStrike" dirty="0" err="1">
                          <a:effectLst/>
                        </a:rPr>
                        <a:t>bila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terjadi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kendala</a:t>
                      </a:r>
                      <a:r>
                        <a:rPr lang="en-US" sz="1400" u="none" strike="noStrike" dirty="0">
                          <a:effectLst/>
                        </a:rPr>
                        <a:t>.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Pada HHT </a:t>
                      </a:r>
                      <a:r>
                        <a:rPr lang="en-US" sz="1400" u="none" strike="noStrike" dirty="0" err="1">
                          <a:effectLst/>
                        </a:rPr>
                        <a:t>Petugas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mengalami</a:t>
                      </a:r>
                      <a:r>
                        <a:rPr lang="en-US" sz="1400" u="none" strike="noStrike" dirty="0">
                          <a:effectLst/>
                        </a:rPr>
                        <a:t> Invalid Location.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Petugas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mencatat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Petikemas</a:t>
                      </a:r>
                      <a:r>
                        <a:rPr lang="en-US" sz="1400" u="none" strike="noStrike" dirty="0">
                          <a:effectLst/>
                        </a:rPr>
                        <a:t> yang Invalid </a:t>
                      </a:r>
                      <a:r>
                        <a:rPr lang="en-US" sz="1400" u="none" strike="noStrike" dirty="0" err="1">
                          <a:effectLst/>
                        </a:rPr>
                        <a:t>Lovcation</a:t>
                      </a:r>
                      <a:r>
                        <a:rPr lang="en-US" sz="1400" u="none" strike="noStrike" dirty="0">
                          <a:effectLst/>
                        </a:rPr>
                        <a:t> dan </a:t>
                      </a:r>
                      <a:r>
                        <a:rPr lang="en-US" sz="1400" u="none" strike="noStrike" dirty="0" err="1">
                          <a:effectLst/>
                        </a:rPr>
                        <a:t>melaporkan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ke</a:t>
                      </a:r>
                      <a:r>
                        <a:rPr lang="en-US" sz="1400" u="none" strike="noStrike" dirty="0">
                          <a:effectLst/>
                        </a:rPr>
                        <a:t> Tim Planner dan TI </a:t>
                      </a:r>
                      <a:r>
                        <a:rPr lang="en-US" sz="1400" u="none" strike="noStrike" dirty="0" err="1">
                          <a:effectLst/>
                        </a:rPr>
                        <a:t>untuk</a:t>
                      </a:r>
                      <a:r>
                        <a:rPr lang="en-US" sz="1400" u="none" strike="noStrike" dirty="0">
                          <a:effectLst/>
                        </a:rPr>
                        <a:t> di </a:t>
                      </a:r>
                      <a:r>
                        <a:rPr lang="en-US" sz="1400" u="none" strike="noStrike" dirty="0" err="1">
                          <a:effectLst/>
                        </a:rPr>
                        <a:t>sesuai</a:t>
                      </a:r>
                      <a:r>
                        <a:rPr lang="en-US" sz="1400" u="none" strike="noStrike" dirty="0">
                          <a:effectLst/>
                        </a:rPr>
                        <a:t> location di HHT.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Pemahaman</a:t>
                      </a:r>
                      <a:r>
                        <a:rPr lang="en-US" sz="1400" u="none" strike="noStrike" dirty="0">
                          <a:effectLst/>
                        </a:rPr>
                        <a:t> dan </a:t>
                      </a:r>
                      <a:r>
                        <a:rPr lang="en-US" sz="1400" u="none" strike="noStrike" dirty="0" err="1">
                          <a:effectLst/>
                        </a:rPr>
                        <a:t>pelatihan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secara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Intens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kepada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petugas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endParaRPr lang="en-US" sz="1400" u="none" strike="noStrike" dirty="0">
                        <a:effectLst/>
                      </a:endParaRPr>
                    </a:p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TI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High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Pemahaman</a:t>
                      </a:r>
                      <a:r>
                        <a:rPr lang="en-US" sz="1400" u="none" strike="noStrike" dirty="0">
                          <a:effectLst/>
                        </a:rPr>
                        <a:t> dan </a:t>
                      </a:r>
                      <a:r>
                        <a:rPr lang="en-US" sz="1400" u="none" strike="noStrike" dirty="0" err="1">
                          <a:effectLst/>
                        </a:rPr>
                        <a:t>pelatihan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secara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Intens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kepada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petugas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endParaRPr lang="en-ID" sz="1400" u="none" strike="noStrike" dirty="0">
                        <a:effectLst/>
                      </a:endParaRPr>
                    </a:p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2291268843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Petugas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terlambat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mengkomfirmasi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Petikemas</a:t>
                      </a:r>
                      <a:r>
                        <a:rPr lang="en-US" sz="1400" u="none" strike="noStrike" dirty="0">
                          <a:effectLst/>
                        </a:rPr>
                        <a:t> yang </a:t>
                      </a:r>
                      <a:r>
                        <a:rPr lang="en-US" sz="1400" u="none" strike="noStrike" dirty="0" err="1">
                          <a:effectLst/>
                        </a:rPr>
                        <a:t>akan</a:t>
                      </a:r>
                      <a:r>
                        <a:rPr lang="en-US" sz="1400" u="none" strike="noStrike" dirty="0">
                          <a:effectLst/>
                        </a:rPr>
                        <a:t> di </a:t>
                      </a:r>
                      <a:r>
                        <a:rPr lang="en-US" sz="1400" u="none" strike="noStrike" dirty="0" err="1">
                          <a:effectLst/>
                        </a:rPr>
                        <a:t>muat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49661525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en-ID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ID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3080736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47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35740"/>
          </a:xfrm>
          <a:prstGeom prst="rect">
            <a:avLst/>
          </a:prstGeom>
        </p:spPr>
      </p:pic>
      <p:pic>
        <p:nvPicPr>
          <p:cNvPr id="209716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1393"/>
            <a:ext cx="2781300" cy="77152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0F09BA-E02E-4AAA-BC46-4A694AD8D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89274"/>
              </p:ext>
            </p:extLst>
          </p:nvPr>
        </p:nvGraphicFramePr>
        <p:xfrm>
          <a:off x="13313" y="867302"/>
          <a:ext cx="11946849" cy="2721696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57160">
                  <a:extLst>
                    <a:ext uri="{9D8B030D-6E8A-4147-A177-3AD203B41FA5}">
                      <a16:colId xmlns:a16="http://schemas.microsoft.com/office/drawing/2014/main" val="2844596295"/>
                    </a:ext>
                  </a:extLst>
                </a:gridCol>
                <a:gridCol w="970266">
                  <a:extLst>
                    <a:ext uri="{9D8B030D-6E8A-4147-A177-3AD203B41FA5}">
                      <a16:colId xmlns:a16="http://schemas.microsoft.com/office/drawing/2014/main" val="4217333848"/>
                    </a:ext>
                  </a:extLst>
                </a:gridCol>
                <a:gridCol w="698358">
                  <a:extLst>
                    <a:ext uri="{9D8B030D-6E8A-4147-A177-3AD203B41FA5}">
                      <a16:colId xmlns:a16="http://schemas.microsoft.com/office/drawing/2014/main" val="4222784390"/>
                    </a:ext>
                  </a:extLst>
                </a:gridCol>
                <a:gridCol w="134923">
                  <a:extLst>
                    <a:ext uri="{9D8B030D-6E8A-4147-A177-3AD203B41FA5}">
                      <a16:colId xmlns:a16="http://schemas.microsoft.com/office/drawing/2014/main" val="781035768"/>
                    </a:ext>
                  </a:extLst>
                </a:gridCol>
                <a:gridCol w="1399868">
                  <a:extLst>
                    <a:ext uri="{9D8B030D-6E8A-4147-A177-3AD203B41FA5}">
                      <a16:colId xmlns:a16="http://schemas.microsoft.com/office/drawing/2014/main" val="2119588095"/>
                    </a:ext>
                  </a:extLst>
                </a:gridCol>
                <a:gridCol w="125129">
                  <a:extLst>
                    <a:ext uri="{9D8B030D-6E8A-4147-A177-3AD203B41FA5}">
                      <a16:colId xmlns:a16="http://schemas.microsoft.com/office/drawing/2014/main" val="3539281599"/>
                    </a:ext>
                  </a:extLst>
                </a:gridCol>
                <a:gridCol w="1549667">
                  <a:extLst>
                    <a:ext uri="{9D8B030D-6E8A-4147-A177-3AD203B41FA5}">
                      <a16:colId xmlns:a16="http://schemas.microsoft.com/office/drawing/2014/main" val="1701012851"/>
                    </a:ext>
                  </a:extLst>
                </a:gridCol>
                <a:gridCol w="163630">
                  <a:extLst>
                    <a:ext uri="{9D8B030D-6E8A-4147-A177-3AD203B41FA5}">
                      <a16:colId xmlns:a16="http://schemas.microsoft.com/office/drawing/2014/main" val="3951333489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1690165189"/>
                    </a:ext>
                  </a:extLst>
                </a:gridCol>
                <a:gridCol w="192505">
                  <a:extLst>
                    <a:ext uri="{9D8B030D-6E8A-4147-A177-3AD203B41FA5}">
                      <a16:colId xmlns:a16="http://schemas.microsoft.com/office/drawing/2014/main" val="3434614291"/>
                    </a:ext>
                  </a:extLst>
                </a:gridCol>
                <a:gridCol w="1833792">
                  <a:extLst>
                    <a:ext uri="{9D8B030D-6E8A-4147-A177-3AD203B41FA5}">
                      <a16:colId xmlns:a16="http://schemas.microsoft.com/office/drawing/2014/main" val="3247943236"/>
                    </a:ext>
                  </a:extLst>
                </a:gridCol>
                <a:gridCol w="1296592">
                  <a:extLst>
                    <a:ext uri="{9D8B030D-6E8A-4147-A177-3AD203B41FA5}">
                      <a16:colId xmlns:a16="http://schemas.microsoft.com/office/drawing/2014/main" val="2157327805"/>
                    </a:ext>
                  </a:extLst>
                </a:gridCol>
                <a:gridCol w="604218">
                  <a:extLst>
                    <a:ext uri="{9D8B030D-6E8A-4147-A177-3AD203B41FA5}">
                      <a16:colId xmlns:a16="http://schemas.microsoft.com/office/drawing/2014/main" val="294921534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3064375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Proses </a:t>
                      </a:r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Bisnis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Lokasi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Masalah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Penyebab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Troubleshoot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Usulan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PIC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Penyelesaian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101592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Planning &amp; Controlling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ROS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Komputer</a:t>
                      </a:r>
                      <a:r>
                        <a:rPr lang="en-US" sz="1400" u="none" strike="noStrike" dirty="0">
                          <a:effectLst/>
                        </a:rPr>
                        <a:t> Planner dan monitor CCTV 3 (</a:t>
                      </a:r>
                      <a:r>
                        <a:rPr lang="en-US" sz="1400" u="none" strike="noStrike" dirty="0" err="1">
                          <a:effectLst/>
                        </a:rPr>
                        <a:t>tiga</a:t>
                      </a:r>
                      <a:r>
                        <a:rPr lang="en-US" sz="1400" u="none" strike="noStrike" dirty="0">
                          <a:effectLst/>
                        </a:rPr>
                        <a:t>) kali </a:t>
                      </a:r>
                      <a:r>
                        <a:rPr lang="en-US" sz="1400" u="none" strike="noStrike" dirty="0" err="1">
                          <a:effectLst/>
                        </a:rPr>
                        <a:t>mati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Arus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listrik</a:t>
                      </a:r>
                      <a:r>
                        <a:rPr lang="en-US" sz="1400" u="none" strike="noStrike" dirty="0">
                          <a:effectLst/>
                        </a:rPr>
                        <a:t> tiba2 </a:t>
                      </a:r>
                      <a:r>
                        <a:rPr lang="en-US" sz="1400" u="none" strike="noStrike" dirty="0" err="1">
                          <a:effectLst/>
                        </a:rPr>
                        <a:t>mati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Menghidupkan</a:t>
                      </a:r>
                      <a:r>
                        <a:rPr lang="en-US" sz="1400" u="none" strike="noStrike" dirty="0">
                          <a:effectLst/>
                        </a:rPr>
                        <a:t> Panel yang </a:t>
                      </a:r>
                      <a:r>
                        <a:rPr lang="en-US" sz="1400" u="none" strike="noStrike" dirty="0" err="1">
                          <a:effectLst/>
                        </a:rPr>
                        <a:t>turun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Perbaikan</a:t>
                      </a:r>
                      <a:r>
                        <a:rPr lang="en-US" sz="1400" u="none" strike="noStrike" dirty="0">
                          <a:effectLst/>
                        </a:rPr>
                        <a:t> dan </a:t>
                      </a:r>
                      <a:r>
                        <a:rPr lang="en-US" sz="1400" u="none" strike="noStrike" dirty="0" err="1">
                          <a:effectLst/>
                        </a:rPr>
                        <a:t>pembagian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arus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listrik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dengan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penambahan</a:t>
                      </a:r>
                      <a:r>
                        <a:rPr lang="en-US" sz="1400" u="none" strike="noStrike" dirty="0">
                          <a:effectLst/>
                        </a:rPr>
                        <a:t> Stop </a:t>
                      </a:r>
                      <a:r>
                        <a:rPr lang="en-US" sz="1400" u="none" strike="noStrike" dirty="0" err="1">
                          <a:effectLst/>
                        </a:rPr>
                        <a:t>Kontak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Teknik</a:t>
                      </a:r>
                    </a:p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Operasi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Pengusunan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Meja</a:t>
                      </a:r>
                      <a:r>
                        <a:rPr lang="en-US" sz="1400" u="none" strike="noStrike" dirty="0">
                          <a:effectLst/>
                        </a:rPr>
                        <a:t> Planner yang </a:t>
                      </a:r>
                      <a:r>
                        <a:rPr lang="en-US" sz="1400" u="none" strike="noStrike" dirty="0" err="1">
                          <a:effectLst/>
                        </a:rPr>
                        <a:t>layak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2244541863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2291268843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49661525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en-ID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ID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3080736062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214449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97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840" y="1119809"/>
            <a:ext cx="5476459" cy="5476459"/>
          </a:xfrm>
          <a:prstGeom prst="rect">
            <a:avLst/>
          </a:prstGeom>
        </p:spPr>
      </p:pic>
      <p:pic>
        <p:nvPicPr>
          <p:cNvPr id="209716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9809"/>
            <a:ext cx="5218043" cy="5218043"/>
          </a:xfrm>
          <a:prstGeom prst="rect">
            <a:avLst/>
          </a:prstGeom>
        </p:spPr>
      </p:pic>
      <p:pic>
        <p:nvPicPr>
          <p:cNvPr id="209716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827" y="395289"/>
            <a:ext cx="4716346" cy="1449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97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8883</TotalTime>
  <Words>366</Words>
  <Application>Microsoft Office PowerPoint</Application>
  <PresentationFormat>Widescreen</PresentationFormat>
  <Paragraphs>107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Meiryo</vt:lpstr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defi</dc:creator>
  <cp:lastModifiedBy>WIN10PC</cp:lastModifiedBy>
  <cp:revision>482</cp:revision>
  <cp:lastPrinted>2021-03-08T11:46:29Z</cp:lastPrinted>
  <dcterms:created xsi:type="dcterms:W3CDTF">2020-01-08T12:40:54Z</dcterms:created>
  <dcterms:modified xsi:type="dcterms:W3CDTF">2021-04-26T02:45:26Z</dcterms:modified>
</cp:coreProperties>
</file>