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21"/>
  </p:notesMasterIdLst>
  <p:sldIdLst>
    <p:sldId id="256" r:id="rId2"/>
    <p:sldId id="290" r:id="rId3"/>
    <p:sldId id="319" r:id="rId4"/>
    <p:sldId id="320" r:id="rId5"/>
    <p:sldId id="312" r:id="rId6"/>
    <p:sldId id="313" r:id="rId7"/>
    <p:sldId id="314" r:id="rId8"/>
    <p:sldId id="282" r:id="rId9"/>
    <p:sldId id="317" r:id="rId10"/>
    <p:sldId id="289" r:id="rId11"/>
    <p:sldId id="311" r:id="rId12"/>
    <p:sldId id="307" r:id="rId13"/>
    <p:sldId id="315" r:id="rId14"/>
    <p:sldId id="318" r:id="rId15"/>
    <p:sldId id="310" r:id="rId16"/>
    <p:sldId id="298" r:id="rId17"/>
    <p:sldId id="300" r:id="rId18"/>
    <p:sldId id="321" r:id="rId19"/>
    <p:sldId id="271" r:id="rId20"/>
  </p:sldIdLst>
  <p:sldSz cx="12192000" cy="6858000"/>
  <p:notesSz cx="6807200" cy="99393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F29382E-921C-49F7-AD90-477261149FB3}" styleName="Table_0">
    <a:wholeTbl>
      <a:tcTxStyle>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Style>
        <a:tcBdr/>
        <a:fill>
          <a:solidFill>
            <a:srgbClr val="CDD4EA"/>
          </a:solidFill>
        </a:fill>
      </a:tcStyle>
    </a:band1H>
    <a:band2H>
      <a:tcStyle>
        <a:tcBdr/>
      </a:tcStyle>
    </a:band2H>
    <a:band1V>
      <a:tcStyle>
        <a:tcBdr/>
        <a:fill>
          <a:solidFill>
            <a:srgbClr val="CDD4EA"/>
          </a:solidFill>
        </a:fill>
      </a:tcStyle>
    </a:band1V>
    <a:band2V>
      <a:tcStyle>
        <a:tcBdr/>
      </a:tcStyle>
    </a:band2V>
    <a:lastCol>
      <a:tcTxStyle b="on">
        <a:font>
          <a:latin typeface="Arial"/>
          <a:ea typeface="Arial"/>
          <a:cs typeface="Arial"/>
        </a:font>
        <a:schemeClr val="lt1"/>
      </a:tcTxStyle>
      <a:tcStyle>
        <a:tcBdr/>
        <a:fill>
          <a:solidFill>
            <a:schemeClr val="accent1"/>
          </a:solidFill>
        </a:fill>
      </a:tcStyle>
    </a:lastCol>
    <a:firstCol>
      <a:tcTxStyle b="on">
        <a:font>
          <a:latin typeface="Arial"/>
          <a:ea typeface="Arial"/>
          <a:cs typeface="Arial"/>
        </a:font>
        <a:schemeClr val="lt1"/>
      </a:tcTxStyle>
      <a:tcStyle>
        <a:tcBdr/>
        <a:fill>
          <a:solidFill>
            <a:schemeClr val="accent1"/>
          </a:solidFill>
        </a:fill>
      </a:tcStyle>
    </a:firstCol>
    <a:lastRow>
      <a:tcTxStyle b="on">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 styleId="{71C6EB81-2E9F-47DE-A9D8-682C6C794DDB}" styleName="Table_1">
    <a:wholeTbl>
      <a:tcTxStyle>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a:font>
          <a:latin typeface="Calibri"/>
          <a:ea typeface="Calibri"/>
          <a:cs typeface="Calibri"/>
        </a:font>
        <a:schemeClr val="lt1"/>
      </a:tcTxStyle>
      <a:tcStyle>
        <a:tcBdr/>
        <a:fill>
          <a:solidFill>
            <a:schemeClr val="accent1"/>
          </a:solidFill>
        </a:fill>
      </a:tcStyle>
    </a:lastCol>
    <a:firstCol>
      <a:tcTxStyle b="on">
        <a:font>
          <a:latin typeface="Calibri"/>
          <a:ea typeface="Calibri"/>
          <a:cs typeface="Calibri"/>
        </a:font>
        <a:schemeClr val="lt1"/>
      </a:tcTxStyle>
      <a:tcStyle>
        <a:tcBdr/>
        <a:fill>
          <a:solidFill>
            <a:schemeClr val="accent1"/>
          </a:solidFill>
        </a:fill>
      </a:tcStyle>
    </a:firstCol>
    <a:lastRow>
      <a:tcTxStyle b="on">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94660"/>
  </p:normalViewPr>
  <p:slideViewPr>
    <p:cSldViewPr snapToGrid="0">
      <p:cViewPr>
        <p:scale>
          <a:sx n="100" d="100"/>
          <a:sy n="100" d="100"/>
        </p:scale>
        <p:origin x="-978" y="-6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9575" cy="4984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56038" y="0"/>
            <a:ext cx="2949575" cy="4984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422275" y="1243013"/>
            <a:ext cx="5962650" cy="33543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1038" y="4783138"/>
            <a:ext cx="5445125" cy="3913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9440863"/>
            <a:ext cx="2949575" cy="4984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56038" y="9440863"/>
            <a:ext cx="2949575" cy="4984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3127028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notes"/>
          <p:cNvSpPr txBox="1">
            <a:spLocks noGrp="1"/>
          </p:cNvSpPr>
          <p:nvPr>
            <p:ph type="body" idx="1"/>
          </p:nvPr>
        </p:nvSpPr>
        <p:spPr>
          <a:xfrm>
            <a:off x="681038" y="4783138"/>
            <a:ext cx="5445125" cy="391318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p1:notes"/>
          <p:cNvSpPr>
            <a:spLocks noGrp="1" noRot="1" noChangeAspect="1"/>
          </p:cNvSpPr>
          <p:nvPr>
            <p:ph type="sldImg" idx="2"/>
          </p:nvPr>
        </p:nvSpPr>
        <p:spPr>
          <a:xfrm>
            <a:off x="422275" y="1243013"/>
            <a:ext cx="5962650" cy="33543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97990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FDA98-B62B-4DB8-8DC8-F5331C1B0FC9}" type="slidenum">
              <a:rPr lang="en-US" smtClean="0"/>
              <a:t>2</a:t>
            </a:fld>
            <a:endParaRPr lang="en-US"/>
          </a:p>
        </p:txBody>
      </p:sp>
    </p:spTree>
    <p:extLst>
      <p:ext uri="{BB962C8B-B14F-4D97-AF65-F5344CB8AC3E}">
        <p14:creationId xmlns:p14="http://schemas.microsoft.com/office/powerpoint/2010/main" val="1870506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54:notes"/>
          <p:cNvSpPr txBox="1">
            <a:spLocks noGrp="1"/>
          </p:cNvSpPr>
          <p:nvPr>
            <p:ph type="body" idx="1"/>
          </p:nvPr>
        </p:nvSpPr>
        <p:spPr>
          <a:xfrm>
            <a:off x="681038" y="4783138"/>
            <a:ext cx="5445125" cy="391318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p54:notes"/>
          <p:cNvSpPr>
            <a:spLocks noGrp="1" noRot="1" noChangeAspect="1"/>
          </p:cNvSpPr>
          <p:nvPr>
            <p:ph type="sldImg" idx="2"/>
          </p:nvPr>
        </p:nvSpPr>
        <p:spPr>
          <a:xfrm>
            <a:off x="422275" y="1243013"/>
            <a:ext cx="5962650" cy="33543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13497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55:notes"/>
          <p:cNvSpPr txBox="1">
            <a:spLocks noGrp="1"/>
          </p:cNvSpPr>
          <p:nvPr>
            <p:ph type="body" idx="1"/>
          </p:nvPr>
        </p:nvSpPr>
        <p:spPr>
          <a:xfrm>
            <a:off x="681038" y="4783138"/>
            <a:ext cx="5445125" cy="391318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2" name="Google Shape;222;p55:notes"/>
          <p:cNvSpPr>
            <a:spLocks noGrp="1" noRot="1" noChangeAspect="1"/>
          </p:cNvSpPr>
          <p:nvPr>
            <p:ph type="sldImg" idx="2"/>
          </p:nvPr>
        </p:nvSpPr>
        <p:spPr>
          <a:xfrm>
            <a:off x="422275" y="1243013"/>
            <a:ext cx="5962650" cy="33543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71975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5:notes"/>
          <p:cNvSpPr txBox="1">
            <a:spLocks noGrp="1"/>
          </p:cNvSpPr>
          <p:nvPr>
            <p:ph type="body" idx="1"/>
          </p:nvPr>
        </p:nvSpPr>
        <p:spPr>
          <a:xfrm>
            <a:off x="681038" y="4783138"/>
            <a:ext cx="5445125" cy="391318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0" name="Google Shape;230;p5:notes"/>
          <p:cNvSpPr>
            <a:spLocks noGrp="1" noRot="1" noChangeAspect="1"/>
          </p:cNvSpPr>
          <p:nvPr>
            <p:ph type="sldImg" idx="2"/>
          </p:nvPr>
        </p:nvSpPr>
        <p:spPr>
          <a:xfrm>
            <a:off x="422275" y="1243013"/>
            <a:ext cx="5962650" cy="33543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54348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FDA98-B62B-4DB8-8DC8-F5331C1B0FC9}" type="slidenum">
              <a:rPr lang="en-US" smtClean="0"/>
              <a:t>16</a:t>
            </a:fld>
            <a:endParaRPr lang="en-US"/>
          </a:p>
        </p:txBody>
      </p:sp>
    </p:spTree>
    <p:extLst>
      <p:ext uri="{BB962C8B-B14F-4D97-AF65-F5344CB8AC3E}">
        <p14:creationId xmlns:p14="http://schemas.microsoft.com/office/powerpoint/2010/main" val="1525839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FDA98-B62B-4DB8-8DC8-F5331C1B0FC9}" type="slidenum">
              <a:rPr lang="en-US" smtClean="0"/>
              <a:t>17</a:t>
            </a:fld>
            <a:endParaRPr lang="en-US"/>
          </a:p>
        </p:txBody>
      </p:sp>
    </p:spTree>
    <p:extLst>
      <p:ext uri="{BB962C8B-B14F-4D97-AF65-F5344CB8AC3E}">
        <p14:creationId xmlns:p14="http://schemas.microsoft.com/office/powerpoint/2010/main" val="2841253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5FDA98-B62B-4DB8-8DC8-F5331C1B0FC9}" type="slidenum">
              <a:rPr lang="en-US" smtClean="0"/>
              <a:t>18</a:t>
            </a:fld>
            <a:endParaRPr lang="en-US"/>
          </a:p>
        </p:txBody>
      </p:sp>
    </p:spTree>
    <p:extLst>
      <p:ext uri="{BB962C8B-B14F-4D97-AF65-F5344CB8AC3E}">
        <p14:creationId xmlns:p14="http://schemas.microsoft.com/office/powerpoint/2010/main" val="2719167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14:notes"/>
          <p:cNvSpPr txBox="1">
            <a:spLocks noGrp="1"/>
          </p:cNvSpPr>
          <p:nvPr>
            <p:ph type="body" idx="1"/>
          </p:nvPr>
        </p:nvSpPr>
        <p:spPr>
          <a:xfrm>
            <a:off x="681038" y="4783138"/>
            <a:ext cx="5445125" cy="391318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9" name="Google Shape;419;p14:notes"/>
          <p:cNvSpPr>
            <a:spLocks noGrp="1" noRot="1" noChangeAspect="1"/>
          </p:cNvSpPr>
          <p:nvPr>
            <p:ph type="sldImg" idx="2"/>
          </p:nvPr>
        </p:nvSpPr>
        <p:spPr>
          <a:xfrm>
            <a:off x="422275" y="1243013"/>
            <a:ext cx="5962650" cy="33543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409492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pic>
        <p:nvPicPr>
          <p:cNvPr id="20" name="Google Shape;20;p16"/>
          <p:cNvPicPr preferRelativeResize="0"/>
          <p:nvPr/>
        </p:nvPicPr>
        <p:blipFill rotWithShape="1">
          <a:blip r:embed="rId2"/>
          <a:srcRect r="66667" b="19153"/>
          <a:stretch>
            <a:fillRect/>
          </a:stretch>
        </p:blipFill>
        <p:spPr>
          <a:xfrm>
            <a:off x="0" y="-193251"/>
            <a:ext cx="2301246" cy="1162793"/>
          </a:xfrm>
          <a:prstGeom prst="rect">
            <a:avLst/>
          </a:prstGeom>
          <a:noFill/>
          <a:ln>
            <a:noFill/>
          </a:ln>
        </p:spPr>
      </p:pic>
      <p:pic>
        <p:nvPicPr>
          <p:cNvPr id="22" name="Google Shape;22;p16"/>
          <p:cNvPicPr preferRelativeResize="0"/>
          <p:nvPr/>
        </p:nvPicPr>
        <p:blipFill rotWithShape="1">
          <a:blip r:embed="rId3"/>
          <a:srcRect t="60196"/>
          <a:stretch>
            <a:fillRect/>
          </a:stretch>
        </p:blipFill>
        <p:spPr>
          <a:xfrm>
            <a:off x="0" y="4670328"/>
            <a:ext cx="12192000" cy="2562376"/>
          </a:xfrm>
          <a:prstGeom prst="rect">
            <a:avLst/>
          </a:prstGeom>
          <a:noFill/>
          <a:ln>
            <a:noFill/>
          </a:ln>
        </p:spPr>
      </p:pic>
      <p:pic>
        <p:nvPicPr>
          <p:cNvPr id="9" name="Picture 7">
            <a:extLst>
              <a:ext uri="{FF2B5EF4-FFF2-40B4-BE49-F238E27FC236}">
                <a16:creationId xmlns:a16="http://schemas.microsoft.com/office/drawing/2014/main" id="{383E6829-DD0F-3020-2065-D534DBDE43F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l="18155" t="30878" r="18286" b="34035"/>
          <a:stretch>
            <a:fillRect/>
          </a:stretch>
        </p:blipFill>
        <p:spPr bwMode="auto">
          <a:xfrm>
            <a:off x="9982200" y="236423"/>
            <a:ext cx="1922257" cy="559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Google Shape;71;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6"/>
        <p:cNvGrpSpPr/>
        <p:nvPr/>
      </p:nvGrpSpPr>
      <p:grpSpPr>
        <a:xfrm>
          <a:off x="0" y="0"/>
          <a:ext cx="0" cy="0"/>
          <a:chOff x="0" y="0"/>
          <a:chExt cx="0" cy="0"/>
        </a:xfrm>
      </p:grpSpPr>
      <p:sp>
        <p:nvSpPr>
          <p:cNvPr id="77" name="Google Shape;77;p3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6" name="Google Shape;26;p17"/>
          <p:cNvPicPr preferRelativeResize="0"/>
          <p:nvPr userDrawn="1"/>
        </p:nvPicPr>
        <p:blipFill rotWithShape="1">
          <a:blip r:embed="rId2"/>
          <a:srcRect/>
          <a:stretch>
            <a:fillRect/>
          </a:stretch>
        </p:blipFill>
        <p:spPr>
          <a:xfrm>
            <a:off x="0" y="0"/>
            <a:ext cx="12192000" cy="6858000"/>
          </a:xfrm>
          <a:prstGeom prst="rect">
            <a:avLst/>
          </a:prstGeom>
          <a:noFill/>
          <a:ln>
            <a:noFill/>
          </a:ln>
        </p:spPr>
      </p:pic>
      <p:sp>
        <p:nvSpPr>
          <p:cNvPr id="28" name="Google Shape;28;p17"/>
          <p:cNvSpPr/>
          <p:nvPr/>
        </p:nvSpPr>
        <p:spPr>
          <a:xfrm>
            <a:off x="441960" y="735952"/>
            <a:ext cx="11475720" cy="45719"/>
          </a:xfrm>
          <a:prstGeom prst="rect">
            <a:avLst/>
          </a:prstGeom>
          <a:solidFill>
            <a:srgbClr val="006BB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 name="Footer Placeholder 2"/>
          <p:cNvSpPr txBox="1">
            <a:spLocks/>
          </p:cNvSpPr>
          <p:nvPr userDrawn="1"/>
        </p:nvSpPr>
        <p:spPr>
          <a:xfrm>
            <a:off x="6067505" y="6344691"/>
            <a:ext cx="5834921" cy="43254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err="1">
                <a:solidFill>
                  <a:schemeClr val="bg1">
                    <a:lumMod val="65000"/>
                  </a:schemeClr>
                </a:solidFill>
              </a:rPr>
              <a:t>Persetujuan</a:t>
            </a:r>
            <a:r>
              <a:rPr lang="en-US" sz="1000" dirty="0">
                <a:solidFill>
                  <a:schemeClr val="bg1">
                    <a:lumMod val="65000"/>
                  </a:schemeClr>
                </a:solidFill>
              </a:rPr>
              <a:t> &amp; </a:t>
            </a:r>
            <a:r>
              <a:rPr lang="en-US" sz="1000" dirty="0" err="1">
                <a:solidFill>
                  <a:schemeClr val="bg1">
                    <a:lumMod val="65000"/>
                  </a:schemeClr>
                </a:solidFill>
              </a:rPr>
              <a:t>Pengesahan</a:t>
            </a:r>
            <a:r>
              <a:rPr lang="en-US" sz="1000" dirty="0">
                <a:solidFill>
                  <a:schemeClr val="bg1">
                    <a:lumMod val="65000"/>
                  </a:schemeClr>
                </a:solidFill>
              </a:rPr>
              <a:t> </a:t>
            </a:r>
            <a:r>
              <a:rPr lang="en-US" sz="1000" dirty="0" err="1">
                <a:solidFill>
                  <a:schemeClr val="bg1">
                    <a:lumMod val="65000"/>
                  </a:schemeClr>
                </a:solidFill>
              </a:rPr>
              <a:t>Laporan</a:t>
            </a:r>
            <a:r>
              <a:rPr lang="en-US" sz="1000" dirty="0">
                <a:solidFill>
                  <a:schemeClr val="bg1">
                    <a:lumMod val="65000"/>
                  </a:schemeClr>
                </a:solidFill>
              </a:rPr>
              <a:t> </a:t>
            </a:r>
            <a:r>
              <a:rPr lang="en-US" sz="1000" dirty="0" err="1">
                <a:solidFill>
                  <a:schemeClr val="bg1">
                    <a:lumMod val="65000"/>
                  </a:schemeClr>
                </a:solidFill>
              </a:rPr>
              <a:t>Tahunan</a:t>
            </a:r>
            <a:r>
              <a:rPr lang="en-US" sz="1000" dirty="0">
                <a:solidFill>
                  <a:schemeClr val="bg1">
                    <a:lumMod val="65000"/>
                  </a:schemeClr>
                </a:solidFill>
              </a:rPr>
              <a:t> &amp; </a:t>
            </a:r>
            <a:r>
              <a:rPr lang="en-US" sz="1000" dirty="0" err="1">
                <a:solidFill>
                  <a:schemeClr val="bg1">
                    <a:lumMod val="65000"/>
                  </a:schemeClr>
                </a:solidFill>
              </a:rPr>
              <a:t>Laporan</a:t>
            </a:r>
            <a:r>
              <a:rPr lang="en-US" sz="1000" dirty="0">
                <a:solidFill>
                  <a:schemeClr val="bg1">
                    <a:lumMod val="65000"/>
                  </a:schemeClr>
                </a:solidFill>
              </a:rPr>
              <a:t> </a:t>
            </a:r>
            <a:r>
              <a:rPr lang="en-US" sz="1000" dirty="0" err="1">
                <a:solidFill>
                  <a:schemeClr val="bg1">
                    <a:lumMod val="65000"/>
                  </a:schemeClr>
                </a:solidFill>
              </a:rPr>
              <a:t>Keuangan</a:t>
            </a:r>
            <a:r>
              <a:rPr lang="en-US" sz="1000" dirty="0">
                <a:solidFill>
                  <a:schemeClr val="bg1">
                    <a:lumMod val="65000"/>
                  </a:schemeClr>
                </a:solidFill>
              </a:rPr>
              <a:t> </a:t>
            </a:r>
            <a:r>
              <a:rPr lang="en-US" sz="1000" dirty="0" err="1">
                <a:solidFill>
                  <a:schemeClr val="bg1">
                    <a:lumMod val="65000"/>
                  </a:schemeClr>
                </a:solidFill>
              </a:rPr>
              <a:t>Tahun</a:t>
            </a:r>
            <a:r>
              <a:rPr lang="en-US" sz="1000" dirty="0">
                <a:solidFill>
                  <a:schemeClr val="bg1">
                    <a:lumMod val="65000"/>
                  </a:schemeClr>
                </a:solidFill>
              </a:rPr>
              <a:t> </a:t>
            </a:r>
            <a:r>
              <a:rPr lang="en-US" sz="1000" dirty="0" err="1">
                <a:solidFill>
                  <a:schemeClr val="bg1">
                    <a:lumMod val="65000"/>
                  </a:schemeClr>
                </a:solidFill>
              </a:rPr>
              <a:t>Buku</a:t>
            </a:r>
            <a:r>
              <a:rPr lang="en-US" sz="1000" dirty="0">
                <a:solidFill>
                  <a:schemeClr val="bg1">
                    <a:lumMod val="65000"/>
                  </a:schemeClr>
                </a:solidFill>
              </a:rPr>
              <a:t> 2021</a:t>
            </a:r>
          </a:p>
        </p:txBody>
      </p:sp>
      <p:sp>
        <p:nvSpPr>
          <p:cNvPr id="19" name="Google Shape;233;p5"/>
          <p:cNvSpPr/>
          <p:nvPr userDrawn="1"/>
        </p:nvSpPr>
        <p:spPr>
          <a:xfrm>
            <a:off x="0" y="0"/>
            <a:ext cx="241161" cy="522514"/>
          </a:xfrm>
          <a:prstGeom prst="rect">
            <a:avLst/>
          </a:prstGeom>
          <a:solidFill>
            <a:srgbClr val="006BB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2531" name="Picture 7">
            <a:extLst>
              <a:ext uri="{FF2B5EF4-FFF2-40B4-BE49-F238E27FC236}">
                <a16:creationId xmlns:a16="http://schemas.microsoft.com/office/drawing/2014/main" id="{7854D98E-7F16-498E-B705-8CE53C54430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l="18155" t="30878" r="18286" b="34035"/>
          <a:stretch>
            <a:fillRect/>
          </a:stretch>
        </p:blipFill>
        <p:spPr bwMode="auto">
          <a:xfrm>
            <a:off x="10084904" y="95249"/>
            <a:ext cx="1922257" cy="559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0"/>
        <p:cNvGrpSpPr/>
        <p:nvPr/>
      </p:nvGrpSpPr>
      <p:grpSpPr>
        <a:xfrm>
          <a:off x="0" y="0"/>
          <a:ext cx="0" cy="0"/>
          <a:chOff x="0" y="0"/>
          <a:chExt cx="0" cy="0"/>
        </a:xfrm>
      </p:grpSpPr>
      <p:pic>
        <p:nvPicPr>
          <p:cNvPr id="31" name="Google Shape;31;p23"/>
          <p:cNvPicPr preferRelativeResize="0"/>
          <p:nvPr/>
        </p:nvPicPr>
        <p:blipFill rotWithShape="1">
          <a:blip r:embed="rId2"/>
          <a:srcRect/>
          <a:stretch>
            <a:fillRect/>
          </a:stretch>
        </p:blipFill>
        <p:spPr>
          <a:xfrm>
            <a:off x="0" y="0"/>
            <a:ext cx="12192000" cy="6858000"/>
          </a:xfrm>
          <a:prstGeom prst="rect">
            <a:avLst/>
          </a:prstGeom>
          <a:noFill/>
          <a:ln>
            <a:noFill/>
          </a:ln>
        </p:spPr>
      </p:pic>
      <p:pic>
        <p:nvPicPr>
          <p:cNvPr id="32" name="Google Shape;32;p23"/>
          <p:cNvPicPr preferRelativeResize="0"/>
          <p:nvPr/>
        </p:nvPicPr>
        <p:blipFill rotWithShape="1">
          <a:blip r:embed="rId3"/>
          <a:srcRect/>
          <a:stretch>
            <a:fillRect/>
          </a:stretch>
        </p:blipFill>
        <p:spPr>
          <a:xfrm>
            <a:off x="9337142" y="-132505"/>
            <a:ext cx="2976958" cy="1237500"/>
          </a:xfrm>
          <a:prstGeom prst="rect">
            <a:avLst/>
          </a:prstGeom>
          <a:noFill/>
          <a:ln>
            <a:noFill/>
          </a:ln>
        </p:spPr>
      </p:pic>
      <p:pic>
        <p:nvPicPr>
          <p:cNvPr id="33" name="Google Shape;33;p23"/>
          <p:cNvPicPr preferRelativeResize="0"/>
          <p:nvPr/>
        </p:nvPicPr>
        <p:blipFill rotWithShape="1">
          <a:blip r:embed="rId4"/>
          <a:srcRect r="47412"/>
          <a:stretch>
            <a:fillRect/>
          </a:stretch>
        </p:blipFill>
        <p:spPr>
          <a:xfrm>
            <a:off x="0" y="-237237"/>
            <a:ext cx="2271273" cy="121615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4"/>
        <p:cNvGrpSpPr/>
        <p:nvPr/>
      </p:nvGrpSpPr>
      <p:grpSpPr>
        <a:xfrm>
          <a:off x="0" y="0"/>
          <a:ext cx="0" cy="0"/>
          <a:chOff x="0" y="0"/>
          <a:chExt cx="0" cy="0"/>
        </a:xfrm>
      </p:grpSpPr>
      <p:pic>
        <p:nvPicPr>
          <p:cNvPr id="35" name="Google Shape;35;p24"/>
          <p:cNvPicPr preferRelativeResize="0"/>
          <p:nvPr/>
        </p:nvPicPr>
        <p:blipFill rotWithShape="1">
          <a:blip r:embed="rId2"/>
          <a:srcRect/>
          <a:stretch>
            <a:fillRect/>
          </a:stretch>
        </p:blipFill>
        <p:spPr>
          <a:xfrm>
            <a:off x="0" y="0"/>
            <a:ext cx="12192000" cy="6858000"/>
          </a:xfrm>
          <a:prstGeom prst="rect">
            <a:avLst/>
          </a:prstGeom>
          <a:noFill/>
          <a:ln>
            <a:noFill/>
          </a:ln>
        </p:spPr>
      </p:pic>
      <p:pic>
        <p:nvPicPr>
          <p:cNvPr id="36" name="Google Shape;36;p24"/>
          <p:cNvPicPr preferRelativeResize="0"/>
          <p:nvPr/>
        </p:nvPicPr>
        <p:blipFill rotWithShape="1">
          <a:blip r:embed="rId3"/>
          <a:srcRect/>
          <a:stretch>
            <a:fillRect/>
          </a:stretch>
        </p:blipFill>
        <p:spPr>
          <a:xfrm>
            <a:off x="9337142" y="-132505"/>
            <a:ext cx="2976958" cy="1237500"/>
          </a:xfrm>
          <a:prstGeom prst="rect">
            <a:avLst/>
          </a:prstGeom>
          <a:noFill/>
          <a:ln>
            <a:noFill/>
          </a:ln>
        </p:spPr>
      </p:pic>
      <p:pic>
        <p:nvPicPr>
          <p:cNvPr id="37" name="Google Shape;37;p24"/>
          <p:cNvPicPr preferRelativeResize="0"/>
          <p:nvPr/>
        </p:nvPicPr>
        <p:blipFill rotWithShape="1">
          <a:blip r:embed="rId4"/>
          <a:srcRect r="47412"/>
          <a:stretch>
            <a:fillRect/>
          </a:stretch>
        </p:blipFill>
        <p:spPr>
          <a:xfrm>
            <a:off x="0" y="-237237"/>
            <a:ext cx="2271273" cy="121615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9" name="Google Shape;59;p2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0" name="Google Shape;60;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9"/>
          <p:cNvSpPr>
            <a:spLocks noGrp="1"/>
          </p:cNvSpPr>
          <p:nvPr>
            <p:ph type="pic" idx="2"/>
          </p:nvPr>
        </p:nvSpPr>
        <p:spPr>
          <a:xfrm>
            <a:off x="5183188" y="987425"/>
            <a:ext cx="6172200" cy="4873625"/>
          </a:xfrm>
          <a:prstGeom prst="rect">
            <a:avLst/>
          </a:prstGeom>
          <a:noFill/>
          <a:ln>
            <a:noFill/>
          </a:ln>
        </p:spPr>
      </p:sp>
      <p:sp>
        <p:nvSpPr>
          <p:cNvPr id="66" name="Google Shape;66;p2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 name="Google Shape;6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1" name="Google Shape;11;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7.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png"/><Relationship Id="rId5" Type="http://schemas.openxmlformats.org/officeDocument/2006/relationships/image" Target="../media/image9.emf"/><Relationship Id="rId4" Type="http://schemas.openxmlformats.org/officeDocument/2006/relationships/package" Target="../embeddings/Microsoft_Excel_Worksheet.xlsx"/></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emf"/><Relationship Id="rId5" Type="http://schemas.openxmlformats.org/officeDocument/2006/relationships/package" Target="../embeddings/Microsoft_Excel_Worksheet1.xlsx"/><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2.emf"/><Relationship Id="rId5" Type="http://schemas.openxmlformats.org/officeDocument/2006/relationships/package" Target="../embeddings/Microsoft_Excel_Worksheet2.xlsx"/><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
          <p:cNvSpPr txBox="1"/>
          <p:nvPr/>
        </p:nvSpPr>
        <p:spPr>
          <a:xfrm>
            <a:off x="605622" y="1459239"/>
            <a:ext cx="10980756" cy="2375914"/>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5400"/>
              <a:buFont typeface="Arial" panose="020B0604020202020204"/>
              <a:buNone/>
            </a:pPr>
            <a:r>
              <a:rPr lang="en-US" sz="5400" b="1" i="0" u="none" strike="noStrike" cap="none" dirty="0">
                <a:solidFill>
                  <a:srgbClr val="1573BA"/>
                </a:solidFill>
                <a:latin typeface="Arial" panose="020B0604020202020204"/>
                <a:ea typeface="Arial" panose="020B0604020202020204"/>
                <a:cs typeface="Arial" panose="020B0604020202020204"/>
                <a:sym typeface="Arial" panose="020B0604020202020204"/>
              </a:rPr>
              <a:t>PEMBAHASAN TEKNIS RUPS (PRA RUPS)</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3200"/>
              <a:buFont typeface="Arial" panose="020B0604020202020204"/>
              <a:buNone/>
            </a:pPr>
            <a:r>
              <a:rPr lang="en-US" sz="3200" b="1" i="0" u="none" strike="noStrike" cap="none" dirty="0">
                <a:solidFill>
                  <a:srgbClr val="000000"/>
                </a:solidFill>
                <a:latin typeface="Arial" panose="020B0604020202020204"/>
                <a:ea typeface="Arial" panose="020B0604020202020204"/>
                <a:cs typeface="Arial" panose="020B0604020202020204"/>
                <a:sym typeface="Arial" panose="020B0604020202020204"/>
              </a:rPr>
              <a:t>PT PRIMA TERMINAL PETIKEMAS</a:t>
            </a:r>
            <a:endParaRPr sz="3200" b="1"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2A95E6"/>
              </a:buClr>
              <a:buSzPts val="1800"/>
              <a:buFont typeface="Arial" panose="020B0604020202020204"/>
              <a:buNone/>
            </a:pPr>
            <a:r>
              <a:rPr lang="en-US" sz="1800" b="1" i="0" u="none" strike="noStrike" cap="none" dirty="0">
                <a:solidFill>
                  <a:srgbClr val="2A95E6"/>
                </a:solidFill>
                <a:latin typeface="Arial" panose="020B0604020202020204"/>
                <a:ea typeface="Arial" panose="020B0604020202020204"/>
                <a:cs typeface="Arial" panose="020B0604020202020204"/>
                <a:sym typeface="Arial" panose="020B0604020202020204"/>
              </a:rPr>
              <a:t>(</a:t>
            </a:r>
            <a:r>
              <a:rPr lang="en-US" sz="1800" b="1" i="1" u="none" strike="noStrike" cap="none" dirty="0">
                <a:solidFill>
                  <a:srgbClr val="2A95E6"/>
                </a:solidFill>
                <a:latin typeface="Arial" panose="020B0604020202020204"/>
                <a:ea typeface="Arial" panose="020B0604020202020204"/>
                <a:cs typeface="Arial" panose="020B0604020202020204"/>
                <a:sym typeface="Arial" panose="020B0604020202020204"/>
              </a:rPr>
              <a:t>AUDITED 2021</a:t>
            </a:r>
            <a:r>
              <a:rPr lang="en-US" sz="1800" b="1" i="0" u="none" strike="noStrike" cap="none" dirty="0">
                <a:solidFill>
                  <a:srgbClr val="2A95E6"/>
                </a:solidFill>
                <a:latin typeface="Arial" panose="020B0604020202020204"/>
                <a:ea typeface="Arial" panose="020B0604020202020204"/>
                <a:cs typeface="Arial" panose="020B0604020202020204"/>
                <a:sym typeface="Arial" panose="020B0604020202020204"/>
              </a:rPr>
              <a:t>)</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0614" y="285785"/>
            <a:ext cx="5638800" cy="461665"/>
          </a:xfrm>
          <a:prstGeom prst="rect">
            <a:avLst/>
          </a:prstGeom>
          <a:noFill/>
        </p:spPr>
        <p:txBody>
          <a:bodyPr wrap="square" lIns="91440" tIns="45720" rIns="91440" bIns="45720" rtlCol="0" anchor="t">
            <a:spAutoFit/>
          </a:bodyPr>
          <a:lstStyle>
            <a:defPPr>
              <a:defRPr lang="en-US"/>
            </a:defPPr>
            <a:lvl1pPr>
              <a:defRPr sz="2400">
                <a:solidFill>
                  <a:srgbClr val="002060"/>
                </a:solidFill>
                <a:latin typeface="Pragmatica Black"/>
              </a:defRPr>
            </a:lvl1pPr>
          </a:lstStyle>
          <a:p>
            <a:r>
              <a:rPr lang="en-US" i="1" dirty="0">
                <a:solidFill>
                  <a:srgbClr val="00B0F0"/>
                </a:solidFill>
                <a:latin typeface="Pragmatica ExtraBold" panose="020B0803040502020204" pitchFamily="34" charset="0"/>
              </a:rPr>
              <a:t>FINANCIAL HIGHLIGHT</a:t>
            </a:r>
            <a:r>
              <a:rPr lang="en-US" dirty="0">
                <a:solidFill>
                  <a:srgbClr val="00B0F0"/>
                </a:solidFill>
              </a:rPr>
              <a:t>  </a:t>
            </a:r>
            <a:r>
              <a:rPr lang="en-US" dirty="0">
                <a:solidFill>
                  <a:srgbClr val="00B0F0"/>
                </a:solidFill>
                <a:latin typeface="+mn-lt"/>
              </a:rPr>
              <a:t>ARUS KAS</a:t>
            </a:r>
            <a:endParaRPr lang="en-US" i="1" dirty="0">
              <a:solidFill>
                <a:srgbClr val="00B0F0"/>
              </a:solidFill>
              <a:latin typeface="+mn-lt"/>
            </a:endParaRPr>
          </a:p>
        </p:txBody>
      </p:sp>
      <p:sp>
        <p:nvSpPr>
          <p:cNvPr id="5" name="Rectangle 4">
            <a:extLst>
              <a:ext uri="{FF2B5EF4-FFF2-40B4-BE49-F238E27FC236}">
                <a16:creationId xmlns:a16="http://schemas.microsoft.com/office/drawing/2014/main" id="{F6076E51-8A4B-4947-B867-C6CA08F8D621}"/>
              </a:ext>
            </a:extLst>
          </p:cNvPr>
          <p:cNvSpPr/>
          <p:nvPr/>
        </p:nvSpPr>
        <p:spPr>
          <a:xfrm>
            <a:off x="10631987" y="747450"/>
            <a:ext cx="1140912" cy="338554"/>
          </a:xfrm>
          <a:prstGeom prst="rect">
            <a:avLst/>
          </a:prstGeom>
          <a:noFill/>
        </p:spPr>
        <p:txBody>
          <a:bodyPr wrap="square" lIns="91440" tIns="45720" rIns="91440" bIns="45720">
            <a:spAutoFit/>
          </a:bodyPr>
          <a:lstStyle/>
          <a:p>
            <a:pPr algn="ctr"/>
            <a:r>
              <a:rPr lang="en-US" sz="1600" b="1" i="1" dirty="0" err="1">
                <a:ln w="0"/>
                <a:effectLst>
                  <a:outerShdw blurRad="38100" dist="19050" dir="2700000" algn="tl" rotWithShape="0">
                    <a:schemeClr val="dk1">
                      <a:alpha val="40000"/>
                    </a:schemeClr>
                  </a:outerShdw>
                </a:effectLst>
              </a:rPr>
              <a:t>Rp.juta</a:t>
            </a:r>
            <a:endParaRPr lang="en-US" sz="1600" b="1" i="1" dirty="0">
              <a:ln w="0"/>
              <a:effectLst>
                <a:outerShdw blurRad="38100" dist="19050" dir="2700000" algn="tl" rotWithShape="0">
                  <a:schemeClr val="dk1">
                    <a:alpha val="40000"/>
                  </a:schemeClr>
                </a:outerShdw>
              </a:effectLst>
            </a:endParaRPr>
          </a:p>
        </p:txBody>
      </p:sp>
      <p:pic>
        <p:nvPicPr>
          <p:cNvPr id="3" name="Picture 2">
            <a:extLst>
              <a:ext uri="{FF2B5EF4-FFF2-40B4-BE49-F238E27FC236}">
                <a16:creationId xmlns:a16="http://schemas.microsoft.com/office/drawing/2014/main" id="{500F6609-A1D8-4184-BD12-B3474562B83D}"/>
              </a:ext>
            </a:extLst>
          </p:cNvPr>
          <p:cNvPicPr>
            <a:picLocks noChangeAspect="1"/>
          </p:cNvPicPr>
          <p:nvPr/>
        </p:nvPicPr>
        <p:blipFill>
          <a:blip r:embed="rId2"/>
          <a:stretch>
            <a:fillRect/>
          </a:stretch>
        </p:blipFill>
        <p:spPr>
          <a:xfrm>
            <a:off x="440615" y="1043295"/>
            <a:ext cx="11160836" cy="4114494"/>
          </a:xfrm>
          <a:prstGeom prst="rect">
            <a:avLst/>
          </a:prstGeom>
        </p:spPr>
      </p:pic>
    </p:spTree>
    <p:extLst>
      <p:ext uri="{BB962C8B-B14F-4D97-AF65-F5344CB8AC3E}">
        <p14:creationId xmlns:p14="http://schemas.microsoft.com/office/powerpoint/2010/main" val="405164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67;p11"/>
          <p:cNvSpPr txBox="1"/>
          <p:nvPr/>
        </p:nvSpPr>
        <p:spPr>
          <a:xfrm>
            <a:off x="353110" y="251898"/>
            <a:ext cx="930363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2FB7E9"/>
              </a:buClr>
              <a:buSzPts val="2400"/>
              <a:buFont typeface="Arial" panose="020B0604020202020204"/>
              <a:buNone/>
            </a:pPr>
            <a:r>
              <a:rPr lang="en-US" sz="2400" b="1" i="0" u="none" strike="noStrike" cap="none" dirty="0">
                <a:solidFill>
                  <a:srgbClr val="2FB7E9"/>
                </a:solidFill>
                <a:latin typeface="Arial" panose="020B0604020202020204"/>
                <a:ea typeface="Arial" panose="020B0604020202020204"/>
                <a:cs typeface="Arial" panose="020B0604020202020204"/>
                <a:sym typeface="Arial" panose="020B0604020202020204"/>
              </a:rPr>
              <a:t>CAPAIAN INVESTASI</a:t>
            </a:r>
            <a:endParaRPr sz="2400" b="1"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87CB449E-F90E-165B-F24F-B4839E897883}"/>
              </a:ext>
            </a:extLst>
          </p:cNvPr>
          <p:cNvPicPr>
            <a:picLocks noChangeAspect="1"/>
          </p:cNvPicPr>
          <p:nvPr/>
        </p:nvPicPr>
        <p:blipFill>
          <a:blip r:embed="rId2"/>
          <a:stretch>
            <a:fillRect/>
          </a:stretch>
        </p:blipFill>
        <p:spPr>
          <a:xfrm>
            <a:off x="353110" y="914400"/>
            <a:ext cx="11381690" cy="4704080"/>
          </a:xfrm>
          <a:prstGeom prst="rect">
            <a:avLst/>
          </a:prstGeom>
        </p:spPr>
      </p:pic>
    </p:spTree>
    <p:extLst>
      <p:ext uri="{BB962C8B-B14F-4D97-AF65-F5344CB8AC3E}">
        <p14:creationId xmlns:p14="http://schemas.microsoft.com/office/powerpoint/2010/main" val="1141381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txBox="1"/>
          <p:nvPr/>
        </p:nvSpPr>
        <p:spPr>
          <a:xfrm>
            <a:off x="468217" y="212807"/>
            <a:ext cx="4000525" cy="534875"/>
          </a:xfrm>
          <a:prstGeom prst="rect">
            <a:avLst/>
          </a:prstGeom>
          <a:ln w="12700">
            <a:miter lim="400000"/>
          </a:ln>
        </p:spPr>
        <p:txBody>
          <a:bodyPr lIns="50800" tIns="50800" rIns="50800" bIns="50800" anchor="ctr">
            <a:noAutofit/>
          </a:bodyPr>
          <a:lstStyle>
            <a:lvl1pPr algn="l">
              <a:defRPr sz="5000">
                <a:solidFill>
                  <a:srgbClr val="5E5E5E"/>
                </a:solidFill>
                <a:latin typeface="Calibri" panose="020F0502020204030204"/>
                <a:ea typeface="Calibri" panose="020F0502020204030204"/>
                <a:cs typeface="Calibri" panose="020F0502020204030204"/>
                <a:sym typeface="Calibri" panose="020F0502020204030204"/>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noProof="0" dirty="0" err="1">
                <a:ln>
                  <a:noFill/>
                </a:ln>
                <a:solidFill>
                  <a:srgbClr val="2FB7E9"/>
                </a:solidFill>
                <a:effectLst/>
                <a:uLnTx/>
                <a:uFillTx/>
                <a:latin typeface="+mj-lt"/>
                <a:cs typeface="Circular Std Book Italic" panose="020B0604020101020102" pitchFamily="34" charset="0"/>
                <a:sym typeface="Calibri" panose="020F0502020204030204"/>
              </a:rPr>
              <a:t>KINERJA</a:t>
            </a:r>
            <a:r>
              <a:rPr kumimoji="0" lang="en-US" sz="2400" b="1" i="0" u="none" strike="noStrike" kern="1200" cap="none" spc="0" normalizeH="0" baseline="0" noProof="0" dirty="0">
                <a:ln>
                  <a:noFill/>
                </a:ln>
                <a:solidFill>
                  <a:srgbClr val="2FB7E9"/>
                </a:solidFill>
                <a:effectLst/>
                <a:uLnTx/>
                <a:uFillTx/>
                <a:latin typeface="+mj-lt"/>
                <a:cs typeface="Circular Std Book Italic" panose="020B0604020101020102" pitchFamily="34" charset="0"/>
                <a:sym typeface="Calibri" panose="020F0502020204030204"/>
              </a:rPr>
              <a:t> </a:t>
            </a:r>
            <a:r>
              <a:rPr kumimoji="0" lang="en-US" sz="2400" b="1" i="0" u="none" strike="noStrike" kern="1200" cap="none" spc="0" normalizeH="0" baseline="0" noProof="0" dirty="0" err="1">
                <a:ln>
                  <a:noFill/>
                </a:ln>
                <a:solidFill>
                  <a:srgbClr val="2FB7E9"/>
                </a:solidFill>
                <a:effectLst/>
                <a:uLnTx/>
                <a:uFillTx/>
                <a:latin typeface="+mj-lt"/>
                <a:cs typeface="Circular Std Book Italic" panose="020B0604020101020102" pitchFamily="34" charset="0"/>
                <a:sym typeface="Calibri" panose="020F0502020204030204"/>
              </a:rPr>
              <a:t>SDM</a:t>
            </a:r>
            <a:endParaRPr kumimoji="0" sz="2400" b="1" i="0" u="none" strike="noStrike" kern="1200" cap="none" spc="0" normalizeH="0" baseline="0" noProof="0" dirty="0">
              <a:ln>
                <a:noFill/>
              </a:ln>
              <a:solidFill>
                <a:prstClr val="black"/>
              </a:solidFill>
              <a:effectLst/>
              <a:uLnTx/>
              <a:uFillTx/>
              <a:latin typeface="+mj-lt"/>
              <a:cs typeface="Circular Std Book Italic" panose="020B0604020101020102" pitchFamily="34" charset="0"/>
              <a:sym typeface="Calibri" panose="020F0502020204030204"/>
            </a:endParaRPr>
          </a:p>
        </p:txBody>
      </p:sp>
      <p:graphicFrame>
        <p:nvGraphicFramePr>
          <p:cNvPr id="5" name="Object 4">
            <a:extLst>
              <a:ext uri="{FF2B5EF4-FFF2-40B4-BE49-F238E27FC236}">
                <a16:creationId xmlns:a16="http://schemas.microsoft.com/office/drawing/2014/main" id="{A0A46B28-B156-1A47-C7C6-8E234A330F0A}"/>
              </a:ext>
            </a:extLst>
          </p:cNvPr>
          <p:cNvGraphicFramePr>
            <a:graphicFrameLocks noChangeAspect="1"/>
          </p:cNvGraphicFramePr>
          <p:nvPr>
            <p:extLst>
              <p:ext uri="{D42A27DB-BD31-4B8C-83A1-F6EECF244321}">
                <p14:modId xmlns:p14="http://schemas.microsoft.com/office/powerpoint/2010/main" val="3791217928"/>
              </p:ext>
            </p:extLst>
          </p:nvPr>
        </p:nvGraphicFramePr>
        <p:xfrm>
          <a:off x="357188" y="873125"/>
          <a:ext cx="11356079" cy="3522663"/>
        </p:xfrm>
        <a:graphic>
          <a:graphicData uri="http://schemas.openxmlformats.org/presentationml/2006/ole">
            <mc:AlternateContent xmlns:mc="http://schemas.openxmlformats.org/markup-compatibility/2006">
              <mc:Choice xmlns:v="urn:schemas-microsoft-com:vml" Requires="v">
                <p:oleObj spid="_x0000_s4099" name="Worksheet" r:id="rId3" imgW="10414099" imgH="3105019" progId="Excel.Sheet.12">
                  <p:embed/>
                </p:oleObj>
              </mc:Choice>
              <mc:Fallback>
                <p:oleObj name="Worksheet" r:id="rId3" imgW="10414099" imgH="3105019" progId="Excel.Sheet.12">
                  <p:embed/>
                  <p:pic>
                    <p:nvPicPr>
                      <p:cNvPr id="0" name=""/>
                      <p:cNvPicPr/>
                      <p:nvPr/>
                    </p:nvPicPr>
                    <p:blipFill>
                      <a:blip r:embed="rId4"/>
                      <a:stretch>
                        <a:fillRect/>
                      </a:stretch>
                    </p:blipFill>
                    <p:spPr>
                      <a:xfrm>
                        <a:off x="357188" y="873125"/>
                        <a:ext cx="11356079" cy="3522663"/>
                      </a:xfrm>
                      <a:prstGeom prst="rect">
                        <a:avLst/>
                      </a:prstGeom>
                    </p:spPr>
                  </p:pic>
                </p:oleObj>
              </mc:Fallback>
            </mc:AlternateContent>
          </a:graphicData>
        </a:graphic>
      </p:graphicFrame>
      <p:sp>
        <p:nvSpPr>
          <p:cNvPr id="6" name="Rectangle 5"/>
          <p:cNvSpPr/>
          <p:nvPr/>
        </p:nvSpPr>
        <p:spPr>
          <a:xfrm>
            <a:off x="285048" y="4664789"/>
            <a:ext cx="11428219" cy="738664"/>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1400" b="1" i="0" u="none" strike="noStrike" kern="1200" cap="none" spc="0" normalizeH="0" baseline="0" noProof="0" dirty="0">
              <a:ln>
                <a:noFill/>
              </a:ln>
              <a:solidFill>
                <a:srgbClr val="0070C0"/>
              </a:solidFill>
              <a:effectLst/>
              <a:uLnTx/>
              <a:uFillTx/>
              <a:latin typeface="+mj-lt"/>
              <a:ea typeface="+mn-ea"/>
              <a:cs typeface="Circular Std Book Italic" panose="020B0604020101020102"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dirty="0">
              <a:ln>
                <a:noFill/>
              </a:ln>
              <a:solidFill>
                <a:prstClr val="black"/>
              </a:solidFill>
              <a:effectLst/>
              <a:uLnTx/>
              <a:uFillTx/>
              <a:latin typeface="Pragmatica Book" panose="020B0503040502020204" pitchFamily="34" charset="0"/>
              <a:ea typeface="+mn-ea"/>
              <a:cs typeface="Circular Std Book Italic" panose="020B0604020101020102"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dirty="0">
              <a:ln>
                <a:noFill/>
              </a:ln>
              <a:solidFill>
                <a:prstClr val="black"/>
              </a:solidFill>
              <a:effectLst/>
              <a:uLnTx/>
              <a:uFillTx/>
              <a:latin typeface="Pragmatica Book" panose="020B0503040502020204" pitchFamily="34" charset="0"/>
              <a:ea typeface="+mn-ea"/>
              <a:cs typeface="Circular Std Book Italic" panose="020B0604020101020102" pitchFamily="34" charset="0"/>
            </a:endParaRPr>
          </a:p>
        </p:txBody>
      </p:sp>
      <p:sp>
        <p:nvSpPr>
          <p:cNvPr id="7" name="TextBox 6">
            <a:extLst>
              <a:ext uri="{FF2B5EF4-FFF2-40B4-BE49-F238E27FC236}">
                <a16:creationId xmlns:a16="http://schemas.microsoft.com/office/drawing/2014/main" id="{D4DADCF5-3568-8C35-93A6-9B2E881112FA}"/>
              </a:ext>
            </a:extLst>
          </p:cNvPr>
          <p:cNvSpPr txBox="1"/>
          <p:nvPr/>
        </p:nvSpPr>
        <p:spPr>
          <a:xfrm>
            <a:off x="357187" y="4664789"/>
            <a:ext cx="11356079" cy="307777"/>
          </a:xfrm>
          <a:prstGeom prst="rect">
            <a:avLst/>
          </a:prstGeom>
          <a:noFill/>
        </p:spPr>
        <p:txBody>
          <a:bodyPr wrap="square">
            <a:spAutoFit/>
          </a:bodyPr>
          <a:lstStyle/>
          <a:p>
            <a:r>
              <a:rPr lang="en-US" sz="1400" dirty="0" err="1"/>
              <a:t>Sampai</a:t>
            </a:r>
            <a:r>
              <a:rPr lang="en-US" sz="1400" dirty="0"/>
              <a:t> </a:t>
            </a:r>
            <a:r>
              <a:rPr lang="en-US" sz="1400" dirty="0" err="1"/>
              <a:t>dengan</a:t>
            </a:r>
            <a:r>
              <a:rPr lang="en-US" sz="1400" dirty="0"/>
              <a:t> </a:t>
            </a:r>
            <a:r>
              <a:rPr lang="en-US" sz="1400" dirty="0" err="1"/>
              <a:t>akhir</a:t>
            </a:r>
            <a:r>
              <a:rPr lang="en-US" sz="1400" dirty="0"/>
              <a:t> </a:t>
            </a:r>
            <a:r>
              <a:rPr lang="en-US" sz="1400" dirty="0" err="1"/>
              <a:t>tahun</a:t>
            </a:r>
            <a:r>
              <a:rPr lang="en-US" sz="1400" dirty="0"/>
              <a:t> 2021 </a:t>
            </a:r>
            <a:r>
              <a:rPr lang="en-US" sz="1400" dirty="0" err="1"/>
              <a:t>terdapat</a:t>
            </a:r>
            <a:r>
              <a:rPr lang="en-US" sz="1400" dirty="0"/>
              <a:t> </a:t>
            </a:r>
            <a:r>
              <a:rPr lang="en-US" sz="1400" dirty="0" err="1"/>
              <a:t>pemenuhan</a:t>
            </a:r>
            <a:r>
              <a:rPr lang="en-US" sz="1400" dirty="0"/>
              <a:t> SDM </a:t>
            </a:r>
            <a:r>
              <a:rPr lang="en-US" sz="1400" dirty="0" err="1"/>
              <a:t>melalui</a:t>
            </a:r>
            <a:r>
              <a:rPr lang="en-US" sz="1400" dirty="0"/>
              <a:t> </a:t>
            </a:r>
            <a:r>
              <a:rPr lang="en-US" sz="1400" dirty="0" err="1"/>
              <a:t>kegiatan</a:t>
            </a:r>
            <a:r>
              <a:rPr lang="en-US" sz="1400" dirty="0"/>
              <a:t> </a:t>
            </a:r>
            <a:r>
              <a:rPr lang="en-US" sz="1400" dirty="0" err="1"/>
              <a:t>Magang</a:t>
            </a:r>
            <a:r>
              <a:rPr lang="en-US" sz="1400" dirty="0"/>
              <a:t>, </a:t>
            </a:r>
            <a:r>
              <a:rPr lang="en-US" sz="1400" dirty="0" err="1"/>
              <a:t>berjumlah</a:t>
            </a:r>
            <a:r>
              <a:rPr lang="en-US" sz="1400" dirty="0"/>
              <a:t> 69 orang.</a:t>
            </a:r>
            <a:endParaRPr lang="en-ID" sz="1400" dirty="0"/>
          </a:p>
        </p:txBody>
      </p:sp>
    </p:spTree>
    <p:extLst>
      <p:ext uri="{BB962C8B-B14F-4D97-AF65-F5344CB8AC3E}">
        <p14:creationId xmlns:p14="http://schemas.microsoft.com/office/powerpoint/2010/main" val="177909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txBox="1"/>
          <p:nvPr/>
        </p:nvSpPr>
        <p:spPr>
          <a:xfrm>
            <a:off x="468217" y="212807"/>
            <a:ext cx="4000525" cy="534875"/>
          </a:xfrm>
          <a:prstGeom prst="rect">
            <a:avLst/>
          </a:prstGeom>
          <a:ln w="12700">
            <a:miter lim="400000"/>
          </a:ln>
        </p:spPr>
        <p:txBody>
          <a:bodyPr lIns="50800" tIns="50800" rIns="50800" bIns="50800" anchor="ctr">
            <a:noAutofit/>
          </a:bodyPr>
          <a:lstStyle>
            <a:lvl1pPr algn="l">
              <a:defRPr sz="5000">
                <a:solidFill>
                  <a:srgbClr val="5E5E5E"/>
                </a:solidFill>
                <a:latin typeface="Calibri" panose="020F0502020204030204"/>
                <a:ea typeface="Calibri" panose="020F0502020204030204"/>
                <a:cs typeface="Calibri" panose="020F0502020204030204"/>
                <a:sym typeface="Calibri" panose="020F0502020204030204"/>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noProof="0" dirty="0">
                <a:ln>
                  <a:noFill/>
                </a:ln>
                <a:solidFill>
                  <a:srgbClr val="2FB7E9"/>
                </a:solidFill>
                <a:effectLst/>
                <a:uLnTx/>
                <a:uFillTx/>
                <a:latin typeface="+mj-lt"/>
                <a:cs typeface="Circular Std Book Italic" panose="020B0604020101020102" pitchFamily="34" charset="0"/>
                <a:sym typeface="Calibri" panose="020F0502020204030204"/>
              </a:rPr>
              <a:t>RKM 2021</a:t>
            </a:r>
            <a:endParaRPr kumimoji="0" sz="2400" b="1" i="0" u="none" strike="noStrike" kern="1200" cap="none" spc="0" normalizeH="0" baseline="0" noProof="0" dirty="0">
              <a:ln>
                <a:noFill/>
              </a:ln>
              <a:solidFill>
                <a:prstClr val="black"/>
              </a:solidFill>
              <a:effectLst/>
              <a:uLnTx/>
              <a:uFillTx/>
              <a:latin typeface="+mj-lt"/>
              <a:cs typeface="Circular Std Book Italic" panose="020B0604020101020102" pitchFamily="34" charset="0"/>
              <a:sym typeface="Calibri" panose="020F0502020204030204"/>
            </a:endParaRPr>
          </a:p>
        </p:txBody>
      </p:sp>
      <p:sp>
        <p:nvSpPr>
          <p:cNvPr id="7" name="Isosceles Triangle 6"/>
          <p:cNvSpPr/>
          <p:nvPr/>
        </p:nvSpPr>
        <p:spPr>
          <a:xfrm rot="5400000">
            <a:off x="3962087" y="3158790"/>
            <a:ext cx="4697695" cy="634074"/>
          </a:xfrm>
          <a:prstGeom prst="triangle">
            <a:avLst/>
          </a:prstGeom>
          <a:solidFill>
            <a:schemeClr val="accent1">
              <a:lumMod val="75000"/>
            </a:schemeClr>
          </a:solidFill>
          <a:ln w="31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aphicFrame>
        <p:nvGraphicFramePr>
          <p:cNvPr id="11" name="Table 10">
            <a:extLst>
              <a:ext uri="{FF2B5EF4-FFF2-40B4-BE49-F238E27FC236}">
                <a16:creationId xmlns:a16="http://schemas.microsoft.com/office/drawing/2014/main" id="{A21C94C2-361A-44F3-BA26-1A0318606B40}"/>
              </a:ext>
            </a:extLst>
          </p:cNvPr>
          <p:cNvGraphicFramePr>
            <a:graphicFrameLocks noGrp="1"/>
          </p:cNvGraphicFramePr>
          <p:nvPr/>
        </p:nvGraphicFramePr>
        <p:xfrm>
          <a:off x="243075" y="1064027"/>
          <a:ext cx="5618688" cy="5080000"/>
        </p:xfrm>
        <a:graphic>
          <a:graphicData uri="http://schemas.openxmlformats.org/drawingml/2006/table">
            <a:tbl>
              <a:tblPr firstRow="1" bandRow="1">
                <a:tableStyleId>{5C22544A-7EE6-4342-B048-85BDC9FD1C3A}</a:tableStyleId>
              </a:tblPr>
              <a:tblGrid>
                <a:gridCol w="2439425">
                  <a:extLst>
                    <a:ext uri="{9D8B030D-6E8A-4147-A177-3AD203B41FA5}">
                      <a16:colId xmlns:a16="http://schemas.microsoft.com/office/drawing/2014/main" val="3639949520"/>
                    </a:ext>
                  </a:extLst>
                </a:gridCol>
                <a:gridCol w="1057861">
                  <a:extLst>
                    <a:ext uri="{9D8B030D-6E8A-4147-A177-3AD203B41FA5}">
                      <a16:colId xmlns:a16="http://schemas.microsoft.com/office/drawing/2014/main" val="2488393606"/>
                    </a:ext>
                  </a:extLst>
                </a:gridCol>
                <a:gridCol w="1120088">
                  <a:extLst>
                    <a:ext uri="{9D8B030D-6E8A-4147-A177-3AD203B41FA5}">
                      <a16:colId xmlns:a16="http://schemas.microsoft.com/office/drawing/2014/main" val="677626699"/>
                    </a:ext>
                  </a:extLst>
                </a:gridCol>
                <a:gridCol w="1001314">
                  <a:extLst>
                    <a:ext uri="{9D8B030D-6E8A-4147-A177-3AD203B41FA5}">
                      <a16:colId xmlns:a16="http://schemas.microsoft.com/office/drawing/2014/main" val="2221862463"/>
                    </a:ext>
                  </a:extLst>
                </a:gridCol>
              </a:tblGrid>
              <a:tr h="304800">
                <a:tc rowSpan="2">
                  <a:txBody>
                    <a:bodyPr/>
                    <a:lstStyle/>
                    <a:p>
                      <a:pPr algn="ctr"/>
                      <a:r>
                        <a:rPr lang="id-ID" sz="1400" b="1" dirty="0"/>
                        <a:t>Program Strategis</a:t>
                      </a:r>
                    </a:p>
                  </a:txBody>
                  <a:tcPr marL="60960" marR="60960" marT="30480" marB="3048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accent1">
                        <a:lumMod val="75000"/>
                      </a:schemeClr>
                    </a:solidFill>
                  </a:tcPr>
                </a:tc>
                <a:tc gridSpan="3">
                  <a:txBody>
                    <a:bodyPr/>
                    <a:lstStyle/>
                    <a:p>
                      <a:pPr algn="ctr"/>
                      <a:r>
                        <a:rPr lang="id-ID" sz="1400" b="1" dirty="0"/>
                        <a:t>2021</a:t>
                      </a:r>
                    </a:p>
                  </a:txBody>
                  <a:tcPr marL="60960" marR="60960" marT="30480" marB="30480"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accent1">
                        <a:lumMod val="75000"/>
                      </a:schemeClr>
                    </a:solidFill>
                  </a:tcPr>
                </a:tc>
                <a:tc hMerge="1">
                  <a:txBody>
                    <a:bodyPr/>
                    <a:lstStyle/>
                    <a:p>
                      <a:pPr algn="ctr"/>
                      <a:endParaRPr lang="id-ID" sz="2400" dirty="0"/>
                    </a:p>
                  </a:txBody>
                  <a:tcPr anchor="ctr"/>
                </a:tc>
                <a:tc hMerge="1">
                  <a:txBody>
                    <a:bodyPr/>
                    <a:lstStyle/>
                    <a:p>
                      <a:pPr algn="ctr"/>
                      <a:endParaRPr lang="id-ID" sz="2400" dirty="0"/>
                    </a:p>
                  </a:txBody>
                  <a:tcPr anchor="ctr"/>
                </a:tc>
                <a:extLst>
                  <a:ext uri="{0D108BD9-81ED-4DB2-BD59-A6C34878D82A}">
                    <a16:rowId xmlns:a16="http://schemas.microsoft.com/office/drawing/2014/main" val="2531713692"/>
                  </a:ext>
                </a:extLst>
              </a:tr>
              <a:tr h="548640">
                <a:tc vMerge="1">
                  <a:txBody>
                    <a:bodyPr/>
                    <a:lstStyle/>
                    <a:p>
                      <a:endParaRPr lang="id-ID" dirty="0"/>
                    </a:p>
                  </a:txBody>
                  <a:tcPr/>
                </a:tc>
                <a:tc>
                  <a:txBody>
                    <a:bodyPr/>
                    <a:lstStyle/>
                    <a:p>
                      <a:pPr algn="ctr"/>
                      <a:r>
                        <a:rPr lang="id-ID" sz="1400" b="1" dirty="0">
                          <a:solidFill>
                            <a:schemeClr val="bg1"/>
                          </a:solidFill>
                        </a:rPr>
                        <a:t>Selesai</a:t>
                      </a:r>
                    </a:p>
                  </a:txBody>
                  <a:tcPr marL="60960" marR="60960" marT="30480" marB="304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F0"/>
                    </a:solidFill>
                  </a:tcPr>
                </a:tc>
                <a:tc>
                  <a:txBody>
                    <a:bodyPr/>
                    <a:lstStyle/>
                    <a:p>
                      <a:pPr algn="ctr"/>
                      <a:r>
                        <a:rPr lang="id-ID" sz="1400" b="1" dirty="0">
                          <a:solidFill>
                            <a:schemeClr val="bg1"/>
                          </a:solidFill>
                        </a:rPr>
                        <a:t>Tidak Selesai</a:t>
                      </a:r>
                    </a:p>
                  </a:txBody>
                  <a:tcPr marL="60960" marR="60960" marT="30480" marB="304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F0"/>
                    </a:solidFill>
                  </a:tcPr>
                </a:tc>
                <a:tc>
                  <a:txBody>
                    <a:bodyPr/>
                    <a:lstStyle/>
                    <a:p>
                      <a:pPr algn="ctr"/>
                      <a:r>
                        <a:rPr lang="id-ID" sz="1400" b="1" dirty="0">
                          <a:solidFill>
                            <a:schemeClr val="bg1"/>
                          </a:solidFill>
                        </a:rPr>
                        <a:t>Batal</a:t>
                      </a:r>
                    </a:p>
                  </a:txBody>
                  <a:tcPr marL="60960" marR="60960" marT="30480" marB="3048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F0"/>
                    </a:solidFill>
                  </a:tcPr>
                </a:tc>
                <a:extLst>
                  <a:ext uri="{0D108BD9-81ED-4DB2-BD59-A6C34878D82A}">
                    <a16:rowId xmlns:a16="http://schemas.microsoft.com/office/drawing/2014/main" val="1950801398"/>
                  </a:ext>
                </a:extLst>
              </a:tr>
              <a:tr h="467360">
                <a:tc>
                  <a:txBody>
                    <a:bodyPr/>
                    <a:lstStyle/>
                    <a:p>
                      <a:pPr algn="l"/>
                      <a:r>
                        <a:rPr lang="id-ID" sz="1400" dirty="0"/>
                        <a:t>Pemasaran dan Pengembangan Usaha</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t>1</a:t>
                      </a:r>
                      <a:endParaRPr lang="id-ID"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id-ID" sz="140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id-ID" sz="1400" dirty="0"/>
                        <a:t>0</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548605299"/>
                  </a:ext>
                </a:extLst>
              </a:tr>
              <a:tr h="264160">
                <a:tc>
                  <a:txBody>
                    <a:bodyPr/>
                    <a:lstStyle/>
                    <a:p>
                      <a:pPr algn="l"/>
                      <a:r>
                        <a:rPr lang="id-ID" sz="1400" dirty="0"/>
                        <a:t>Produk dan Kualitas Produk</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t>0</a:t>
                      </a:r>
                      <a:endParaRPr lang="id-ID"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id-ID" sz="140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id-ID" sz="1400" dirty="0"/>
                        <a:t>0</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61206632"/>
                  </a:ext>
                </a:extLst>
              </a:tr>
              <a:tr h="467360">
                <a:tc>
                  <a:txBody>
                    <a:bodyPr/>
                    <a:lstStyle/>
                    <a:p>
                      <a:pPr algn="l"/>
                      <a:r>
                        <a:rPr lang="id-ID" sz="1400" dirty="0"/>
                        <a:t>Teknik dan Logistik</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t>1</a:t>
                      </a:r>
                      <a:endParaRPr lang="id-ID"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id-ID" sz="140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id-ID" sz="1400" dirty="0"/>
                        <a:t>0</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2482867"/>
                  </a:ext>
                </a:extLst>
              </a:tr>
              <a:tr h="467360">
                <a:tc>
                  <a:txBody>
                    <a:bodyPr/>
                    <a:lstStyle/>
                    <a:p>
                      <a:pPr algn="l"/>
                      <a:r>
                        <a:rPr lang="id-ID" sz="1400" dirty="0"/>
                        <a:t>Keuangan</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t>0</a:t>
                      </a:r>
                      <a:endParaRPr lang="id-ID"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t>1</a:t>
                      </a:r>
                      <a:endParaRPr lang="id-ID"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id-ID" sz="1400" dirty="0"/>
                        <a:t>0</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20156447"/>
                  </a:ext>
                </a:extLst>
              </a:tr>
              <a:tr h="467360">
                <a:tc>
                  <a:txBody>
                    <a:bodyPr/>
                    <a:lstStyle/>
                    <a:p>
                      <a:pPr algn="l"/>
                      <a:r>
                        <a:rPr lang="id-ID" sz="1400" dirty="0"/>
                        <a:t>Sistem dan Organisasi</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t>1</a:t>
                      </a:r>
                      <a:endParaRPr lang="id-ID"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t>0</a:t>
                      </a:r>
                      <a:endParaRPr lang="id-ID"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id-ID" sz="1400" dirty="0"/>
                        <a:t>0</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692798468"/>
                  </a:ext>
                </a:extLst>
              </a:tr>
              <a:tr h="467360">
                <a:tc>
                  <a:txBody>
                    <a:bodyPr/>
                    <a:lstStyle/>
                    <a:p>
                      <a:pPr algn="l"/>
                      <a:r>
                        <a:rPr lang="id-ID" sz="1400" dirty="0"/>
                        <a:t>Pengembangan SDM</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t>1</a:t>
                      </a:r>
                      <a:endParaRPr lang="id-ID"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id-ID" sz="140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id-ID" sz="1400" dirty="0"/>
                        <a:t>0</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24888721"/>
                  </a:ext>
                </a:extLst>
              </a:tr>
              <a:tr h="264160">
                <a:tc>
                  <a:txBody>
                    <a:bodyPr/>
                    <a:lstStyle/>
                    <a:p>
                      <a:pPr algn="l"/>
                      <a:r>
                        <a:rPr lang="id-ID" sz="1400" dirty="0"/>
                        <a:t>Penelitian dan Pengembangan</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t>0</a:t>
                      </a:r>
                      <a:endParaRPr lang="id-ID"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id-ID" sz="140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id-ID" sz="1400" dirty="0"/>
                        <a:t>0</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59987131"/>
                  </a:ext>
                </a:extLst>
              </a:tr>
              <a:tr h="467360">
                <a:tc>
                  <a:txBody>
                    <a:bodyPr/>
                    <a:lstStyle/>
                    <a:p>
                      <a:pPr algn="l"/>
                      <a:r>
                        <a:rPr lang="id-ID" sz="1400" dirty="0"/>
                        <a:t>Investasi</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t>0</a:t>
                      </a:r>
                      <a:endParaRPr lang="id-ID"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t>1</a:t>
                      </a:r>
                      <a:endParaRPr lang="id-ID"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t>0</a:t>
                      </a:r>
                      <a:endParaRPr lang="id-ID" sz="1400" dirty="0"/>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83206860"/>
                  </a:ext>
                </a:extLst>
              </a:tr>
              <a:tr h="264160">
                <a:tc rowSpan="2">
                  <a:txBody>
                    <a:bodyPr/>
                    <a:lstStyle/>
                    <a:p>
                      <a:pPr algn="ctr"/>
                      <a:r>
                        <a:rPr lang="id-ID" sz="1400" b="1" dirty="0">
                          <a:solidFill>
                            <a:schemeClr val="bg1"/>
                          </a:solidFill>
                        </a:rPr>
                        <a:t>Jumlah</a:t>
                      </a:r>
                    </a:p>
                  </a:txBody>
                  <a:tcPr marL="60960" marR="60960" marT="30480" marB="30480"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accent1">
                        <a:lumMod val="75000"/>
                      </a:schemeClr>
                    </a:solidFill>
                  </a:tcPr>
                </a:tc>
                <a:tc>
                  <a:txBody>
                    <a:bodyPr/>
                    <a:lstStyle/>
                    <a:p>
                      <a:pPr algn="ctr"/>
                      <a:r>
                        <a:rPr lang="en-US" sz="1400" dirty="0">
                          <a:solidFill>
                            <a:schemeClr val="bg1"/>
                          </a:solidFill>
                        </a:rPr>
                        <a:t>4</a:t>
                      </a:r>
                      <a:endParaRPr lang="id-ID" sz="1400" dirty="0">
                        <a:solidFill>
                          <a:schemeClr val="bg1"/>
                        </a:solidFill>
                      </a:endParaRPr>
                    </a:p>
                  </a:txBody>
                  <a:tcPr marL="60960" marR="60960" marT="30480" marB="304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F0"/>
                    </a:solidFill>
                  </a:tcPr>
                </a:tc>
                <a:tc>
                  <a:txBody>
                    <a:bodyPr/>
                    <a:lstStyle/>
                    <a:p>
                      <a:pPr algn="ctr"/>
                      <a:r>
                        <a:rPr lang="id-ID" sz="1400" dirty="0">
                          <a:solidFill>
                            <a:schemeClr val="bg1"/>
                          </a:solidFill>
                        </a:rPr>
                        <a:t>2</a:t>
                      </a:r>
                    </a:p>
                  </a:txBody>
                  <a:tcPr marL="60960" marR="60960" marT="30480" marB="304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F0"/>
                    </a:solidFill>
                  </a:tcPr>
                </a:tc>
                <a:tc>
                  <a:txBody>
                    <a:bodyPr/>
                    <a:lstStyle/>
                    <a:p>
                      <a:pPr algn="ctr"/>
                      <a:r>
                        <a:rPr lang="en-US" sz="1400" dirty="0">
                          <a:solidFill>
                            <a:schemeClr val="bg1"/>
                          </a:solidFill>
                        </a:rPr>
                        <a:t>0</a:t>
                      </a:r>
                      <a:endParaRPr lang="id-ID" sz="1400" dirty="0">
                        <a:solidFill>
                          <a:schemeClr val="bg1"/>
                        </a:solidFill>
                      </a:endParaRPr>
                    </a:p>
                  </a:txBody>
                  <a:tcPr marL="60960" marR="60960" marT="30480" marB="3048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F0"/>
                    </a:solidFill>
                  </a:tcPr>
                </a:tc>
                <a:extLst>
                  <a:ext uri="{0D108BD9-81ED-4DB2-BD59-A6C34878D82A}">
                    <a16:rowId xmlns:a16="http://schemas.microsoft.com/office/drawing/2014/main" val="2201495526"/>
                  </a:ext>
                </a:extLst>
              </a:tr>
              <a:tr h="264160">
                <a:tc vMerge="1">
                  <a:txBody>
                    <a:bodyPr/>
                    <a:lstStyle/>
                    <a:p>
                      <a:pPr algn="l"/>
                      <a:endParaRPr lang="id-ID" sz="2400" dirty="0"/>
                    </a:p>
                  </a:txBody>
                  <a:tcPr anchor="ctr"/>
                </a:tc>
                <a:tc gridSpan="3">
                  <a:txBody>
                    <a:bodyPr/>
                    <a:lstStyle/>
                    <a:p>
                      <a:pPr algn="ctr"/>
                      <a:r>
                        <a:rPr lang="en-US" sz="1400" b="1" dirty="0">
                          <a:solidFill>
                            <a:schemeClr val="bg1"/>
                          </a:solidFill>
                        </a:rPr>
                        <a:t>6</a:t>
                      </a:r>
                      <a:endParaRPr lang="id-ID" sz="1400" b="1" dirty="0">
                        <a:solidFill>
                          <a:schemeClr val="bg1"/>
                        </a:solidFill>
                      </a:endParaRPr>
                    </a:p>
                  </a:txBody>
                  <a:tcPr marL="60960" marR="60960" marT="30480" marB="3048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accent1">
                        <a:lumMod val="75000"/>
                      </a:schemeClr>
                    </a:solidFill>
                  </a:tcPr>
                </a:tc>
                <a:tc hMerge="1">
                  <a:txBody>
                    <a:bodyPr/>
                    <a:lstStyle/>
                    <a:p>
                      <a:pPr algn="ctr"/>
                      <a:endParaRPr lang="id-ID" sz="2400" dirty="0"/>
                    </a:p>
                  </a:txBody>
                  <a:tcPr anchor="ctr"/>
                </a:tc>
                <a:tc hMerge="1">
                  <a:txBody>
                    <a:bodyPr/>
                    <a:lstStyle/>
                    <a:p>
                      <a:pPr algn="ctr"/>
                      <a:endParaRPr lang="id-ID" sz="2400" dirty="0"/>
                    </a:p>
                  </a:txBody>
                  <a:tcPr anchor="ctr"/>
                </a:tc>
                <a:extLst>
                  <a:ext uri="{0D108BD9-81ED-4DB2-BD59-A6C34878D82A}">
                    <a16:rowId xmlns:a16="http://schemas.microsoft.com/office/drawing/2014/main" val="4099596784"/>
                  </a:ext>
                </a:extLst>
              </a:tr>
            </a:tbl>
          </a:graphicData>
        </a:graphic>
      </p:graphicFrame>
      <p:grpSp>
        <p:nvGrpSpPr>
          <p:cNvPr id="31" name="Grup 2">
            <a:extLst>
              <a:ext uri="{FF2B5EF4-FFF2-40B4-BE49-F238E27FC236}">
                <a16:creationId xmlns:a16="http://schemas.microsoft.com/office/drawing/2014/main" id="{2E82B463-F07C-6F65-1B08-1A28477CFBF4}"/>
              </a:ext>
            </a:extLst>
          </p:cNvPr>
          <p:cNvGrpSpPr/>
          <p:nvPr/>
        </p:nvGrpSpPr>
        <p:grpSpPr>
          <a:xfrm>
            <a:off x="6584010" y="1033325"/>
            <a:ext cx="5351315" cy="2080968"/>
            <a:chOff x="9866232" y="2270707"/>
            <a:chExt cx="7905825" cy="2080968"/>
          </a:xfrm>
        </p:grpSpPr>
        <p:sp>
          <p:nvSpPr>
            <p:cNvPr id="32" name="TextBox 7">
              <a:extLst>
                <a:ext uri="{FF2B5EF4-FFF2-40B4-BE49-F238E27FC236}">
                  <a16:creationId xmlns:a16="http://schemas.microsoft.com/office/drawing/2014/main" id="{672546BA-D3FC-0CEB-0F8B-6C893E16D670}"/>
                </a:ext>
              </a:extLst>
            </p:cNvPr>
            <p:cNvSpPr txBox="1">
              <a:spLocks noChangeArrowheads="1"/>
            </p:cNvSpPr>
            <p:nvPr/>
          </p:nvSpPr>
          <p:spPr bwMode="auto">
            <a:xfrm>
              <a:off x="9916564" y="2578882"/>
              <a:ext cx="7855493" cy="1772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55600" indent="-355600">
                <a:buAutoNum type="arabicPeriod"/>
              </a:pPr>
              <a:r>
                <a:rPr lang="en-US" sz="1400" b="1" dirty="0" err="1"/>
                <a:t>Optimalisasi</a:t>
              </a:r>
              <a:r>
                <a:rPr lang="en-US" sz="1400" b="1" dirty="0"/>
                <a:t> </a:t>
              </a:r>
              <a:r>
                <a:rPr lang="en-US" sz="1400" b="1" dirty="0" err="1"/>
                <a:t>pengoperasian</a:t>
              </a:r>
              <a:r>
                <a:rPr lang="en-US" sz="1400" b="1" dirty="0"/>
                <a:t> </a:t>
              </a:r>
              <a:r>
                <a:rPr lang="en-US" sz="1400" b="1" dirty="0" err="1"/>
                <a:t>dermaga</a:t>
              </a:r>
              <a:r>
                <a:rPr lang="en-US" sz="1400" b="1" dirty="0"/>
                <a:t> </a:t>
              </a:r>
              <a:r>
                <a:rPr lang="en-US" sz="1400" b="1" dirty="0" err="1"/>
                <a:t>dengan</a:t>
              </a:r>
              <a:r>
                <a:rPr lang="en-US" sz="1400" b="1" dirty="0"/>
                <a:t> </a:t>
              </a:r>
              <a:r>
                <a:rPr lang="en-US" sz="1400" b="1" dirty="0" err="1"/>
                <a:t>penambahan</a:t>
              </a:r>
              <a:r>
                <a:rPr lang="en-US" sz="1400" b="1" dirty="0"/>
                <a:t> </a:t>
              </a:r>
              <a:r>
                <a:rPr lang="en-US" sz="1400" b="1" dirty="0" err="1"/>
                <a:t>pengguna</a:t>
              </a:r>
              <a:r>
                <a:rPr lang="en-US" sz="1400" b="1" dirty="0"/>
                <a:t> </a:t>
              </a:r>
              <a:r>
                <a:rPr lang="en-US" sz="1400" b="1" dirty="0" err="1"/>
                <a:t>jasa</a:t>
              </a:r>
              <a:r>
                <a:rPr lang="en-US" sz="1400" b="1" dirty="0"/>
                <a:t>/</a:t>
              </a:r>
              <a:r>
                <a:rPr lang="en-US" sz="1400" b="1" dirty="0" err="1"/>
                <a:t>perusahaan</a:t>
              </a:r>
              <a:r>
                <a:rPr lang="en-US" sz="1400" b="1" dirty="0"/>
                <a:t> </a:t>
              </a:r>
              <a:r>
                <a:rPr lang="en-US" sz="1400" b="1" dirty="0" err="1">
                  <a:solidFill>
                    <a:srgbClr val="0070C0"/>
                  </a:solidFill>
                </a:rPr>
                <a:t>pelayaran</a:t>
              </a:r>
              <a:r>
                <a:rPr lang="en-US" sz="1400" b="1" dirty="0">
                  <a:solidFill>
                    <a:srgbClr val="0070C0"/>
                  </a:solidFill>
                </a:rPr>
                <a:t> - </a:t>
              </a:r>
              <a:r>
                <a:rPr lang="en-US" sz="1400" b="1" dirty="0" err="1">
                  <a:solidFill>
                    <a:srgbClr val="0070C0"/>
                  </a:solidFill>
                </a:rPr>
                <a:t>Pemasaran</a:t>
              </a:r>
              <a:r>
                <a:rPr lang="en-US" sz="1400" b="1" dirty="0">
                  <a:solidFill>
                    <a:srgbClr val="0070C0"/>
                  </a:solidFill>
                </a:rPr>
                <a:t> dan </a:t>
              </a:r>
              <a:r>
                <a:rPr lang="en-US" sz="1400" b="1" dirty="0" err="1">
                  <a:solidFill>
                    <a:srgbClr val="0070C0"/>
                  </a:solidFill>
                </a:rPr>
                <a:t>Pengembangan</a:t>
              </a:r>
              <a:r>
                <a:rPr lang="en-US" sz="1400" b="1" dirty="0">
                  <a:solidFill>
                    <a:srgbClr val="0070C0"/>
                  </a:solidFill>
                </a:rPr>
                <a:t> Usaha</a:t>
              </a:r>
            </a:p>
            <a:p>
              <a:pPr marL="355600" indent="-355600">
                <a:buAutoNum type="arabicPeriod"/>
              </a:pPr>
              <a:r>
                <a:rPr lang="en-US" sz="1400" b="1" dirty="0" err="1"/>
                <a:t>Sertifikasi</a:t>
              </a:r>
              <a:r>
                <a:rPr lang="en-US" sz="1400" b="1" dirty="0"/>
                <a:t> Terminal </a:t>
              </a:r>
              <a:r>
                <a:rPr lang="en-US" sz="1400" b="1" dirty="0">
                  <a:solidFill>
                    <a:srgbClr val="0070C0"/>
                  </a:solidFill>
                </a:rPr>
                <a:t>- Teknik dan </a:t>
              </a:r>
              <a:r>
                <a:rPr lang="en-US" sz="1400" b="1" dirty="0" err="1">
                  <a:solidFill>
                    <a:srgbClr val="0070C0"/>
                  </a:solidFill>
                </a:rPr>
                <a:t>Logistik</a:t>
              </a:r>
              <a:endParaRPr lang="en-US" sz="1400" b="1" dirty="0">
                <a:solidFill>
                  <a:srgbClr val="00B050"/>
                </a:solidFill>
              </a:endParaRPr>
            </a:p>
            <a:p>
              <a:pPr marL="355600" indent="-355600">
                <a:buAutoNum type="arabicPeriod"/>
              </a:pPr>
              <a:r>
                <a:rPr lang="en-US" sz="1400" b="1" dirty="0" err="1"/>
                <a:t>Peningkatan</a:t>
              </a:r>
              <a:r>
                <a:rPr lang="en-US" sz="1400" b="1" dirty="0"/>
                <a:t> </a:t>
              </a:r>
              <a:r>
                <a:rPr lang="en-US" sz="1400" b="1" dirty="0" err="1"/>
                <a:t>Kompetensi</a:t>
              </a:r>
              <a:r>
                <a:rPr lang="en-US" sz="1400" b="1" dirty="0"/>
                <a:t> SDM </a:t>
              </a:r>
              <a:r>
                <a:rPr lang="en-US" sz="1400" b="1" dirty="0">
                  <a:solidFill>
                    <a:srgbClr val="0070C0"/>
                  </a:solidFill>
                </a:rPr>
                <a:t>- </a:t>
              </a:r>
              <a:r>
                <a:rPr lang="en-US" sz="1400" b="1" dirty="0" err="1">
                  <a:solidFill>
                    <a:srgbClr val="0070C0"/>
                  </a:solidFill>
                </a:rPr>
                <a:t>Pengembangan</a:t>
              </a:r>
              <a:r>
                <a:rPr lang="en-US" sz="1400" b="1" dirty="0">
                  <a:solidFill>
                    <a:srgbClr val="0070C0"/>
                  </a:solidFill>
                </a:rPr>
                <a:t> SDM</a:t>
              </a:r>
            </a:p>
            <a:p>
              <a:pPr marL="355600" indent="-355600">
                <a:buAutoNum type="arabicPeriod"/>
              </a:pPr>
              <a:r>
                <a:rPr lang="en-US" sz="1400" b="1" dirty="0" err="1"/>
                <a:t>Penyusunan</a:t>
              </a:r>
              <a:r>
                <a:rPr lang="en-US" sz="1400" b="1" dirty="0"/>
                <a:t> SK </a:t>
              </a:r>
              <a:r>
                <a:rPr lang="en-US" sz="1400" b="1" dirty="0" err="1"/>
                <a:t>pedoman</a:t>
              </a:r>
              <a:r>
                <a:rPr lang="en-US" sz="1400" b="1" dirty="0"/>
                <a:t> audit </a:t>
              </a:r>
              <a:r>
                <a:rPr lang="en-US" sz="1400" b="1" dirty="0">
                  <a:solidFill>
                    <a:srgbClr val="0070C0"/>
                  </a:solidFill>
                </a:rPr>
                <a:t>- </a:t>
              </a:r>
              <a:r>
                <a:rPr lang="en-US" sz="1400" b="1" dirty="0" err="1">
                  <a:solidFill>
                    <a:srgbClr val="0070C0"/>
                  </a:solidFill>
                </a:rPr>
                <a:t>Sistem</a:t>
              </a:r>
              <a:r>
                <a:rPr lang="en-US" sz="1400" b="1" dirty="0">
                  <a:solidFill>
                    <a:srgbClr val="0070C0"/>
                  </a:solidFill>
                </a:rPr>
                <a:t> dan </a:t>
              </a:r>
              <a:r>
                <a:rPr lang="en-US" sz="1400" b="1" dirty="0" err="1">
                  <a:solidFill>
                    <a:srgbClr val="0070C0"/>
                  </a:solidFill>
                </a:rPr>
                <a:t>Organisasi</a:t>
              </a:r>
              <a:endParaRPr lang="en-US" sz="1400" b="1" dirty="0">
                <a:solidFill>
                  <a:srgbClr val="0070C0"/>
                </a:solidFill>
              </a:endParaRPr>
            </a:p>
            <a:p>
              <a:pPr marL="514316" indent="-514316">
                <a:buAutoNum type="arabicPeriod"/>
              </a:pPr>
              <a:endParaRPr lang="en-US" sz="1400" b="1" dirty="0"/>
            </a:p>
          </p:txBody>
        </p:sp>
        <p:sp>
          <p:nvSpPr>
            <p:cNvPr id="33" name="TextBox 7">
              <a:extLst>
                <a:ext uri="{FF2B5EF4-FFF2-40B4-BE49-F238E27FC236}">
                  <a16:creationId xmlns:a16="http://schemas.microsoft.com/office/drawing/2014/main" id="{8EDDA4EC-E4D7-C533-8C35-524BE89A1713}"/>
                </a:ext>
              </a:extLst>
            </p:cNvPr>
            <p:cNvSpPr txBox="1">
              <a:spLocks noChangeArrowheads="1"/>
            </p:cNvSpPr>
            <p:nvPr/>
          </p:nvSpPr>
          <p:spPr bwMode="auto">
            <a:xfrm>
              <a:off x="9866232" y="2270707"/>
              <a:ext cx="79058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sz="1400" b="1" dirty="0"/>
                <a:t>RKM yang SELESAI</a:t>
              </a:r>
              <a:endParaRPr lang="id-ID" sz="1100" i="1" dirty="0"/>
            </a:p>
          </p:txBody>
        </p:sp>
      </p:grpSp>
      <p:grpSp>
        <p:nvGrpSpPr>
          <p:cNvPr id="34" name="Grup 2">
            <a:extLst>
              <a:ext uri="{FF2B5EF4-FFF2-40B4-BE49-F238E27FC236}">
                <a16:creationId xmlns:a16="http://schemas.microsoft.com/office/drawing/2014/main" id="{13706C28-0984-4582-40F3-F1C2648ADC17}"/>
              </a:ext>
            </a:extLst>
          </p:cNvPr>
          <p:cNvGrpSpPr/>
          <p:nvPr/>
        </p:nvGrpSpPr>
        <p:grpSpPr>
          <a:xfrm>
            <a:off x="6609945" y="3341998"/>
            <a:ext cx="5209882" cy="1611883"/>
            <a:chOff x="9866232" y="2270707"/>
            <a:chExt cx="7905825" cy="1433287"/>
          </a:xfrm>
        </p:grpSpPr>
        <p:sp>
          <p:nvSpPr>
            <p:cNvPr id="35" name="TextBox 7">
              <a:extLst>
                <a:ext uri="{FF2B5EF4-FFF2-40B4-BE49-F238E27FC236}">
                  <a16:creationId xmlns:a16="http://schemas.microsoft.com/office/drawing/2014/main" id="{4FF6562A-08C4-C8D0-24A5-7C820C83C9F7}"/>
                </a:ext>
              </a:extLst>
            </p:cNvPr>
            <p:cNvSpPr txBox="1">
              <a:spLocks noChangeArrowheads="1"/>
            </p:cNvSpPr>
            <p:nvPr/>
          </p:nvSpPr>
          <p:spPr bwMode="auto">
            <a:xfrm>
              <a:off x="9916562" y="2587400"/>
              <a:ext cx="7855494" cy="1116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55600" indent="-355600">
                <a:buAutoNum type="arabicPeriod"/>
              </a:pPr>
              <a:r>
                <a:rPr lang="en-US" sz="1400" b="1" dirty="0" err="1"/>
                <a:t>Pengurusan</a:t>
              </a:r>
              <a:r>
                <a:rPr lang="en-US" sz="1400" b="1" dirty="0"/>
                <a:t> </a:t>
              </a:r>
              <a:r>
                <a:rPr lang="en-US" sz="1400" b="1" dirty="0" err="1"/>
                <a:t>izin-izin</a:t>
              </a:r>
              <a:r>
                <a:rPr lang="en-US" sz="1400" b="1" dirty="0"/>
                <a:t> (SHGB dan </a:t>
              </a:r>
              <a:r>
                <a:rPr lang="en-US" sz="1400" b="1" dirty="0" err="1"/>
                <a:t>Izin</a:t>
              </a:r>
              <a:r>
                <a:rPr lang="en-US" sz="1400" b="1" dirty="0"/>
                <a:t> TPS </a:t>
              </a:r>
              <a:r>
                <a:rPr lang="en-US" sz="1400" b="1" dirty="0" err="1"/>
                <a:t>Limbah</a:t>
              </a:r>
              <a:r>
                <a:rPr lang="en-US" sz="1400" b="1" dirty="0"/>
                <a:t> B3) </a:t>
              </a:r>
              <a:r>
                <a:rPr lang="en-US" sz="1400" b="1" dirty="0">
                  <a:solidFill>
                    <a:srgbClr val="0070C0"/>
                  </a:solidFill>
                </a:rPr>
                <a:t>- </a:t>
              </a:r>
              <a:r>
                <a:rPr lang="en-US" sz="1400" b="1" dirty="0" err="1">
                  <a:solidFill>
                    <a:srgbClr val="0070C0"/>
                  </a:solidFill>
                </a:rPr>
                <a:t>Investasi</a:t>
              </a:r>
              <a:r>
                <a:rPr lang="en-US" sz="1400" b="1" dirty="0"/>
                <a:t>: </a:t>
              </a:r>
            </a:p>
            <a:p>
              <a:pPr marL="577850" indent="-212725">
                <a:buFont typeface="+mj-lt"/>
                <a:buAutoNum type="alphaLcPeriod"/>
              </a:pPr>
              <a:r>
                <a:rPr lang="en-US" sz="1400" b="1" dirty="0"/>
                <a:t>SHGB </a:t>
              </a:r>
              <a:r>
                <a:rPr lang="en-US" sz="1400" b="1" dirty="0" err="1"/>
                <a:t>diproses</a:t>
              </a:r>
              <a:r>
                <a:rPr lang="en-US" sz="1400" b="1" dirty="0"/>
                <a:t> </a:t>
              </a:r>
              <a:r>
                <a:rPr lang="en-US" sz="1400" b="1" dirty="0" err="1"/>
                <a:t>setelah</a:t>
              </a:r>
              <a:r>
                <a:rPr lang="en-US" sz="1400" b="1" dirty="0"/>
                <a:t> dana BPHTB </a:t>
              </a:r>
              <a:r>
                <a:rPr lang="en-US" sz="1400" b="1" dirty="0" err="1"/>
                <a:t>tersedia</a:t>
              </a:r>
              <a:r>
                <a:rPr lang="en-US" sz="1400" b="1" dirty="0"/>
                <a:t>;</a:t>
              </a:r>
            </a:p>
            <a:p>
              <a:pPr marL="577850" indent="-212725">
                <a:buFont typeface="+mj-lt"/>
                <a:buAutoNum type="alphaLcPeriod"/>
              </a:pPr>
              <a:r>
                <a:rPr lang="en-US" sz="1400" b="1" dirty="0" err="1"/>
                <a:t>Izin</a:t>
              </a:r>
              <a:r>
                <a:rPr lang="en-US" sz="1400" b="1" dirty="0"/>
                <a:t> TPS </a:t>
              </a:r>
              <a:r>
                <a:rPr lang="en-US" sz="1400" b="1" dirty="0" err="1"/>
                <a:t>Limbah</a:t>
              </a:r>
              <a:r>
                <a:rPr lang="en-US" sz="1400" b="1" dirty="0"/>
                <a:t> B3 </a:t>
              </a:r>
              <a:r>
                <a:rPr lang="en-US" sz="1400" b="1" dirty="0" err="1"/>
                <a:t>diproses</a:t>
              </a:r>
              <a:r>
                <a:rPr lang="en-US" sz="1400" b="1" dirty="0"/>
                <a:t> </a:t>
              </a:r>
              <a:r>
                <a:rPr lang="en-US" sz="1400" b="1" dirty="0" err="1"/>
                <a:t>setelah</a:t>
              </a:r>
              <a:r>
                <a:rPr lang="en-US" sz="1400" b="1" dirty="0"/>
                <a:t> </a:t>
              </a:r>
              <a:r>
                <a:rPr lang="en-US" sz="1400" b="1" dirty="0" err="1"/>
                <a:t>perubahan</a:t>
              </a:r>
              <a:r>
                <a:rPr lang="en-US" sz="1400" b="1" dirty="0"/>
                <a:t> </a:t>
              </a:r>
              <a:r>
                <a:rPr lang="en-US" sz="1400" b="1" dirty="0" err="1"/>
                <a:t>persetujuan</a:t>
              </a:r>
              <a:r>
                <a:rPr lang="en-US" sz="1400" b="1" dirty="0"/>
                <a:t> </a:t>
              </a:r>
              <a:r>
                <a:rPr lang="en-US" sz="1400" b="1" dirty="0" err="1"/>
                <a:t>lingkungan</a:t>
              </a:r>
              <a:r>
                <a:rPr lang="en-US" sz="1400" b="1" dirty="0"/>
                <a:t> oleh Pelindo </a:t>
              </a:r>
              <a:r>
                <a:rPr lang="en-US" sz="1400" b="1" dirty="0" err="1"/>
                <a:t>atau</a:t>
              </a:r>
              <a:r>
                <a:rPr lang="en-US" sz="1400" b="1" dirty="0"/>
                <a:t> </a:t>
              </a:r>
              <a:r>
                <a:rPr lang="en-US" sz="1400" b="1" dirty="0" err="1"/>
                <a:t>penyusunan</a:t>
              </a:r>
              <a:r>
                <a:rPr lang="en-US" sz="1400" b="1" dirty="0"/>
                <a:t> </a:t>
              </a:r>
              <a:r>
                <a:rPr lang="en-US" sz="1400" b="1" dirty="0" err="1"/>
                <a:t>dokumen</a:t>
              </a:r>
              <a:r>
                <a:rPr lang="en-US" sz="1400" b="1" dirty="0"/>
                <a:t> </a:t>
              </a:r>
              <a:r>
                <a:rPr lang="en-US" sz="1400" b="1" dirty="0" err="1"/>
                <a:t>lingkungan</a:t>
              </a:r>
              <a:r>
                <a:rPr lang="en-US" sz="1400" b="1" dirty="0"/>
                <a:t> oleh PTP</a:t>
              </a:r>
            </a:p>
          </p:txBody>
        </p:sp>
        <p:sp>
          <p:nvSpPr>
            <p:cNvPr id="36" name="TextBox 7">
              <a:extLst>
                <a:ext uri="{FF2B5EF4-FFF2-40B4-BE49-F238E27FC236}">
                  <a16:creationId xmlns:a16="http://schemas.microsoft.com/office/drawing/2014/main" id="{7287BA81-2F0B-DAC1-A522-7A994261D375}"/>
                </a:ext>
              </a:extLst>
            </p:cNvPr>
            <p:cNvSpPr txBox="1">
              <a:spLocks noChangeArrowheads="1"/>
            </p:cNvSpPr>
            <p:nvPr/>
          </p:nvSpPr>
          <p:spPr bwMode="auto">
            <a:xfrm>
              <a:off x="9866232" y="2270707"/>
              <a:ext cx="79058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sz="1400" b="1" dirty="0" err="1"/>
                <a:t>Penjelasan</a:t>
              </a:r>
              <a:r>
                <a:rPr lang="en-US" sz="1400" b="1" dirty="0"/>
                <a:t> </a:t>
              </a:r>
              <a:r>
                <a:rPr lang="en-US" sz="1400" b="1" dirty="0" err="1"/>
                <a:t>atas</a:t>
              </a:r>
              <a:r>
                <a:rPr lang="en-US" sz="1400" b="1" dirty="0"/>
                <a:t> RKM yang BELUM SELESAI </a:t>
              </a:r>
              <a:endParaRPr lang="id-ID" sz="1100" i="1" dirty="0"/>
            </a:p>
          </p:txBody>
        </p:sp>
      </p:grpSp>
      <p:sp>
        <p:nvSpPr>
          <p:cNvPr id="37" name="TextBox 7">
            <a:extLst>
              <a:ext uri="{FF2B5EF4-FFF2-40B4-BE49-F238E27FC236}">
                <a16:creationId xmlns:a16="http://schemas.microsoft.com/office/drawing/2014/main" id="{2E71EFC1-7FEC-883B-4658-16B77559ED83}"/>
              </a:ext>
            </a:extLst>
          </p:cNvPr>
          <p:cNvSpPr txBox="1">
            <a:spLocks noChangeArrowheads="1"/>
          </p:cNvSpPr>
          <p:nvPr/>
        </p:nvSpPr>
        <p:spPr bwMode="auto">
          <a:xfrm>
            <a:off x="6609945" y="5048664"/>
            <a:ext cx="5317247"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55600" indent="-355600">
              <a:buFont typeface="+mj-lt"/>
              <a:buAutoNum type="arabicPeriod" startAt="2"/>
            </a:pPr>
            <a:r>
              <a:rPr lang="en-US" sz="1400" b="1" dirty="0" err="1"/>
              <a:t>Penyelesaian</a:t>
            </a:r>
            <a:r>
              <a:rPr lang="en-US" sz="1400" b="1" dirty="0"/>
              <a:t> </a:t>
            </a:r>
            <a:r>
              <a:rPr lang="en-US" sz="1400" b="1" dirty="0" err="1"/>
              <a:t>kewajiban</a:t>
            </a:r>
            <a:r>
              <a:rPr lang="en-US" sz="1400" b="1" dirty="0"/>
              <a:t> </a:t>
            </a:r>
            <a:r>
              <a:rPr lang="en-US" sz="1400" b="1" dirty="0" err="1"/>
              <a:t>retensi</a:t>
            </a:r>
            <a:r>
              <a:rPr lang="en-US" sz="1400" b="1" dirty="0"/>
              <a:t> dan </a:t>
            </a:r>
            <a:r>
              <a:rPr lang="en-US" sz="1400" b="1" dirty="0" err="1"/>
              <a:t>eskalasi</a:t>
            </a:r>
            <a:r>
              <a:rPr lang="en-US" sz="1400" b="1" dirty="0"/>
              <a:t> </a:t>
            </a:r>
            <a:r>
              <a:rPr lang="en-US" sz="1400" b="1" dirty="0" err="1"/>
              <a:t>kepada</a:t>
            </a:r>
            <a:r>
              <a:rPr lang="en-US" sz="1400" b="1" dirty="0"/>
              <a:t> Vendor </a:t>
            </a:r>
            <a:r>
              <a:rPr lang="en-US" sz="1400" b="1" dirty="0">
                <a:solidFill>
                  <a:srgbClr val="0070C0"/>
                </a:solidFill>
              </a:rPr>
              <a:t>- </a:t>
            </a:r>
            <a:r>
              <a:rPr lang="en-US" sz="1400" b="1" dirty="0" err="1">
                <a:solidFill>
                  <a:srgbClr val="0070C0"/>
                </a:solidFill>
              </a:rPr>
              <a:t>Keuangan</a:t>
            </a:r>
            <a:r>
              <a:rPr lang="en-US" sz="1400" b="1" dirty="0"/>
              <a:t>: </a:t>
            </a:r>
            <a:r>
              <a:rPr lang="en-US" sz="1400" b="1" dirty="0" err="1"/>
              <a:t>dilakukan</a:t>
            </a:r>
            <a:r>
              <a:rPr lang="en-US" sz="1400" b="1" dirty="0"/>
              <a:t> </a:t>
            </a:r>
            <a:r>
              <a:rPr lang="en-US" sz="1400" b="1" dirty="0" err="1"/>
              <a:t>secara</a:t>
            </a:r>
            <a:r>
              <a:rPr lang="en-US" sz="1400" b="1" dirty="0"/>
              <a:t> </a:t>
            </a:r>
            <a:r>
              <a:rPr lang="en-US" sz="1400" b="1" dirty="0" err="1"/>
              <a:t>bertahap</a:t>
            </a:r>
            <a:r>
              <a:rPr lang="en-US" sz="1400" b="1" dirty="0"/>
              <a:t> </a:t>
            </a:r>
            <a:r>
              <a:rPr lang="en-US" sz="1400" b="1" dirty="0" err="1"/>
              <a:t>sesuai</a:t>
            </a:r>
            <a:r>
              <a:rPr lang="en-US" sz="1400" b="1" dirty="0"/>
              <a:t> </a:t>
            </a:r>
            <a:r>
              <a:rPr lang="en-US" sz="1400" b="1" dirty="0" err="1"/>
              <a:t>kemampuan</a:t>
            </a:r>
            <a:r>
              <a:rPr lang="en-US" sz="1400" b="1" dirty="0"/>
              <a:t> </a:t>
            </a:r>
            <a:r>
              <a:rPr lang="en-US" sz="1400" b="1" dirty="0" err="1"/>
              <a:t>keuangan</a:t>
            </a:r>
            <a:r>
              <a:rPr lang="en-US" sz="1400" b="1" dirty="0"/>
              <a:t> </a:t>
            </a:r>
            <a:r>
              <a:rPr lang="en-US" sz="1400" b="1" dirty="0" err="1"/>
              <a:t>perusahaan</a:t>
            </a:r>
            <a:r>
              <a:rPr lang="en-US" sz="1400" b="1" dirty="0"/>
              <a:t>.</a:t>
            </a:r>
          </a:p>
          <a:p>
            <a:pPr>
              <a:buNone/>
            </a:pPr>
            <a:r>
              <a:rPr lang="en-US" sz="1400" b="1" dirty="0"/>
              <a:t>         </a:t>
            </a:r>
          </a:p>
        </p:txBody>
      </p:sp>
    </p:spTree>
    <p:extLst>
      <p:ext uri="{BB962C8B-B14F-4D97-AF65-F5344CB8AC3E}">
        <p14:creationId xmlns:p14="http://schemas.microsoft.com/office/powerpoint/2010/main" val="2646362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p:cNvSpPr txBox="1"/>
          <p:nvPr/>
        </p:nvSpPr>
        <p:spPr>
          <a:xfrm>
            <a:off x="468217" y="212807"/>
            <a:ext cx="5922958" cy="534875"/>
          </a:xfrm>
          <a:prstGeom prst="rect">
            <a:avLst/>
          </a:prstGeom>
          <a:ln w="12700">
            <a:miter lim="400000"/>
          </a:ln>
        </p:spPr>
        <p:txBody>
          <a:bodyPr lIns="50800" tIns="50800" rIns="50800" bIns="50800" anchor="ctr">
            <a:noAutofit/>
          </a:bodyPr>
          <a:lstStyle>
            <a:lvl1pPr algn="l">
              <a:defRPr sz="5000">
                <a:solidFill>
                  <a:srgbClr val="5E5E5E"/>
                </a:solidFill>
                <a:latin typeface="Calibri" panose="020F0502020204030204"/>
                <a:ea typeface="Calibri" panose="020F0502020204030204"/>
                <a:cs typeface="Calibri" panose="020F0502020204030204"/>
                <a:sym typeface="Calibri" panose="020F0502020204030204"/>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2400" b="1" i="1" u="none" strike="noStrike" kern="1200" cap="none" spc="0" normalizeH="0" baseline="0" noProof="0" dirty="0">
                <a:ln>
                  <a:noFill/>
                </a:ln>
                <a:solidFill>
                  <a:srgbClr val="2FB7E9"/>
                </a:solidFill>
                <a:effectLst/>
                <a:uLnTx/>
                <a:uFillTx/>
                <a:latin typeface="+mj-lt"/>
                <a:cs typeface="Circular Std Book Italic" panose="020B0604020101020102" pitchFamily="34" charset="0"/>
                <a:sym typeface="Calibri" panose="020F0502020204030204"/>
              </a:rPr>
              <a:t>KEY PERFORMANCE INDICATOR</a:t>
            </a:r>
            <a:endParaRPr kumimoji="0" sz="2400" b="1" i="1" u="none" strike="noStrike" kern="1200" cap="none" spc="0" normalizeH="0" baseline="0" noProof="0" dirty="0">
              <a:ln>
                <a:noFill/>
              </a:ln>
              <a:solidFill>
                <a:prstClr val="black"/>
              </a:solidFill>
              <a:effectLst/>
              <a:uLnTx/>
              <a:uFillTx/>
              <a:latin typeface="+mj-lt"/>
              <a:cs typeface="Circular Std Book Italic" panose="020B0604020101020102" pitchFamily="34" charset="0"/>
              <a:sym typeface="Calibri" panose="020F0502020204030204"/>
            </a:endParaRPr>
          </a:p>
        </p:txBody>
      </p:sp>
      <p:graphicFrame>
        <p:nvGraphicFramePr>
          <p:cNvPr id="4" name="Table 3">
            <a:extLst>
              <a:ext uri="{FF2B5EF4-FFF2-40B4-BE49-F238E27FC236}">
                <a16:creationId xmlns:a16="http://schemas.microsoft.com/office/drawing/2014/main" id="{E5ECD85B-7710-C596-17C5-B3E4CB8031A0}"/>
              </a:ext>
            </a:extLst>
          </p:cNvPr>
          <p:cNvGraphicFramePr>
            <a:graphicFrameLocks noGrp="1"/>
          </p:cNvGraphicFramePr>
          <p:nvPr/>
        </p:nvGraphicFramePr>
        <p:xfrm>
          <a:off x="1376837" y="845598"/>
          <a:ext cx="9336083" cy="5420441"/>
        </p:xfrm>
        <a:graphic>
          <a:graphicData uri="http://schemas.openxmlformats.org/drawingml/2006/table">
            <a:tbl>
              <a:tblPr firstRow="1" firstCol="1" bandRow="1"/>
              <a:tblGrid>
                <a:gridCol w="498923">
                  <a:extLst>
                    <a:ext uri="{9D8B030D-6E8A-4147-A177-3AD203B41FA5}">
                      <a16:colId xmlns:a16="http://schemas.microsoft.com/office/drawing/2014/main" val="1494331779"/>
                    </a:ext>
                  </a:extLst>
                </a:gridCol>
                <a:gridCol w="2571302">
                  <a:extLst>
                    <a:ext uri="{9D8B030D-6E8A-4147-A177-3AD203B41FA5}">
                      <a16:colId xmlns:a16="http://schemas.microsoft.com/office/drawing/2014/main" val="1877392950"/>
                    </a:ext>
                  </a:extLst>
                </a:gridCol>
                <a:gridCol w="998749">
                  <a:extLst>
                    <a:ext uri="{9D8B030D-6E8A-4147-A177-3AD203B41FA5}">
                      <a16:colId xmlns:a16="http://schemas.microsoft.com/office/drawing/2014/main" val="837366740"/>
                    </a:ext>
                  </a:extLst>
                </a:gridCol>
                <a:gridCol w="895895">
                  <a:extLst>
                    <a:ext uri="{9D8B030D-6E8A-4147-A177-3AD203B41FA5}">
                      <a16:colId xmlns:a16="http://schemas.microsoft.com/office/drawing/2014/main" val="1810718667"/>
                    </a:ext>
                  </a:extLst>
                </a:gridCol>
                <a:gridCol w="820110">
                  <a:extLst>
                    <a:ext uri="{9D8B030D-6E8A-4147-A177-3AD203B41FA5}">
                      <a16:colId xmlns:a16="http://schemas.microsoft.com/office/drawing/2014/main" val="1284904647"/>
                    </a:ext>
                  </a:extLst>
                </a:gridCol>
                <a:gridCol w="736205">
                  <a:extLst>
                    <a:ext uri="{9D8B030D-6E8A-4147-A177-3AD203B41FA5}">
                      <a16:colId xmlns:a16="http://schemas.microsoft.com/office/drawing/2014/main" val="4132508920"/>
                    </a:ext>
                  </a:extLst>
                </a:gridCol>
                <a:gridCol w="1150319">
                  <a:extLst>
                    <a:ext uri="{9D8B030D-6E8A-4147-A177-3AD203B41FA5}">
                      <a16:colId xmlns:a16="http://schemas.microsoft.com/office/drawing/2014/main" val="1095464559"/>
                    </a:ext>
                  </a:extLst>
                </a:gridCol>
                <a:gridCol w="770489">
                  <a:extLst>
                    <a:ext uri="{9D8B030D-6E8A-4147-A177-3AD203B41FA5}">
                      <a16:colId xmlns:a16="http://schemas.microsoft.com/office/drawing/2014/main" val="2527809366"/>
                    </a:ext>
                  </a:extLst>
                </a:gridCol>
                <a:gridCol w="894091">
                  <a:extLst>
                    <a:ext uri="{9D8B030D-6E8A-4147-A177-3AD203B41FA5}">
                      <a16:colId xmlns:a16="http://schemas.microsoft.com/office/drawing/2014/main" val="2489144308"/>
                    </a:ext>
                  </a:extLst>
                </a:gridCol>
              </a:tblGrid>
              <a:tr h="631957">
                <a:tc>
                  <a:txBody>
                    <a:bodyPr/>
                    <a:lstStyle/>
                    <a:p>
                      <a:pPr algn="ctr">
                        <a:lnSpc>
                          <a:spcPct val="107000"/>
                        </a:lnSpc>
                      </a:pPr>
                      <a:r>
                        <a:rPr lang="en-ID" sz="1100" b="1" dirty="0">
                          <a:solidFill>
                            <a:srgbClr val="FFFFFF"/>
                          </a:solidFill>
                          <a:effectLst/>
                          <a:latin typeface="Arial Narrow" panose="020B0606020202030204" pitchFamily="34" charset="0"/>
                          <a:ea typeface="Times New Roman" panose="02020603050405020304" pitchFamily="18" charset="0"/>
                          <a:cs typeface="Tahoma" panose="020B0604030504040204" pitchFamily="34" charset="0"/>
                        </a:rPr>
                        <a:t>No</a:t>
                      </a:r>
                      <a:endParaRPr lang="en-ID"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solidFill>
                  </a:tcPr>
                </a:tc>
                <a:tc>
                  <a:txBody>
                    <a:bodyPr/>
                    <a:lstStyle/>
                    <a:p>
                      <a:pPr algn="ctr">
                        <a:lnSpc>
                          <a:spcPct val="107000"/>
                        </a:lnSpc>
                      </a:pPr>
                      <a:r>
                        <a:rPr lang="en-ID" sz="1100" b="1" dirty="0">
                          <a:solidFill>
                            <a:srgbClr val="FFFFFF"/>
                          </a:solidFill>
                          <a:effectLst/>
                          <a:latin typeface="Arial Narrow" panose="020B0606020202030204" pitchFamily="34" charset="0"/>
                          <a:ea typeface="Times New Roman" panose="02020603050405020304" pitchFamily="18" charset="0"/>
                          <a:cs typeface="Tahoma" panose="020B0604030504040204" pitchFamily="34" charset="0"/>
                        </a:rPr>
                        <a:t>Key Performance Indicator (KPI) </a:t>
                      </a:r>
                      <a:endParaRPr lang="en-ID"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solidFill>
                  </a:tcPr>
                </a:tc>
                <a:tc>
                  <a:txBody>
                    <a:bodyPr/>
                    <a:lstStyle/>
                    <a:p>
                      <a:pPr algn="ctr">
                        <a:lnSpc>
                          <a:spcPct val="107000"/>
                        </a:lnSpc>
                      </a:pPr>
                      <a:r>
                        <a:rPr lang="en-ID" sz="1100" b="1" dirty="0" err="1">
                          <a:solidFill>
                            <a:srgbClr val="FFFFFF"/>
                          </a:solidFill>
                          <a:effectLst/>
                          <a:latin typeface="Arial Narrow" panose="020B0606020202030204" pitchFamily="34" charset="0"/>
                          <a:ea typeface="Times New Roman" panose="02020603050405020304" pitchFamily="18" charset="0"/>
                          <a:cs typeface="Tahoma" panose="020B0604030504040204" pitchFamily="34" charset="0"/>
                        </a:rPr>
                        <a:t>Satuan</a:t>
                      </a:r>
                      <a:endParaRPr lang="en-ID"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solidFill>
                  </a:tcPr>
                </a:tc>
                <a:tc>
                  <a:txBody>
                    <a:bodyPr/>
                    <a:lstStyle/>
                    <a:p>
                      <a:pPr algn="ctr">
                        <a:lnSpc>
                          <a:spcPct val="107000"/>
                        </a:lnSpc>
                      </a:pPr>
                      <a:r>
                        <a:rPr lang="en-ID" sz="1100" b="1" dirty="0">
                          <a:solidFill>
                            <a:srgbClr val="FFFFFF"/>
                          </a:solidFill>
                          <a:effectLst/>
                          <a:latin typeface="Arial Narrow" panose="020B0606020202030204" pitchFamily="34" charset="0"/>
                          <a:ea typeface="Times New Roman" panose="02020603050405020304" pitchFamily="18" charset="0"/>
                          <a:cs typeface="Tahoma" panose="020B0604030504040204" pitchFamily="34" charset="0"/>
                        </a:rPr>
                        <a:t>Target</a:t>
                      </a:r>
                      <a:endParaRPr lang="en-ID"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solidFill>
                  </a:tcPr>
                </a:tc>
                <a:tc>
                  <a:txBody>
                    <a:bodyPr/>
                    <a:lstStyle/>
                    <a:p>
                      <a:pPr algn="ctr">
                        <a:lnSpc>
                          <a:spcPct val="107000"/>
                        </a:lnSpc>
                      </a:pPr>
                      <a:r>
                        <a:rPr lang="en-ID" sz="1100" b="1" dirty="0" err="1">
                          <a:solidFill>
                            <a:srgbClr val="FFFFFF"/>
                          </a:solidFill>
                          <a:effectLst/>
                          <a:latin typeface="Arial Narrow" panose="020B0606020202030204" pitchFamily="34" charset="0"/>
                          <a:ea typeface="Times New Roman" panose="02020603050405020304" pitchFamily="18" charset="0"/>
                          <a:cs typeface="Tahoma" panose="020B0604030504040204" pitchFamily="34" charset="0"/>
                        </a:rPr>
                        <a:t>Polaritas</a:t>
                      </a:r>
                      <a:endParaRPr lang="en-ID"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solidFill>
                  </a:tcPr>
                </a:tc>
                <a:tc>
                  <a:txBody>
                    <a:bodyPr/>
                    <a:lstStyle/>
                    <a:p>
                      <a:pPr algn="ctr">
                        <a:lnSpc>
                          <a:spcPct val="107000"/>
                        </a:lnSpc>
                      </a:pPr>
                      <a:r>
                        <a:rPr lang="en-ID" sz="1100" b="1" dirty="0" err="1">
                          <a:solidFill>
                            <a:srgbClr val="FFFFFF"/>
                          </a:solidFill>
                          <a:effectLst/>
                          <a:latin typeface="Arial Narrow" panose="020B0606020202030204" pitchFamily="34" charset="0"/>
                          <a:ea typeface="Times New Roman" panose="02020603050405020304" pitchFamily="18" charset="0"/>
                          <a:cs typeface="Tahoma" panose="020B0604030504040204" pitchFamily="34" charset="0"/>
                        </a:rPr>
                        <a:t>Bobot</a:t>
                      </a:r>
                      <a:endParaRPr lang="en-ID"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solidFill>
                  </a:tcPr>
                </a:tc>
                <a:tc>
                  <a:txBody>
                    <a:bodyPr/>
                    <a:lstStyle/>
                    <a:p>
                      <a:pPr algn="ctr">
                        <a:lnSpc>
                          <a:spcPct val="107000"/>
                        </a:lnSpc>
                      </a:pPr>
                      <a:r>
                        <a:rPr lang="en-ID" sz="1100" b="1" dirty="0" err="1">
                          <a:solidFill>
                            <a:srgbClr val="FFFFFF"/>
                          </a:solidFill>
                          <a:effectLst/>
                          <a:latin typeface="Arial Narrow" panose="020B0606020202030204" pitchFamily="34" charset="0"/>
                          <a:ea typeface="Times New Roman" panose="02020603050405020304" pitchFamily="18" charset="0"/>
                          <a:cs typeface="Tahoma" panose="020B0604030504040204" pitchFamily="34" charset="0"/>
                        </a:rPr>
                        <a:t>Realisasi</a:t>
                      </a:r>
                      <a:r>
                        <a:rPr lang="en-ID" sz="1100" b="1" dirty="0">
                          <a:solidFill>
                            <a:srgbClr val="FFFFFF"/>
                          </a:solidFill>
                          <a:effectLst/>
                          <a:latin typeface="Arial Narrow" panose="020B0606020202030204" pitchFamily="34" charset="0"/>
                          <a:ea typeface="Times New Roman" panose="02020603050405020304" pitchFamily="18" charset="0"/>
                          <a:cs typeface="Tahoma" panose="020B0604030504040204" pitchFamily="34" charset="0"/>
                        </a:rPr>
                        <a:t> </a:t>
                      </a:r>
                      <a:r>
                        <a:rPr lang="en-ID" sz="1100" b="1" dirty="0" err="1">
                          <a:solidFill>
                            <a:srgbClr val="FFFFFF"/>
                          </a:solidFill>
                          <a:effectLst/>
                          <a:latin typeface="Arial Narrow" panose="020B0606020202030204" pitchFamily="34" charset="0"/>
                          <a:ea typeface="Times New Roman" panose="02020603050405020304" pitchFamily="18" charset="0"/>
                          <a:cs typeface="Tahoma" panose="020B0604030504040204" pitchFamily="34" charset="0"/>
                        </a:rPr>
                        <a:t>Tahun</a:t>
                      </a:r>
                      <a:r>
                        <a:rPr lang="en-ID" sz="1100" b="1" dirty="0">
                          <a:solidFill>
                            <a:srgbClr val="FFFFFF"/>
                          </a:solidFill>
                          <a:effectLst/>
                          <a:latin typeface="Arial Narrow" panose="020B0606020202030204" pitchFamily="34" charset="0"/>
                          <a:ea typeface="Times New Roman" panose="02020603050405020304" pitchFamily="18" charset="0"/>
                          <a:cs typeface="Tahoma" panose="020B0604030504040204" pitchFamily="34" charset="0"/>
                        </a:rPr>
                        <a:t> 2021</a:t>
                      </a:r>
                      <a:endParaRPr lang="en-ID"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chemeClr val="accent1"/>
                    </a:solidFill>
                  </a:tcPr>
                </a:tc>
                <a:tc>
                  <a:txBody>
                    <a:bodyPr/>
                    <a:lstStyle/>
                    <a:p>
                      <a:pPr algn="ctr">
                        <a:lnSpc>
                          <a:spcPct val="107000"/>
                        </a:lnSpc>
                      </a:pPr>
                      <a:r>
                        <a:rPr lang="en-ID" sz="1100" b="1" dirty="0">
                          <a:solidFill>
                            <a:srgbClr val="FFFFFF"/>
                          </a:solidFill>
                          <a:effectLst/>
                          <a:latin typeface="Arial Narrow" panose="020B0606020202030204" pitchFamily="34" charset="0"/>
                          <a:ea typeface="Times New Roman" panose="02020603050405020304" pitchFamily="18" charset="0"/>
                          <a:cs typeface="Tahoma" panose="020B0604030504040204" pitchFamily="34" charset="0"/>
                        </a:rPr>
                        <a:t>% </a:t>
                      </a:r>
                      <a:r>
                        <a:rPr lang="en-ID" sz="1100" b="1" dirty="0" err="1">
                          <a:solidFill>
                            <a:srgbClr val="FFFFFF"/>
                          </a:solidFill>
                          <a:effectLst/>
                          <a:latin typeface="Arial Narrow" panose="020B0606020202030204" pitchFamily="34" charset="0"/>
                          <a:ea typeface="Times New Roman" panose="02020603050405020304" pitchFamily="18" charset="0"/>
                          <a:cs typeface="Tahoma" panose="020B0604030504040204" pitchFamily="34" charset="0"/>
                        </a:rPr>
                        <a:t>Capaian</a:t>
                      </a:r>
                      <a:endParaRPr lang="en-ID"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solidFill>
                      <a:schemeClr val="accent1"/>
                    </a:solidFill>
                  </a:tcPr>
                </a:tc>
                <a:tc>
                  <a:txBody>
                    <a:bodyPr/>
                    <a:lstStyle/>
                    <a:p>
                      <a:pPr algn="ctr">
                        <a:lnSpc>
                          <a:spcPct val="107000"/>
                        </a:lnSpc>
                      </a:pPr>
                      <a:r>
                        <a:rPr lang="en-ID" sz="1100" b="1" dirty="0">
                          <a:solidFill>
                            <a:srgbClr val="FFFFFF"/>
                          </a:solidFill>
                          <a:effectLst/>
                          <a:latin typeface="Arial Narrow" panose="020B0606020202030204" pitchFamily="34" charset="0"/>
                          <a:ea typeface="Times New Roman" panose="02020603050405020304" pitchFamily="18" charset="0"/>
                          <a:cs typeface="Tahoma" panose="020B0604030504040204" pitchFamily="34" charset="0"/>
                        </a:rPr>
                        <a:t>Skor</a:t>
                      </a:r>
                      <a:endParaRPr lang="en-ID"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solidFill>
                  </a:tcPr>
                </a:tc>
                <a:extLst>
                  <a:ext uri="{0D108BD9-81ED-4DB2-BD59-A6C34878D82A}">
                    <a16:rowId xmlns:a16="http://schemas.microsoft.com/office/drawing/2014/main" val="3682079636"/>
                  </a:ext>
                </a:extLst>
              </a:tr>
              <a:tr h="252160">
                <a:tc>
                  <a:txBody>
                    <a:bodyPr/>
                    <a:lstStyle/>
                    <a:p>
                      <a:pPr algn="ctr">
                        <a:lnSpc>
                          <a:spcPct val="107000"/>
                        </a:lnSpc>
                      </a:pPr>
                      <a:r>
                        <a:rPr lang="en-ID" sz="1100" b="1" dirty="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A</a:t>
                      </a:r>
                      <a:endParaRPr lang="en-ID"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nSpc>
                          <a:spcPct val="107000"/>
                        </a:lnSpc>
                      </a:pPr>
                      <a:r>
                        <a:rPr lang="en-ID" sz="1100" b="1" dirty="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NILAI EKONOMI DAN SOSIAL</a:t>
                      </a:r>
                      <a:endParaRPr lang="en-ID"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lnSpc>
                          <a:spcPct val="107000"/>
                        </a:lnSpc>
                      </a:pPr>
                      <a:r>
                        <a:rPr lang="en-ID" sz="1100" b="1">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 </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lnSpc>
                          <a:spcPct val="107000"/>
                        </a:lnSpc>
                      </a:pPr>
                      <a:r>
                        <a:rPr lang="en-ID" sz="1100" b="1">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 </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lnSpc>
                          <a:spcPct val="107000"/>
                        </a:lnSpc>
                      </a:pPr>
                      <a:r>
                        <a:rPr lang="en-ID" sz="1100" b="1">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 </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lnSpc>
                          <a:spcPct val="107000"/>
                        </a:lnSpc>
                      </a:pPr>
                      <a:r>
                        <a:rPr lang="en-ID" sz="1100" b="1">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49</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lnSpc>
                          <a:spcPct val="107000"/>
                        </a:lnSpc>
                      </a:pPr>
                      <a:r>
                        <a:rPr lang="en-ID" sz="1100" b="1">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 </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lnSpc>
                          <a:spcPct val="107000"/>
                        </a:lnSpc>
                      </a:pPr>
                      <a:r>
                        <a:rPr lang="en-ID" sz="1100" b="1" dirty="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 </a:t>
                      </a:r>
                      <a:endParaRPr lang="en-ID"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lnSpc>
                          <a:spcPct val="107000"/>
                        </a:lnSpc>
                      </a:pPr>
                      <a:r>
                        <a:rPr lang="en-ID" sz="1100" b="1" dirty="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45,87</a:t>
                      </a:r>
                      <a:endParaRPr lang="en-ID"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666016042"/>
                  </a:ext>
                </a:extLst>
              </a:tr>
              <a:tr h="312665">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1</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ROIC-WACC</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D" sz="1100" dirty="0">
                          <a:effectLst/>
                          <a:latin typeface="Arial Narrow" panose="020B0606020202030204" pitchFamily="34" charset="0"/>
                          <a:ea typeface="Times New Roman" panose="02020603050405020304" pitchFamily="18" charset="0"/>
                          <a:cs typeface="Tahoma" panose="020B0604030504040204" pitchFamily="34" charset="0"/>
                        </a:rPr>
                        <a:t>      (2,17)</a:t>
                      </a:r>
                      <a:endParaRPr lang="en-ID"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w="12700" cap="flat" cmpd="sng" algn="ctr">
                      <a:solidFill>
                        <a:srgbClr val="FFFFFF"/>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D" sz="1100" dirty="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4</a:t>
                      </a:r>
                      <a:endParaRPr lang="en-ID"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pPr>
                      <a:r>
                        <a:rPr lang="en-ID" sz="1100" dirty="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                (6,86)</a:t>
                      </a:r>
                      <a:endParaRPr lang="en-ID"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pPr>
                      <a:r>
                        <a:rPr lang="en-ID" sz="1100" dirty="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31,68</a:t>
                      </a:r>
                      <a:endParaRPr lang="en-ID"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1,27</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96379149"/>
                  </a:ext>
                </a:extLst>
              </a:tr>
              <a:tr h="252160">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2</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Cash From Operation</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Rp Milyar</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D" sz="1100">
                          <a:effectLst/>
                          <a:latin typeface="Arial Narrow" panose="020B0606020202030204" pitchFamily="34" charset="0"/>
                          <a:ea typeface="Times New Roman" panose="02020603050405020304" pitchFamily="18" charset="0"/>
                          <a:cs typeface="Tahoma" panose="020B0604030504040204" pitchFamily="34" charset="0"/>
                        </a:rPr>
                        <a:t>    47,163 </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6</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pPr>
                      <a:r>
                        <a:rPr lang="en-ID" sz="1100" dirty="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          95,619 </a:t>
                      </a:r>
                      <a:endParaRPr lang="en-ID"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pPr>
                      <a:r>
                        <a:rPr lang="en-ID" sz="1100" dirty="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202,70</a:t>
                      </a:r>
                      <a:endParaRPr lang="en-ID"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7,20</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90790454"/>
                  </a:ext>
                </a:extLst>
              </a:tr>
              <a:tr h="312665">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3</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Interest Bearing Debt to Invested Capital</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D" sz="1100">
                          <a:effectLst/>
                          <a:latin typeface="Arial Narrow" panose="020B0606020202030204" pitchFamily="34" charset="0"/>
                          <a:ea typeface="Times New Roman" panose="02020603050405020304" pitchFamily="18" charset="0"/>
                          <a:cs typeface="Tahoma" panose="020B0604030504040204" pitchFamily="34" charset="0"/>
                        </a:rPr>
                        <a:t>          67 </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6</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71,05</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94,38</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5,66</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90786299"/>
                  </a:ext>
                </a:extLst>
              </a:tr>
              <a:tr h="252160">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4</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Interest Bearing Debt to EBITDA</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Kali</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D" sz="1100">
                          <a:effectLst/>
                          <a:latin typeface="Arial Narrow" panose="020B0606020202030204" pitchFamily="34" charset="0"/>
                          <a:ea typeface="Times New Roman" panose="02020603050405020304" pitchFamily="18" charset="0"/>
                          <a:cs typeface="Tahoma" panose="020B0604030504040204" pitchFamily="34" charset="0"/>
                        </a:rPr>
                        <a:t>       8,03 </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7</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           25,36 </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31,67</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2,22</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27788305"/>
                  </a:ext>
                </a:extLst>
              </a:tr>
              <a:tr h="252160">
                <a:tc>
                  <a:txBody>
                    <a:bodyPr/>
                    <a:lstStyle/>
                    <a:p>
                      <a:pPr algn="ctr">
                        <a:lnSpc>
                          <a:spcPct val="107000"/>
                        </a:lnSpc>
                      </a:pPr>
                      <a:r>
                        <a:rPr lang="en-ID" sz="1100">
                          <a:effectLst/>
                          <a:latin typeface="Arial Narrow" panose="020B0606020202030204" pitchFamily="34" charset="0"/>
                          <a:ea typeface="Times New Roman" panose="02020603050405020304" pitchFamily="18" charset="0"/>
                          <a:cs typeface="Tahoma" panose="020B0604030504040204" pitchFamily="34" charset="0"/>
                        </a:rPr>
                        <a:t>5</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Container Throughput</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D" sz="1100" dirty="0">
                          <a:effectLst/>
                          <a:latin typeface="Arial Narrow" panose="020B0606020202030204" pitchFamily="34" charset="0"/>
                          <a:ea typeface="Times New Roman" panose="02020603050405020304" pitchFamily="18" charset="0"/>
                          <a:cs typeface="Tahoma" panose="020B0604030504040204" pitchFamily="34" charset="0"/>
                        </a:rPr>
                        <a:t>TEUs</a:t>
                      </a:r>
                      <a:endParaRPr lang="en-ID"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D" sz="1100">
                          <a:effectLst/>
                          <a:latin typeface="Arial Narrow" panose="020B0606020202030204" pitchFamily="34" charset="0"/>
                          <a:ea typeface="Times New Roman" panose="02020603050405020304" pitchFamily="18" charset="0"/>
                          <a:cs typeface="Tahoma" panose="020B0604030504040204" pitchFamily="34" charset="0"/>
                        </a:rPr>
                        <a:t>   29.316 </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D" sz="1100">
                          <a:effectLst/>
                          <a:latin typeface="Arial Narrow" panose="020B0606020202030204" pitchFamily="34" charset="0"/>
                          <a:ea typeface="Times New Roman" panose="02020603050405020304" pitchFamily="18" charset="0"/>
                          <a:cs typeface="Tahoma" panose="020B0604030504040204" pitchFamily="34" charset="0"/>
                        </a:rPr>
                        <a:t>+</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6</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pPr>
                      <a:r>
                        <a:rPr lang="en-ID" sz="1100" dirty="0">
                          <a:effectLst/>
                          <a:latin typeface="Arial Narrow" panose="020B0606020202030204" pitchFamily="34" charset="0"/>
                          <a:ea typeface="Times New Roman" panose="02020603050405020304" pitchFamily="18" charset="0"/>
                          <a:cs typeface="Tahoma" panose="020B0604030504040204" pitchFamily="34" charset="0"/>
                        </a:rPr>
                        <a:t>          66.476 </a:t>
                      </a:r>
                      <a:endParaRPr lang="en-ID"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pPr>
                      <a:r>
                        <a:rPr lang="en-ID" sz="1100" dirty="0">
                          <a:effectLst/>
                          <a:latin typeface="Arial Narrow" panose="020B0606020202030204" pitchFamily="34" charset="0"/>
                          <a:ea typeface="Times New Roman" panose="02020603050405020304" pitchFamily="18" charset="0"/>
                          <a:cs typeface="Tahoma" panose="020B0604030504040204" pitchFamily="34" charset="0"/>
                        </a:rPr>
                        <a:t>226,76</a:t>
                      </a:r>
                      <a:endParaRPr lang="en-ID"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7,20</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47319861"/>
                  </a:ext>
                </a:extLst>
              </a:tr>
              <a:tr h="252160">
                <a:tc>
                  <a:txBody>
                    <a:bodyPr/>
                    <a:lstStyle/>
                    <a:p>
                      <a:pPr algn="ctr">
                        <a:lnSpc>
                          <a:spcPct val="107000"/>
                        </a:lnSpc>
                      </a:pPr>
                      <a:r>
                        <a:rPr lang="en-ID" sz="1100">
                          <a:effectLst/>
                          <a:latin typeface="Arial Narrow" panose="020B0606020202030204" pitchFamily="34" charset="0"/>
                          <a:ea typeface="Times New Roman" panose="02020603050405020304" pitchFamily="18" charset="0"/>
                          <a:cs typeface="Tahoma" panose="020B0604030504040204" pitchFamily="34" charset="0"/>
                        </a:rPr>
                        <a:t>6</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B/S/H Gross</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D" sz="1100">
                          <a:effectLst/>
                          <a:latin typeface="Arial Narrow" panose="020B0606020202030204" pitchFamily="34" charset="0"/>
                          <a:ea typeface="Times New Roman" panose="02020603050405020304" pitchFamily="18" charset="0"/>
                          <a:cs typeface="Tahoma" panose="020B0604030504040204" pitchFamily="34" charset="0"/>
                        </a:rPr>
                        <a:t>B/S/H</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D" sz="1100" dirty="0">
                          <a:effectLst/>
                          <a:latin typeface="Arial Narrow" panose="020B0606020202030204" pitchFamily="34" charset="0"/>
                          <a:ea typeface="Times New Roman" panose="02020603050405020304" pitchFamily="18" charset="0"/>
                          <a:cs typeface="Tahoma" panose="020B0604030504040204" pitchFamily="34" charset="0"/>
                        </a:rPr>
                        <a:t>           32</a:t>
                      </a:r>
                      <a:endParaRPr lang="en-ID"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D" sz="1100">
                          <a:effectLst/>
                          <a:latin typeface="Arial Narrow" panose="020B0606020202030204" pitchFamily="34" charset="0"/>
                          <a:ea typeface="Times New Roman" panose="02020603050405020304" pitchFamily="18" charset="0"/>
                          <a:cs typeface="Tahoma" panose="020B0604030504040204" pitchFamily="34" charset="0"/>
                        </a:rPr>
                        <a:t>+</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10</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pPr>
                      <a:r>
                        <a:rPr lang="en-ID" sz="1100" dirty="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33,04</a:t>
                      </a:r>
                      <a:endParaRPr lang="en-ID"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pPr>
                      <a:r>
                        <a:rPr lang="en-ID" sz="1100" dirty="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103,25</a:t>
                      </a:r>
                      <a:endParaRPr lang="en-ID"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D" sz="1100" dirty="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10,33</a:t>
                      </a:r>
                      <a:endParaRPr lang="en-ID"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07202896"/>
                  </a:ext>
                </a:extLst>
              </a:tr>
              <a:tr h="312665">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7</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Manfaat Kesejahteraan di Sekitar Pelabuhan</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D" sz="1100">
                          <a:effectLst/>
                          <a:latin typeface="Arial Narrow" panose="020B0606020202030204" pitchFamily="34" charset="0"/>
                          <a:ea typeface="Times New Roman" panose="02020603050405020304" pitchFamily="18" charset="0"/>
                          <a:cs typeface="Tahoma" panose="020B0604030504040204" pitchFamily="34" charset="0"/>
                        </a:rPr>
                        <a:t>           5</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10</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29,63</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592,59</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12,00</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55811984"/>
                  </a:ext>
                </a:extLst>
              </a:tr>
              <a:tr h="252160">
                <a:tc>
                  <a:txBody>
                    <a:bodyPr/>
                    <a:lstStyle/>
                    <a:p>
                      <a:pPr algn="ctr">
                        <a:lnSpc>
                          <a:spcPct val="107000"/>
                        </a:lnSpc>
                      </a:pPr>
                      <a:r>
                        <a:rPr lang="en-ID" sz="1100" b="1">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B</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nSpc>
                          <a:spcPct val="107000"/>
                        </a:lnSpc>
                      </a:pPr>
                      <a:r>
                        <a:rPr lang="en-ID" sz="1100" b="1">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INOVASI MODEL BISNIS</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lnSpc>
                          <a:spcPct val="107000"/>
                        </a:lnSpc>
                      </a:pPr>
                      <a:r>
                        <a:rPr lang="en-ID" sz="1100" b="1">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 </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lnSpc>
                          <a:spcPct val="107000"/>
                        </a:lnSpc>
                      </a:pPr>
                      <a:r>
                        <a:rPr lang="en-ID" sz="1100" b="1">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 </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lnSpc>
                          <a:spcPct val="107000"/>
                        </a:lnSpc>
                      </a:pPr>
                      <a:r>
                        <a:rPr lang="en-ID" sz="1100" b="1">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 </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lnSpc>
                          <a:spcPct val="107000"/>
                        </a:lnSpc>
                      </a:pPr>
                      <a:r>
                        <a:rPr lang="en-ID" sz="1100" b="1">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0</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lnSpc>
                          <a:spcPct val="107000"/>
                        </a:lnSpc>
                      </a:pPr>
                      <a:r>
                        <a:rPr lang="en-ID" sz="1100" b="1">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 </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r">
                        <a:lnSpc>
                          <a:spcPct val="107000"/>
                        </a:lnSpc>
                      </a:pPr>
                      <a:r>
                        <a:rPr lang="en-ID" sz="1100" b="1">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 </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lnSpc>
                          <a:spcPct val="107000"/>
                        </a:lnSpc>
                      </a:pPr>
                      <a:r>
                        <a:rPr lang="en-ID" sz="1100" b="1" dirty="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0</a:t>
                      </a:r>
                      <a:endParaRPr lang="en-ID"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449885019"/>
                  </a:ext>
                </a:extLst>
              </a:tr>
              <a:tr h="186785">
                <a:tc>
                  <a:txBody>
                    <a:bodyPr/>
                    <a:lstStyle/>
                    <a:p>
                      <a:pPr algn="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 </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n-ID" sz="1100">
                          <a:solidFill>
                            <a:srgbClr val="FF0000"/>
                          </a:solidFill>
                          <a:effectLst/>
                          <a:latin typeface="Arial Narrow" panose="020B0606020202030204" pitchFamily="34" charset="0"/>
                          <a:ea typeface="Times New Roman" panose="02020603050405020304" pitchFamily="18" charset="0"/>
                          <a:cs typeface="Tahoma" panose="020B0604030504040204" pitchFamily="34" charset="0"/>
                        </a:rPr>
                        <a:t> </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 </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 </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 </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 </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 </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 </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 </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14652190"/>
                  </a:ext>
                </a:extLst>
              </a:tr>
              <a:tr h="252160">
                <a:tc>
                  <a:txBody>
                    <a:bodyPr/>
                    <a:lstStyle/>
                    <a:p>
                      <a:pPr algn="ctr">
                        <a:lnSpc>
                          <a:spcPct val="107000"/>
                        </a:lnSpc>
                      </a:pPr>
                      <a:r>
                        <a:rPr lang="en-ID" sz="1100" b="1">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C</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nSpc>
                          <a:spcPct val="107000"/>
                        </a:lnSpc>
                      </a:pPr>
                      <a:r>
                        <a:rPr lang="en-ID" sz="1100" b="1">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KEPEMIMPINAN TEKNOLOGI</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lnSpc>
                          <a:spcPct val="107000"/>
                        </a:lnSpc>
                      </a:pPr>
                      <a:r>
                        <a:rPr lang="en-ID" sz="1100" b="1">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 </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lnSpc>
                          <a:spcPct val="107000"/>
                        </a:lnSpc>
                      </a:pPr>
                      <a:r>
                        <a:rPr lang="en-ID" sz="1100" b="1">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 </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lnSpc>
                          <a:spcPct val="107000"/>
                        </a:lnSpc>
                      </a:pPr>
                      <a:r>
                        <a:rPr lang="en-ID" sz="1100" b="1">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 </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lnSpc>
                          <a:spcPct val="107000"/>
                        </a:lnSpc>
                      </a:pPr>
                      <a:r>
                        <a:rPr lang="en-ID" sz="1100" b="1">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15</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lnSpc>
                          <a:spcPct val="107000"/>
                        </a:lnSpc>
                      </a:pPr>
                      <a:r>
                        <a:rPr lang="en-ID" sz="1100" b="1">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 </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r">
                        <a:lnSpc>
                          <a:spcPct val="107000"/>
                        </a:lnSpc>
                      </a:pPr>
                      <a:r>
                        <a:rPr lang="en-ID" sz="1100" b="1">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 </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lnSpc>
                          <a:spcPct val="107000"/>
                        </a:lnSpc>
                      </a:pPr>
                      <a:r>
                        <a:rPr lang="en-ID" sz="1100" b="1" dirty="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11,63</a:t>
                      </a:r>
                      <a:endParaRPr lang="en-ID"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317637645"/>
                  </a:ext>
                </a:extLst>
              </a:tr>
              <a:tr h="252160">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8</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n-ID" sz="1100">
                          <a:effectLst/>
                          <a:latin typeface="Arial Narrow" panose="020B0606020202030204" pitchFamily="34" charset="0"/>
                          <a:ea typeface="Times New Roman" panose="02020603050405020304" pitchFamily="18" charset="0"/>
                          <a:cs typeface="Tahoma" panose="020B0604030504040204" pitchFamily="34" charset="0"/>
                        </a:rPr>
                        <a:t>Digitalisasi Pelayanan Pelabuhan</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40</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D" sz="1100">
                          <a:effectLst/>
                          <a:latin typeface="Arial Narrow" panose="020B0606020202030204" pitchFamily="34" charset="0"/>
                          <a:ea typeface="Times New Roman" panose="02020603050405020304" pitchFamily="18" charset="0"/>
                          <a:cs typeface="Tahoma" panose="020B0604030504040204" pitchFamily="34" charset="0"/>
                        </a:rPr>
                        <a:t>9</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pPr>
                      <a:r>
                        <a:rPr lang="en-ID" sz="1100" dirty="0">
                          <a:effectLst/>
                          <a:latin typeface="Arial Narrow" panose="020B0606020202030204" pitchFamily="34" charset="0"/>
                          <a:ea typeface="Times New Roman" panose="02020603050405020304" pitchFamily="18" charset="0"/>
                          <a:cs typeface="Tahoma" panose="020B0604030504040204" pitchFamily="34" charset="0"/>
                        </a:rPr>
                        <a:t>25,00</a:t>
                      </a:r>
                      <a:endParaRPr lang="en-ID"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pPr>
                      <a:r>
                        <a:rPr lang="en-ID" sz="1100" dirty="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62,50</a:t>
                      </a:r>
                      <a:endParaRPr lang="en-ID"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D" sz="1100" dirty="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5,63</a:t>
                      </a:r>
                      <a:endParaRPr lang="en-ID"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08642103"/>
                  </a:ext>
                </a:extLst>
              </a:tr>
              <a:tr h="312665">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9</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n-ID" sz="1100">
                          <a:effectLst/>
                          <a:latin typeface="Arial Narrow" panose="020B0606020202030204" pitchFamily="34" charset="0"/>
                          <a:ea typeface="Times New Roman" panose="02020603050405020304" pitchFamily="18" charset="0"/>
                          <a:cs typeface="Tahoma" panose="020B0604030504040204" pitchFamily="34" charset="0"/>
                        </a:rPr>
                        <a:t>Implementasi Green Technology di Pelabuhan</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50</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D" sz="1100">
                          <a:effectLst/>
                          <a:latin typeface="Arial Narrow" panose="020B0606020202030204" pitchFamily="34" charset="0"/>
                          <a:ea typeface="Times New Roman" panose="02020603050405020304" pitchFamily="18" charset="0"/>
                          <a:cs typeface="Tahoma" panose="020B0604030504040204" pitchFamily="34" charset="0"/>
                        </a:rPr>
                        <a:t>6</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pPr>
                      <a:r>
                        <a:rPr lang="en-ID" sz="1100">
                          <a:effectLst/>
                          <a:latin typeface="Arial Narrow" panose="020B0606020202030204" pitchFamily="34" charset="0"/>
                          <a:ea typeface="Times New Roman" panose="02020603050405020304" pitchFamily="18" charset="0"/>
                          <a:cs typeface="Tahoma" panose="020B0604030504040204" pitchFamily="34" charset="0"/>
                        </a:rPr>
                        <a:t>50,00</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100,00</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6,00</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05725967"/>
                  </a:ext>
                </a:extLst>
              </a:tr>
              <a:tr h="252160">
                <a:tc>
                  <a:txBody>
                    <a:bodyPr/>
                    <a:lstStyle/>
                    <a:p>
                      <a:pPr algn="ctr">
                        <a:lnSpc>
                          <a:spcPct val="107000"/>
                        </a:lnSpc>
                      </a:pPr>
                      <a:r>
                        <a:rPr lang="en-ID" sz="1100" b="1">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D</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nSpc>
                          <a:spcPct val="107000"/>
                        </a:lnSpc>
                      </a:pPr>
                      <a:r>
                        <a:rPr lang="en-ID" sz="1100" b="1">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PENINGKATAN INVESTASI</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lnSpc>
                          <a:spcPct val="107000"/>
                        </a:lnSpc>
                      </a:pPr>
                      <a:r>
                        <a:rPr lang="en-ID" sz="1100" b="1">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 </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lnSpc>
                          <a:spcPct val="107000"/>
                        </a:lnSpc>
                      </a:pPr>
                      <a:r>
                        <a:rPr lang="en-ID" sz="1100" b="1">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 </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lnSpc>
                          <a:spcPct val="107000"/>
                        </a:lnSpc>
                      </a:pPr>
                      <a:r>
                        <a:rPr lang="en-ID" sz="1100" b="1">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 </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lnSpc>
                          <a:spcPct val="107000"/>
                        </a:lnSpc>
                      </a:pPr>
                      <a:r>
                        <a:rPr lang="en-ID" sz="1100" b="1">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16</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r">
                        <a:lnSpc>
                          <a:spcPct val="107000"/>
                        </a:lnSpc>
                      </a:pPr>
                      <a:r>
                        <a:rPr lang="en-ID" sz="1100" b="1">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 </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r">
                        <a:lnSpc>
                          <a:spcPct val="107000"/>
                        </a:lnSpc>
                      </a:pPr>
                      <a:r>
                        <a:rPr lang="en-ID" sz="1100" b="1">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 </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lnSpc>
                          <a:spcPct val="107000"/>
                        </a:lnSpc>
                      </a:pPr>
                      <a:r>
                        <a:rPr lang="en-ID" sz="1100" b="1" dirty="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16</a:t>
                      </a:r>
                      <a:endParaRPr lang="en-ID"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291527987"/>
                  </a:ext>
                </a:extLst>
              </a:tr>
              <a:tr h="280179">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10</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Optimalisasi Aset (Dermaga)</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100</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16</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100</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100,00</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16,00</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13468464"/>
                  </a:ext>
                </a:extLst>
              </a:tr>
              <a:tr h="236595">
                <a:tc>
                  <a:txBody>
                    <a:bodyPr/>
                    <a:lstStyle/>
                    <a:p>
                      <a:pPr algn="ctr">
                        <a:lnSpc>
                          <a:spcPct val="107000"/>
                        </a:lnSpc>
                      </a:pPr>
                      <a:r>
                        <a:rPr lang="en-ID" sz="1100" b="1" dirty="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E</a:t>
                      </a:r>
                      <a:endParaRPr lang="en-ID"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nSpc>
                          <a:spcPct val="107000"/>
                        </a:lnSpc>
                      </a:pPr>
                      <a:r>
                        <a:rPr lang="en-ID" sz="1100" b="1">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PENGEMBANGAN TALENTA</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lnSpc>
                          <a:spcPct val="107000"/>
                        </a:lnSpc>
                      </a:pPr>
                      <a:r>
                        <a:rPr lang="en-ID" sz="1100" b="1">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 </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lnSpc>
                          <a:spcPct val="107000"/>
                        </a:lnSpc>
                      </a:pPr>
                      <a:r>
                        <a:rPr lang="en-ID" sz="1100" b="1">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 </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lnSpc>
                          <a:spcPct val="107000"/>
                        </a:lnSpc>
                      </a:pPr>
                      <a:r>
                        <a:rPr lang="en-ID" sz="1100" b="1">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 </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lnSpc>
                          <a:spcPct val="107000"/>
                        </a:lnSpc>
                      </a:pPr>
                      <a:r>
                        <a:rPr lang="en-ID" sz="1100" b="1">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20</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r">
                        <a:lnSpc>
                          <a:spcPct val="107000"/>
                        </a:lnSpc>
                      </a:pPr>
                      <a:r>
                        <a:rPr lang="en-ID" sz="1100" b="1">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 </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r">
                        <a:lnSpc>
                          <a:spcPct val="107000"/>
                        </a:lnSpc>
                      </a:pPr>
                      <a:r>
                        <a:rPr lang="en-ID" sz="1100" b="1">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 </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lnSpc>
                          <a:spcPct val="107000"/>
                        </a:lnSpc>
                      </a:pPr>
                      <a:r>
                        <a:rPr lang="en-ID" sz="1100" b="1" dirty="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18,53</a:t>
                      </a:r>
                      <a:endParaRPr lang="en-ID"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339619556"/>
                  </a:ext>
                </a:extLst>
              </a:tr>
              <a:tr h="312665">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11</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Pemenuhan Standar Keahlian Teknis</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100</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20</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92,65</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92,65</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18,53</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39025072"/>
                  </a:ext>
                </a:extLst>
              </a:tr>
              <a:tr h="252160">
                <a:tc gridSpan="2">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Jumlah</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hMerge="1">
                  <a:txBody>
                    <a:bodyPr/>
                    <a:lstStyle/>
                    <a:p>
                      <a:endParaRPr lang="en-ID"/>
                    </a:p>
                  </a:txBody>
                  <a:tcPr/>
                </a:tc>
                <a:tc>
                  <a:txBody>
                    <a:bodyPr/>
                    <a:lstStyle/>
                    <a:p>
                      <a:pP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 </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 </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lnSpc>
                          <a:spcPct val="107000"/>
                        </a:lnSpc>
                      </a:pPr>
                      <a:r>
                        <a:rPr lang="en-ID" sz="110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11</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lnSpc>
                          <a:spcPct val="107000"/>
                        </a:lnSpc>
                      </a:pPr>
                      <a:r>
                        <a:rPr lang="en-ID" sz="1100" b="1">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100</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lnSpc>
                          <a:spcPct val="107000"/>
                        </a:lnSpc>
                      </a:pPr>
                      <a:r>
                        <a:rPr lang="en-ID" sz="1100" b="1">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 </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lnSpc>
                          <a:spcPct val="107000"/>
                        </a:lnSpc>
                      </a:pPr>
                      <a:r>
                        <a:rPr lang="en-ID" sz="1100" b="1">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 </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lnSpc>
                          <a:spcPct val="107000"/>
                        </a:lnSpc>
                      </a:pPr>
                      <a:r>
                        <a:rPr lang="en-ID" sz="1100" b="1" dirty="0">
                          <a:solidFill>
                            <a:srgbClr val="000000"/>
                          </a:solidFill>
                          <a:effectLst/>
                          <a:latin typeface="Arial Narrow" panose="020B0606020202030204" pitchFamily="34" charset="0"/>
                          <a:ea typeface="Times New Roman" panose="02020603050405020304" pitchFamily="18" charset="0"/>
                          <a:cs typeface="Tahoma" panose="020B0604030504040204" pitchFamily="34" charset="0"/>
                        </a:rPr>
                        <a:t>92,03</a:t>
                      </a:r>
                      <a:endParaRPr lang="en-ID"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4175" marR="541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378419746"/>
                  </a:ext>
                </a:extLst>
              </a:tr>
            </a:tbl>
          </a:graphicData>
        </a:graphic>
      </p:graphicFrame>
    </p:spTree>
    <p:extLst>
      <p:ext uri="{BB962C8B-B14F-4D97-AF65-F5344CB8AC3E}">
        <p14:creationId xmlns:p14="http://schemas.microsoft.com/office/powerpoint/2010/main" val="3418801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p:cNvSpPr txBox="1"/>
          <p:nvPr/>
        </p:nvSpPr>
        <p:spPr>
          <a:xfrm>
            <a:off x="468217" y="212807"/>
            <a:ext cx="8040516" cy="534875"/>
          </a:xfrm>
          <a:prstGeom prst="rect">
            <a:avLst/>
          </a:prstGeom>
          <a:ln w="12700">
            <a:miter lim="400000"/>
          </a:ln>
        </p:spPr>
        <p:txBody>
          <a:bodyPr lIns="50800" tIns="50800" rIns="50800" bIns="50800" anchor="ctr">
            <a:noAutofit/>
          </a:bodyPr>
          <a:lstStyle>
            <a:lvl1pPr algn="l">
              <a:defRPr sz="5000">
                <a:solidFill>
                  <a:srgbClr val="5E5E5E"/>
                </a:solidFill>
                <a:latin typeface="Calibri" panose="020F0502020204030204"/>
                <a:ea typeface="Calibri" panose="020F0502020204030204"/>
                <a:cs typeface="Calibri" panose="020F0502020204030204"/>
                <a:sym typeface="Calibri" panose="020F0502020204030204"/>
              </a:defRPr>
            </a:lvl1pPr>
          </a:lstStyle>
          <a:p>
            <a:pPr lvl="0">
              <a:buClrTx/>
              <a:defRPr/>
            </a:pPr>
            <a:r>
              <a:rPr lang="en-US" sz="2400" b="1" kern="1200" dirty="0">
                <a:solidFill>
                  <a:srgbClr val="2FB7E9"/>
                </a:solidFill>
                <a:latin typeface="+mj-lt"/>
                <a:cs typeface="Circular Std Book Italic" panose="020B0604020101020102" pitchFamily="34" charset="0"/>
              </a:rPr>
              <a:t>PERSETUJUAN PEMEGANG SAHAM - MATA ACARA I</a:t>
            </a:r>
          </a:p>
        </p:txBody>
      </p:sp>
      <p:sp>
        <p:nvSpPr>
          <p:cNvPr id="9" name="Text Box 5"/>
          <p:cNvSpPr txBox="1">
            <a:spLocks noChangeArrowheads="1"/>
          </p:cNvSpPr>
          <p:nvPr/>
        </p:nvSpPr>
        <p:spPr bwMode="auto">
          <a:xfrm>
            <a:off x="517623" y="1366928"/>
            <a:ext cx="11010641" cy="4431918"/>
          </a:xfrm>
          <a:prstGeom prst="rect">
            <a:avLst/>
          </a:prstGeom>
          <a:noFill/>
          <a:ln w="9525">
            <a:noFill/>
            <a:miter lim="800000"/>
          </a:ln>
          <a:effectLst/>
        </p:spPr>
        <p:txBody>
          <a:bodyPr wrap="square" lIns="91377" tIns="45688" rIns="91377" bIns="45688">
            <a:spAutoFit/>
          </a:bodyPr>
          <a:lstStyle/>
          <a:p>
            <a:pPr marL="15875" algn="just">
              <a:defRPr/>
            </a:pPr>
            <a:r>
              <a:rPr lang="en-US" sz="1600" b="1" dirty="0" err="1">
                <a:solidFill>
                  <a:schemeClr val="tx1"/>
                </a:solidFill>
                <a:latin typeface="+mj-lt"/>
              </a:rPr>
              <a:t>Persetujuan</a:t>
            </a:r>
            <a:r>
              <a:rPr lang="en-US" sz="1600" b="1" dirty="0">
                <a:solidFill>
                  <a:schemeClr val="tx1"/>
                </a:solidFill>
                <a:latin typeface="+mj-lt"/>
              </a:rPr>
              <a:t> </a:t>
            </a:r>
            <a:r>
              <a:rPr lang="en-US" sz="1600" b="1" dirty="0" err="1">
                <a:solidFill>
                  <a:schemeClr val="tx1"/>
                </a:solidFill>
                <a:latin typeface="+mj-lt"/>
              </a:rPr>
              <a:t>Laporan</a:t>
            </a:r>
            <a:r>
              <a:rPr lang="en-US" sz="1600" b="1" dirty="0">
                <a:solidFill>
                  <a:schemeClr val="tx1"/>
                </a:solidFill>
                <a:latin typeface="+mj-lt"/>
              </a:rPr>
              <a:t> </a:t>
            </a:r>
            <a:r>
              <a:rPr lang="en-US" sz="1600" b="1" dirty="0" err="1">
                <a:solidFill>
                  <a:schemeClr val="tx1"/>
                </a:solidFill>
                <a:latin typeface="+mj-lt"/>
              </a:rPr>
              <a:t>Tahunan</a:t>
            </a:r>
            <a:r>
              <a:rPr lang="en-US" sz="1600" b="1" dirty="0">
                <a:solidFill>
                  <a:schemeClr val="tx1"/>
                </a:solidFill>
                <a:latin typeface="+mj-lt"/>
              </a:rPr>
              <a:t> </a:t>
            </a:r>
            <a:r>
              <a:rPr lang="en-US" sz="1600" b="1" dirty="0" err="1">
                <a:solidFill>
                  <a:schemeClr val="tx1"/>
                </a:solidFill>
                <a:latin typeface="+mj-lt"/>
              </a:rPr>
              <a:t>Tahun</a:t>
            </a:r>
            <a:r>
              <a:rPr lang="en-US" sz="1600" b="1" dirty="0">
                <a:solidFill>
                  <a:schemeClr val="tx1"/>
                </a:solidFill>
                <a:latin typeface="+mj-lt"/>
              </a:rPr>
              <a:t> </a:t>
            </a:r>
            <a:r>
              <a:rPr lang="en-US" sz="1600" b="1" dirty="0" err="1">
                <a:solidFill>
                  <a:schemeClr val="tx1"/>
                </a:solidFill>
                <a:latin typeface="+mj-lt"/>
              </a:rPr>
              <a:t>Buku</a:t>
            </a:r>
            <a:r>
              <a:rPr lang="en-US" sz="1600" b="1" dirty="0">
                <a:solidFill>
                  <a:schemeClr val="tx1"/>
                </a:solidFill>
                <a:latin typeface="+mj-lt"/>
              </a:rPr>
              <a:t> 2021 dan </a:t>
            </a:r>
            <a:r>
              <a:rPr lang="en-US" sz="1600" b="1" dirty="0" err="1">
                <a:solidFill>
                  <a:schemeClr val="tx1"/>
                </a:solidFill>
                <a:latin typeface="+mj-lt"/>
              </a:rPr>
              <a:t>Pengesahan</a:t>
            </a:r>
            <a:r>
              <a:rPr lang="en-US" sz="1600" b="1" dirty="0">
                <a:solidFill>
                  <a:schemeClr val="tx1"/>
                </a:solidFill>
                <a:latin typeface="+mj-lt"/>
              </a:rPr>
              <a:t> </a:t>
            </a:r>
            <a:r>
              <a:rPr lang="en-US" sz="1600" b="1" dirty="0" err="1">
                <a:solidFill>
                  <a:schemeClr val="tx1"/>
                </a:solidFill>
                <a:latin typeface="+mj-lt"/>
              </a:rPr>
              <a:t>Laporan</a:t>
            </a:r>
            <a:r>
              <a:rPr lang="en-US" sz="1600" b="1" dirty="0">
                <a:solidFill>
                  <a:schemeClr val="tx1"/>
                </a:solidFill>
                <a:latin typeface="+mj-lt"/>
              </a:rPr>
              <a:t> </a:t>
            </a:r>
            <a:r>
              <a:rPr lang="en-US" sz="1600" b="1" dirty="0" err="1">
                <a:solidFill>
                  <a:schemeClr val="tx1"/>
                </a:solidFill>
                <a:latin typeface="+mj-lt"/>
              </a:rPr>
              <a:t>Keuangan</a:t>
            </a:r>
            <a:r>
              <a:rPr lang="en-US" sz="1600" b="1" dirty="0">
                <a:solidFill>
                  <a:schemeClr val="tx1"/>
                </a:solidFill>
                <a:latin typeface="+mj-lt"/>
              </a:rPr>
              <a:t> </a:t>
            </a:r>
            <a:r>
              <a:rPr lang="en-US" sz="1600" b="1" dirty="0" err="1">
                <a:solidFill>
                  <a:schemeClr val="tx1"/>
                </a:solidFill>
                <a:latin typeface="+mj-lt"/>
              </a:rPr>
              <a:t>tahun</a:t>
            </a:r>
            <a:r>
              <a:rPr lang="en-US" sz="1600" b="1" dirty="0">
                <a:solidFill>
                  <a:schemeClr val="tx1"/>
                </a:solidFill>
                <a:latin typeface="+mj-lt"/>
              </a:rPr>
              <a:t> </a:t>
            </a:r>
            <a:r>
              <a:rPr lang="en-US" sz="1600" b="1" dirty="0" err="1">
                <a:solidFill>
                  <a:schemeClr val="tx1"/>
                </a:solidFill>
                <a:latin typeface="+mj-lt"/>
              </a:rPr>
              <a:t>buku</a:t>
            </a:r>
            <a:r>
              <a:rPr lang="en-US" sz="1600" b="1" dirty="0">
                <a:solidFill>
                  <a:schemeClr val="tx1"/>
                </a:solidFill>
                <a:latin typeface="+mj-lt"/>
              </a:rPr>
              <a:t> 2021 yang </a:t>
            </a:r>
            <a:r>
              <a:rPr lang="en-US" sz="1600" b="1" dirty="0" err="1">
                <a:solidFill>
                  <a:schemeClr val="tx1"/>
                </a:solidFill>
                <a:latin typeface="+mj-lt"/>
              </a:rPr>
              <a:t>telah</a:t>
            </a:r>
            <a:r>
              <a:rPr lang="en-US" sz="1600" b="1" dirty="0">
                <a:solidFill>
                  <a:schemeClr val="tx1"/>
                </a:solidFill>
                <a:latin typeface="+mj-lt"/>
              </a:rPr>
              <a:t> </a:t>
            </a:r>
            <a:r>
              <a:rPr lang="en-US" sz="1600" b="1" dirty="0" err="1">
                <a:solidFill>
                  <a:schemeClr val="tx1"/>
                </a:solidFill>
                <a:latin typeface="+mj-lt"/>
              </a:rPr>
              <a:t>diaudit</a:t>
            </a:r>
            <a:r>
              <a:rPr lang="en-US" sz="1600" b="1" dirty="0">
                <a:solidFill>
                  <a:schemeClr val="tx1"/>
                </a:solidFill>
                <a:latin typeface="+mj-lt"/>
              </a:rPr>
              <a:t> oleh Kantor </a:t>
            </a:r>
            <a:r>
              <a:rPr lang="en-US" sz="1600" b="1" dirty="0" err="1">
                <a:solidFill>
                  <a:schemeClr val="tx1"/>
                </a:solidFill>
                <a:latin typeface="+mj-lt"/>
              </a:rPr>
              <a:t>Akuntan</a:t>
            </a:r>
            <a:r>
              <a:rPr lang="en-US" sz="1600" b="1" dirty="0">
                <a:solidFill>
                  <a:schemeClr val="tx1"/>
                </a:solidFill>
                <a:latin typeface="+mj-lt"/>
              </a:rPr>
              <a:t> </a:t>
            </a:r>
            <a:r>
              <a:rPr lang="en-US" sz="1600" b="1" dirty="0" err="1">
                <a:solidFill>
                  <a:schemeClr val="tx1"/>
                </a:solidFill>
                <a:latin typeface="+mj-lt"/>
              </a:rPr>
              <a:t>Publik</a:t>
            </a:r>
            <a:r>
              <a:rPr lang="en-US" sz="1600" b="1" dirty="0">
                <a:solidFill>
                  <a:schemeClr val="tx1"/>
                </a:solidFill>
                <a:latin typeface="+mj-lt"/>
              </a:rPr>
              <a:t> (KAP) </a:t>
            </a:r>
            <a:r>
              <a:rPr lang="en-US" sz="1600" b="1" dirty="0" err="1">
                <a:solidFill>
                  <a:schemeClr val="tx1"/>
                </a:solidFill>
                <a:latin typeface="+mj-lt"/>
              </a:rPr>
              <a:t>Purwantono</a:t>
            </a:r>
            <a:r>
              <a:rPr lang="en-US" sz="1600" b="1" dirty="0">
                <a:solidFill>
                  <a:schemeClr val="tx1"/>
                </a:solidFill>
                <a:latin typeface="+mj-lt"/>
              </a:rPr>
              <a:t>, </a:t>
            </a:r>
            <a:r>
              <a:rPr lang="en-US" sz="1600" b="1" dirty="0" err="1">
                <a:solidFill>
                  <a:schemeClr val="tx1"/>
                </a:solidFill>
                <a:latin typeface="+mj-lt"/>
              </a:rPr>
              <a:t>Sungkoro</a:t>
            </a:r>
            <a:r>
              <a:rPr lang="en-US" sz="1600" b="1" dirty="0">
                <a:solidFill>
                  <a:schemeClr val="tx1"/>
                </a:solidFill>
                <a:latin typeface="+mj-lt"/>
              </a:rPr>
              <a:t>, &amp; </a:t>
            </a:r>
            <a:r>
              <a:rPr lang="en-US" sz="1600" b="1" dirty="0" err="1">
                <a:solidFill>
                  <a:schemeClr val="tx1"/>
                </a:solidFill>
                <a:latin typeface="+mj-lt"/>
              </a:rPr>
              <a:t>Surja</a:t>
            </a:r>
            <a:r>
              <a:rPr lang="en-US" sz="1600" b="1" dirty="0">
                <a:solidFill>
                  <a:schemeClr val="tx1"/>
                </a:solidFill>
                <a:latin typeface="+mj-lt"/>
              </a:rPr>
              <a:t> (</a:t>
            </a:r>
            <a:r>
              <a:rPr lang="en-US" sz="1600" b="1" i="1" dirty="0">
                <a:solidFill>
                  <a:schemeClr val="tx1"/>
                </a:solidFill>
                <a:latin typeface="+mj-lt"/>
              </a:rPr>
              <a:t>member of Ernst and Young Global</a:t>
            </a:r>
            <a:r>
              <a:rPr lang="en-US" sz="1600" b="1" dirty="0">
                <a:solidFill>
                  <a:schemeClr val="tx1"/>
                </a:solidFill>
                <a:latin typeface="+mj-lt"/>
              </a:rPr>
              <a:t>), </a:t>
            </a:r>
            <a:r>
              <a:rPr lang="en-US" sz="1600" b="1" dirty="0" err="1">
                <a:solidFill>
                  <a:schemeClr val="tx1"/>
                </a:solidFill>
                <a:latin typeface="+mj-lt"/>
              </a:rPr>
              <a:t>sesuai</a:t>
            </a:r>
            <a:r>
              <a:rPr lang="en-US" sz="1600" b="1" dirty="0">
                <a:solidFill>
                  <a:schemeClr val="tx1"/>
                </a:solidFill>
                <a:latin typeface="+mj-lt"/>
              </a:rPr>
              <a:t> </a:t>
            </a:r>
            <a:r>
              <a:rPr lang="en-US" sz="1600" b="1" dirty="0" err="1">
                <a:solidFill>
                  <a:schemeClr val="tx1"/>
                </a:solidFill>
                <a:latin typeface="+mj-lt"/>
              </a:rPr>
              <a:t>laporannya</a:t>
            </a:r>
            <a:r>
              <a:rPr lang="en-US" sz="1600" b="1" dirty="0">
                <a:solidFill>
                  <a:schemeClr val="tx1"/>
                </a:solidFill>
                <a:latin typeface="+mj-lt"/>
              </a:rPr>
              <a:t> </a:t>
            </a:r>
            <a:r>
              <a:rPr lang="en-US" sz="1600" b="1" dirty="0" err="1">
                <a:solidFill>
                  <a:schemeClr val="tx1"/>
                </a:solidFill>
                <a:latin typeface="+mj-lt"/>
              </a:rPr>
              <a:t>Nomor</a:t>
            </a:r>
            <a:r>
              <a:rPr lang="en-US" sz="1600" b="1" dirty="0">
                <a:solidFill>
                  <a:schemeClr val="tx1"/>
                </a:solidFill>
                <a:latin typeface="+mj-lt"/>
              </a:rPr>
              <a:t> : 0078/2.1032/AU.1/05/0697-1/1/IV/2022 </a:t>
            </a:r>
            <a:r>
              <a:rPr lang="en-US" sz="1600" b="1" dirty="0" err="1">
                <a:solidFill>
                  <a:schemeClr val="tx1"/>
                </a:solidFill>
                <a:latin typeface="+mj-lt"/>
              </a:rPr>
              <a:t>tanggal</a:t>
            </a:r>
            <a:r>
              <a:rPr lang="en-US" sz="1600" b="1" dirty="0">
                <a:solidFill>
                  <a:schemeClr val="tx1"/>
                </a:solidFill>
                <a:latin typeface="+mj-lt"/>
              </a:rPr>
              <a:t> 22 April 2022 </a:t>
            </a:r>
            <a:r>
              <a:rPr lang="en-US" sz="1600" b="1" dirty="0" err="1">
                <a:solidFill>
                  <a:schemeClr val="tx1"/>
                </a:solidFill>
                <a:latin typeface="+mj-lt"/>
              </a:rPr>
              <a:t>Atas</a:t>
            </a:r>
            <a:r>
              <a:rPr lang="en-US" sz="1600" b="1" dirty="0">
                <a:solidFill>
                  <a:schemeClr val="tx1"/>
                </a:solidFill>
                <a:latin typeface="+mj-lt"/>
              </a:rPr>
              <a:t> </a:t>
            </a:r>
            <a:r>
              <a:rPr lang="en-US" sz="1600" b="1" dirty="0" err="1">
                <a:solidFill>
                  <a:schemeClr val="tx1"/>
                </a:solidFill>
                <a:latin typeface="+mj-lt"/>
              </a:rPr>
              <a:t>Laporan</a:t>
            </a:r>
            <a:r>
              <a:rPr lang="en-US" sz="1600" b="1" dirty="0">
                <a:solidFill>
                  <a:schemeClr val="tx1"/>
                </a:solidFill>
                <a:latin typeface="+mj-lt"/>
              </a:rPr>
              <a:t> </a:t>
            </a:r>
            <a:r>
              <a:rPr lang="en-US" sz="1600" b="1" dirty="0" err="1">
                <a:solidFill>
                  <a:schemeClr val="tx1"/>
                </a:solidFill>
                <a:latin typeface="+mj-lt"/>
              </a:rPr>
              <a:t>Keuangan</a:t>
            </a:r>
            <a:r>
              <a:rPr lang="en-US" sz="1600" b="1" dirty="0">
                <a:solidFill>
                  <a:schemeClr val="tx1"/>
                </a:solidFill>
                <a:latin typeface="+mj-lt"/>
              </a:rPr>
              <a:t> </a:t>
            </a:r>
            <a:r>
              <a:rPr lang="en-US" sz="1600" b="1" dirty="0" err="1">
                <a:solidFill>
                  <a:schemeClr val="tx1"/>
                </a:solidFill>
                <a:latin typeface="+mj-lt"/>
              </a:rPr>
              <a:t>tahun</a:t>
            </a:r>
            <a:r>
              <a:rPr lang="en-US" sz="1600" b="1" dirty="0">
                <a:solidFill>
                  <a:schemeClr val="tx1"/>
                </a:solidFill>
                <a:latin typeface="+mj-lt"/>
              </a:rPr>
              <a:t> </a:t>
            </a:r>
            <a:r>
              <a:rPr lang="en-US" sz="1600" b="1" dirty="0" err="1">
                <a:solidFill>
                  <a:schemeClr val="tx1"/>
                </a:solidFill>
                <a:latin typeface="+mj-lt"/>
              </a:rPr>
              <a:t>buku</a:t>
            </a:r>
            <a:r>
              <a:rPr lang="en-US" sz="1600" b="1" dirty="0">
                <a:solidFill>
                  <a:schemeClr val="tx1"/>
                </a:solidFill>
                <a:latin typeface="+mj-lt"/>
              </a:rPr>
              <a:t> 2021 </a:t>
            </a:r>
            <a:r>
              <a:rPr lang="en-US" sz="1600" b="1" dirty="0" err="1">
                <a:solidFill>
                  <a:schemeClr val="tx1"/>
                </a:solidFill>
                <a:latin typeface="+mj-lt"/>
              </a:rPr>
              <a:t>dengan</a:t>
            </a:r>
            <a:r>
              <a:rPr lang="en-US" sz="1600" b="1" dirty="0">
                <a:solidFill>
                  <a:schemeClr val="tx1"/>
                </a:solidFill>
                <a:latin typeface="+mj-lt"/>
              </a:rPr>
              <a:t> </a:t>
            </a:r>
            <a:r>
              <a:rPr lang="en-US" sz="1600" b="1" dirty="0" err="1">
                <a:solidFill>
                  <a:schemeClr val="tx1"/>
                </a:solidFill>
                <a:latin typeface="+mj-lt"/>
              </a:rPr>
              <a:t>Opini</a:t>
            </a:r>
            <a:r>
              <a:rPr lang="en-US" sz="1600" b="1" dirty="0">
                <a:solidFill>
                  <a:schemeClr val="tx1"/>
                </a:solidFill>
                <a:latin typeface="+mj-lt"/>
              </a:rPr>
              <a:t> “</a:t>
            </a:r>
            <a:r>
              <a:rPr lang="en-US" sz="1600" b="1" dirty="0" err="1">
                <a:solidFill>
                  <a:schemeClr val="tx1"/>
                </a:solidFill>
                <a:latin typeface="+mj-lt"/>
              </a:rPr>
              <a:t>Menyajikan</a:t>
            </a:r>
            <a:r>
              <a:rPr lang="en-US" sz="1600" b="1" dirty="0">
                <a:solidFill>
                  <a:schemeClr val="tx1"/>
                </a:solidFill>
                <a:latin typeface="+mj-lt"/>
              </a:rPr>
              <a:t> </a:t>
            </a:r>
            <a:r>
              <a:rPr lang="en-US" sz="1600" b="1" dirty="0" err="1">
                <a:solidFill>
                  <a:schemeClr val="tx1"/>
                </a:solidFill>
                <a:latin typeface="+mj-lt"/>
              </a:rPr>
              <a:t>Secara</a:t>
            </a:r>
            <a:r>
              <a:rPr lang="en-US" sz="1600" b="1" dirty="0">
                <a:solidFill>
                  <a:schemeClr val="tx1"/>
                </a:solidFill>
                <a:latin typeface="+mj-lt"/>
              </a:rPr>
              <a:t> </a:t>
            </a:r>
            <a:r>
              <a:rPr lang="en-US" sz="1600" b="1" dirty="0" err="1">
                <a:solidFill>
                  <a:schemeClr val="tx1"/>
                </a:solidFill>
                <a:latin typeface="+mj-lt"/>
              </a:rPr>
              <a:t>Wajar</a:t>
            </a:r>
            <a:r>
              <a:rPr lang="en-US" sz="1600" b="1" dirty="0">
                <a:solidFill>
                  <a:schemeClr val="tx1"/>
                </a:solidFill>
                <a:latin typeface="+mj-lt"/>
              </a:rPr>
              <a:t>, </a:t>
            </a:r>
            <a:r>
              <a:rPr lang="en-US" sz="1600" b="1" dirty="0" err="1">
                <a:solidFill>
                  <a:schemeClr val="tx1"/>
                </a:solidFill>
                <a:latin typeface="+mj-lt"/>
              </a:rPr>
              <a:t>Dalam</a:t>
            </a:r>
            <a:r>
              <a:rPr lang="en-US" sz="1600" b="1" dirty="0">
                <a:solidFill>
                  <a:schemeClr val="tx1"/>
                </a:solidFill>
                <a:latin typeface="+mj-lt"/>
              </a:rPr>
              <a:t> </a:t>
            </a:r>
            <a:r>
              <a:rPr lang="en-US" sz="1600" b="1" dirty="0" err="1">
                <a:solidFill>
                  <a:schemeClr val="tx1"/>
                </a:solidFill>
                <a:latin typeface="+mj-lt"/>
              </a:rPr>
              <a:t>Semua</a:t>
            </a:r>
            <a:r>
              <a:rPr lang="en-US" sz="1600" b="1" dirty="0">
                <a:solidFill>
                  <a:schemeClr val="tx1"/>
                </a:solidFill>
                <a:latin typeface="+mj-lt"/>
              </a:rPr>
              <a:t> Hal Yang Material”, </a:t>
            </a:r>
            <a:r>
              <a:rPr lang="en-US" sz="1600" b="1" dirty="0" err="1">
                <a:solidFill>
                  <a:schemeClr val="tx1"/>
                </a:solidFill>
                <a:latin typeface="+mj-lt"/>
              </a:rPr>
              <a:t>sekaligus</a:t>
            </a:r>
            <a:r>
              <a:rPr lang="en-US" sz="1600" b="1" dirty="0">
                <a:solidFill>
                  <a:schemeClr val="tx1"/>
                </a:solidFill>
                <a:latin typeface="+mj-lt"/>
              </a:rPr>
              <a:t> </a:t>
            </a:r>
            <a:r>
              <a:rPr lang="en-US" sz="1600" b="1" dirty="0" err="1">
                <a:solidFill>
                  <a:schemeClr val="tx1"/>
                </a:solidFill>
                <a:latin typeface="+mj-lt"/>
              </a:rPr>
              <a:t>memberikan</a:t>
            </a:r>
            <a:r>
              <a:rPr lang="en-US" sz="1600" b="1" dirty="0">
                <a:solidFill>
                  <a:schemeClr val="tx1"/>
                </a:solidFill>
                <a:latin typeface="+mj-lt"/>
              </a:rPr>
              <a:t> </a:t>
            </a:r>
            <a:r>
              <a:rPr lang="en-US" sz="1600" b="1" dirty="0" err="1">
                <a:solidFill>
                  <a:schemeClr val="tx1"/>
                </a:solidFill>
                <a:latin typeface="+mj-lt"/>
              </a:rPr>
              <a:t>pelunasan</a:t>
            </a:r>
            <a:r>
              <a:rPr lang="en-US" sz="1600" b="1" dirty="0">
                <a:solidFill>
                  <a:schemeClr val="tx1"/>
                </a:solidFill>
                <a:latin typeface="+mj-lt"/>
              </a:rPr>
              <a:t> dan </a:t>
            </a:r>
            <a:r>
              <a:rPr lang="en-US" sz="1600" b="1" dirty="0" err="1">
                <a:solidFill>
                  <a:schemeClr val="tx1"/>
                </a:solidFill>
                <a:latin typeface="+mj-lt"/>
              </a:rPr>
              <a:t>pembebasan</a:t>
            </a:r>
            <a:r>
              <a:rPr lang="en-US" sz="1600" b="1" dirty="0">
                <a:solidFill>
                  <a:schemeClr val="tx1"/>
                </a:solidFill>
                <a:latin typeface="+mj-lt"/>
              </a:rPr>
              <a:t> </a:t>
            </a:r>
            <a:r>
              <a:rPr lang="en-US" sz="1600" b="1" dirty="0" err="1">
                <a:solidFill>
                  <a:schemeClr val="tx1"/>
                </a:solidFill>
                <a:latin typeface="+mj-lt"/>
              </a:rPr>
              <a:t>tanggung</a:t>
            </a:r>
            <a:r>
              <a:rPr lang="en-US" sz="1600" b="1" dirty="0">
                <a:solidFill>
                  <a:schemeClr val="tx1"/>
                </a:solidFill>
                <a:latin typeface="+mj-lt"/>
              </a:rPr>
              <a:t> </a:t>
            </a:r>
            <a:r>
              <a:rPr lang="en-US" sz="1600" b="1" dirty="0" err="1">
                <a:solidFill>
                  <a:schemeClr val="tx1"/>
                </a:solidFill>
                <a:latin typeface="+mj-lt"/>
              </a:rPr>
              <a:t>jawab</a:t>
            </a:r>
            <a:r>
              <a:rPr lang="en-US" sz="1600" b="1" dirty="0">
                <a:solidFill>
                  <a:schemeClr val="tx1"/>
                </a:solidFill>
                <a:latin typeface="+mj-lt"/>
              </a:rPr>
              <a:t> </a:t>
            </a:r>
            <a:r>
              <a:rPr lang="en-US" sz="1600" b="1" dirty="0" err="1">
                <a:solidFill>
                  <a:schemeClr val="tx1"/>
                </a:solidFill>
                <a:latin typeface="+mj-lt"/>
              </a:rPr>
              <a:t>sepenuhnya</a:t>
            </a:r>
            <a:r>
              <a:rPr lang="en-US" sz="1600" b="1" dirty="0">
                <a:solidFill>
                  <a:schemeClr val="tx1"/>
                </a:solidFill>
                <a:latin typeface="+mj-lt"/>
              </a:rPr>
              <a:t> (</a:t>
            </a:r>
            <a:r>
              <a:rPr lang="en-US" sz="1600" b="1" i="1" dirty="0" err="1">
                <a:solidFill>
                  <a:schemeClr val="tx1"/>
                </a:solidFill>
                <a:latin typeface="+mj-lt"/>
              </a:rPr>
              <a:t>volledig</a:t>
            </a:r>
            <a:r>
              <a:rPr lang="en-US" sz="1600" b="1" i="1" dirty="0">
                <a:solidFill>
                  <a:schemeClr val="tx1"/>
                </a:solidFill>
                <a:latin typeface="+mj-lt"/>
              </a:rPr>
              <a:t> acquit et de charge</a:t>
            </a:r>
            <a:r>
              <a:rPr lang="en-US" sz="1600" b="1" dirty="0">
                <a:solidFill>
                  <a:schemeClr val="tx1"/>
                </a:solidFill>
                <a:latin typeface="+mj-lt"/>
              </a:rPr>
              <a:t>) </a:t>
            </a:r>
            <a:r>
              <a:rPr lang="en-US" sz="1600" b="1" dirty="0" err="1">
                <a:solidFill>
                  <a:schemeClr val="tx1"/>
                </a:solidFill>
                <a:latin typeface="+mj-lt"/>
              </a:rPr>
              <a:t>kepada</a:t>
            </a:r>
            <a:r>
              <a:rPr lang="en-US" sz="1600" b="1" dirty="0">
                <a:solidFill>
                  <a:schemeClr val="tx1"/>
                </a:solidFill>
                <a:latin typeface="+mj-lt"/>
              </a:rPr>
              <a:t> </a:t>
            </a:r>
            <a:r>
              <a:rPr lang="en-US" sz="1600" b="1" dirty="0" err="1">
                <a:solidFill>
                  <a:schemeClr val="tx1"/>
                </a:solidFill>
                <a:latin typeface="+mj-lt"/>
              </a:rPr>
              <a:t>Direksi</a:t>
            </a:r>
            <a:r>
              <a:rPr lang="en-US" sz="1600" b="1" dirty="0">
                <a:solidFill>
                  <a:schemeClr val="tx1"/>
                </a:solidFill>
                <a:latin typeface="+mj-lt"/>
              </a:rPr>
              <a:t> dan Dewan </a:t>
            </a:r>
            <a:r>
              <a:rPr lang="en-US" sz="1600" b="1" dirty="0" err="1">
                <a:solidFill>
                  <a:schemeClr val="tx1"/>
                </a:solidFill>
                <a:latin typeface="+mj-lt"/>
              </a:rPr>
              <a:t>Komisaris</a:t>
            </a:r>
            <a:r>
              <a:rPr lang="en-US" sz="1600" b="1" dirty="0">
                <a:solidFill>
                  <a:schemeClr val="tx1"/>
                </a:solidFill>
                <a:latin typeface="+mj-lt"/>
              </a:rPr>
              <a:t> Perseroan </a:t>
            </a:r>
            <a:r>
              <a:rPr lang="en-US" sz="1600" b="1" dirty="0" err="1">
                <a:solidFill>
                  <a:schemeClr val="tx1"/>
                </a:solidFill>
                <a:latin typeface="+mj-lt"/>
              </a:rPr>
              <a:t>atas</a:t>
            </a:r>
            <a:r>
              <a:rPr lang="en-US" sz="1600" b="1" dirty="0">
                <a:solidFill>
                  <a:schemeClr val="tx1"/>
                </a:solidFill>
                <a:latin typeface="+mj-lt"/>
              </a:rPr>
              <a:t> </a:t>
            </a:r>
            <a:r>
              <a:rPr lang="en-US" sz="1600" b="1" dirty="0" err="1">
                <a:solidFill>
                  <a:schemeClr val="tx1"/>
                </a:solidFill>
                <a:latin typeface="+mj-lt"/>
              </a:rPr>
              <a:t>pengurusan</a:t>
            </a:r>
            <a:r>
              <a:rPr lang="en-US" sz="1600" b="1" dirty="0">
                <a:solidFill>
                  <a:schemeClr val="tx1"/>
                </a:solidFill>
                <a:latin typeface="+mj-lt"/>
              </a:rPr>
              <a:t> dan </a:t>
            </a:r>
            <a:r>
              <a:rPr lang="en-US" sz="1600" b="1" dirty="0" err="1">
                <a:solidFill>
                  <a:schemeClr val="tx1"/>
                </a:solidFill>
                <a:latin typeface="+mj-lt"/>
              </a:rPr>
              <a:t>pengawasan</a:t>
            </a:r>
            <a:r>
              <a:rPr lang="en-US" sz="1600" b="1" dirty="0">
                <a:solidFill>
                  <a:schemeClr val="tx1"/>
                </a:solidFill>
                <a:latin typeface="+mj-lt"/>
              </a:rPr>
              <a:t> </a:t>
            </a:r>
            <a:r>
              <a:rPr lang="en-US" sz="1600" b="1" dirty="0" err="1">
                <a:solidFill>
                  <a:schemeClr val="tx1"/>
                </a:solidFill>
                <a:latin typeface="+mj-lt"/>
              </a:rPr>
              <a:t>perusahaan</a:t>
            </a:r>
            <a:r>
              <a:rPr lang="en-US" sz="1600" b="1" dirty="0">
                <a:solidFill>
                  <a:schemeClr val="tx1"/>
                </a:solidFill>
                <a:latin typeface="+mj-lt"/>
              </a:rPr>
              <a:t> </a:t>
            </a:r>
            <a:r>
              <a:rPr lang="en-US" sz="1600" b="1" dirty="0" err="1">
                <a:solidFill>
                  <a:schemeClr val="tx1"/>
                </a:solidFill>
                <a:latin typeface="+mj-lt"/>
              </a:rPr>
              <a:t>dalam</a:t>
            </a:r>
            <a:r>
              <a:rPr lang="en-US" sz="1600" b="1" dirty="0">
                <a:solidFill>
                  <a:schemeClr val="tx1"/>
                </a:solidFill>
                <a:latin typeface="+mj-lt"/>
              </a:rPr>
              <a:t> </a:t>
            </a:r>
            <a:r>
              <a:rPr lang="en-US" sz="1600" b="1" dirty="0" err="1">
                <a:solidFill>
                  <a:schemeClr val="tx1"/>
                </a:solidFill>
                <a:latin typeface="+mj-lt"/>
              </a:rPr>
              <a:t>tahun</a:t>
            </a:r>
            <a:r>
              <a:rPr lang="en-US" sz="1600" b="1" dirty="0">
                <a:solidFill>
                  <a:schemeClr val="tx1"/>
                </a:solidFill>
                <a:latin typeface="+mj-lt"/>
              </a:rPr>
              <a:t> </a:t>
            </a:r>
            <a:r>
              <a:rPr lang="en-US" sz="1600" b="1" dirty="0" err="1">
                <a:solidFill>
                  <a:schemeClr val="tx1"/>
                </a:solidFill>
                <a:latin typeface="+mj-lt"/>
              </a:rPr>
              <a:t>buku</a:t>
            </a:r>
            <a:r>
              <a:rPr lang="en-US" sz="1600" b="1" dirty="0">
                <a:solidFill>
                  <a:schemeClr val="tx1"/>
                </a:solidFill>
                <a:latin typeface="+mj-lt"/>
              </a:rPr>
              <a:t> yang </a:t>
            </a:r>
            <a:r>
              <a:rPr lang="en-US" sz="1600" b="1" dirty="0" err="1">
                <a:solidFill>
                  <a:schemeClr val="tx1"/>
                </a:solidFill>
                <a:latin typeface="+mj-lt"/>
              </a:rPr>
              <a:t>berakhir</a:t>
            </a:r>
            <a:r>
              <a:rPr lang="en-US" sz="1600" b="1" dirty="0">
                <a:solidFill>
                  <a:schemeClr val="tx1"/>
                </a:solidFill>
                <a:latin typeface="+mj-lt"/>
              </a:rPr>
              <a:t> pada </a:t>
            </a:r>
            <a:r>
              <a:rPr lang="en-US" sz="1600" b="1" dirty="0" err="1">
                <a:solidFill>
                  <a:schemeClr val="tx1"/>
                </a:solidFill>
                <a:latin typeface="+mj-lt"/>
              </a:rPr>
              <a:t>tanggal</a:t>
            </a:r>
            <a:r>
              <a:rPr lang="en-US" sz="1600" b="1" dirty="0">
                <a:solidFill>
                  <a:schemeClr val="tx1"/>
                </a:solidFill>
                <a:latin typeface="+mj-lt"/>
              </a:rPr>
              <a:t> 31 </a:t>
            </a:r>
            <a:r>
              <a:rPr lang="en-US" sz="1600" b="1" dirty="0" err="1">
                <a:solidFill>
                  <a:schemeClr val="tx1"/>
                </a:solidFill>
                <a:latin typeface="+mj-lt"/>
              </a:rPr>
              <a:t>Desember</a:t>
            </a:r>
            <a:r>
              <a:rPr lang="en-US" sz="1600" b="1" dirty="0">
                <a:solidFill>
                  <a:schemeClr val="tx1"/>
                </a:solidFill>
                <a:latin typeface="+mj-lt"/>
              </a:rPr>
              <a:t> 2021 </a:t>
            </a:r>
            <a:r>
              <a:rPr lang="en-US" sz="1600" b="1" dirty="0" err="1">
                <a:solidFill>
                  <a:schemeClr val="tx1"/>
                </a:solidFill>
                <a:latin typeface="+mj-lt"/>
              </a:rPr>
              <a:t>sepanjang</a:t>
            </a:r>
            <a:r>
              <a:rPr lang="en-US" sz="1600" b="1" dirty="0">
                <a:solidFill>
                  <a:schemeClr val="tx1"/>
                </a:solidFill>
                <a:latin typeface="+mj-lt"/>
              </a:rPr>
              <a:t> </a:t>
            </a:r>
            <a:r>
              <a:rPr lang="en-US" sz="1600" b="1" dirty="0" err="1">
                <a:solidFill>
                  <a:schemeClr val="tx1"/>
                </a:solidFill>
                <a:latin typeface="+mj-lt"/>
              </a:rPr>
              <a:t>tindakan</a:t>
            </a:r>
            <a:r>
              <a:rPr lang="en-US" sz="1600" b="1" dirty="0">
                <a:solidFill>
                  <a:schemeClr val="tx1"/>
                </a:solidFill>
                <a:latin typeface="+mj-lt"/>
              </a:rPr>
              <a:t> </a:t>
            </a:r>
            <a:r>
              <a:rPr lang="en-US" sz="1600" b="1" dirty="0" err="1">
                <a:solidFill>
                  <a:schemeClr val="tx1"/>
                </a:solidFill>
                <a:latin typeface="+mj-lt"/>
              </a:rPr>
              <a:t>tersebut</a:t>
            </a:r>
            <a:r>
              <a:rPr lang="en-US" sz="1600" b="1" dirty="0">
                <a:solidFill>
                  <a:schemeClr val="tx1"/>
                </a:solidFill>
                <a:latin typeface="+mj-lt"/>
              </a:rPr>
              <a:t> </a:t>
            </a:r>
            <a:r>
              <a:rPr lang="en-US" sz="1600" b="1" dirty="0" err="1">
                <a:solidFill>
                  <a:schemeClr val="tx1"/>
                </a:solidFill>
                <a:latin typeface="+mj-lt"/>
              </a:rPr>
              <a:t>bukan</a:t>
            </a:r>
            <a:r>
              <a:rPr lang="en-US" sz="1600" b="1" dirty="0">
                <a:solidFill>
                  <a:schemeClr val="tx1"/>
                </a:solidFill>
                <a:latin typeface="+mj-lt"/>
              </a:rPr>
              <a:t> </a:t>
            </a:r>
            <a:r>
              <a:rPr lang="en-US" sz="1600" b="1" dirty="0" err="1">
                <a:solidFill>
                  <a:schemeClr val="tx1"/>
                </a:solidFill>
                <a:latin typeface="+mj-lt"/>
              </a:rPr>
              <a:t>merupakan</a:t>
            </a:r>
            <a:r>
              <a:rPr lang="en-US" sz="1600" b="1" dirty="0">
                <a:solidFill>
                  <a:schemeClr val="tx1"/>
                </a:solidFill>
                <a:latin typeface="+mj-lt"/>
              </a:rPr>
              <a:t> </a:t>
            </a:r>
            <a:r>
              <a:rPr lang="en-US" sz="1600" b="1" dirty="0" err="1">
                <a:solidFill>
                  <a:schemeClr val="tx1"/>
                </a:solidFill>
                <a:latin typeface="+mj-lt"/>
              </a:rPr>
              <a:t>tindakan</a:t>
            </a:r>
            <a:r>
              <a:rPr lang="en-US" sz="1600" b="1" dirty="0">
                <a:solidFill>
                  <a:schemeClr val="tx1"/>
                </a:solidFill>
                <a:latin typeface="+mj-lt"/>
              </a:rPr>
              <a:t> </a:t>
            </a:r>
            <a:r>
              <a:rPr lang="en-US" sz="1600" b="1" dirty="0" err="1">
                <a:solidFill>
                  <a:schemeClr val="tx1"/>
                </a:solidFill>
                <a:latin typeface="+mj-lt"/>
              </a:rPr>
              <a:t>pidana</a:t>
            </a:r>
            <a:r>
              <a:rPr lang="en-US" sz="1600" b="1" dirty="0">
                <a:solidFill>
                  <a:schemeClr val="tx1"/>
                </a:solidFill>
                <a:latin typeface="+mj-lt"/>
              </a:rPr>
              <a:t> </a:t>
            </a:r>
            <a:r>
              <a:rPr lang="en-US" sz="1600" b="1" dirty="0" err="1">
                <a:solidFill>
                  <a:schemeClr val="tx1"/>
                </a:solidFill>
                <a:latin typeface="+mj-lt"/>
              </a:rPr>
              <a:t>atau</a:t>
            </a:r>
            <a:r>
              <a:rPr lang="en-US" sz="1600" b="1" dirty="0">
                <a:solidFill>
                  <a:schemeClr val="tx1"/>
                </a:solidFill>
                <a:latin typeface="+mj-lt"/>
              </a:rPr>
              <a:t> </a:t>
            </a:r>
            <a:r>
              <a:rPr lang="en-US" sz="1600" b="1" dirty="0" err="1">
                <a:solidFill>
                  <a:schemeClr val="tx1"/>
                </a:solidFill>
                <a:latin typeface="+mj-lt"/>
              </a:rPr>
              <a:t>tidak</a:t>
            </a:r>
            <a:r>
              <a:rPr lang="en-US" sz="1600" b="1" dirty="0">
                <a:solidFill>
                  <a:schemeClr val="tx1"/>
                </a:solidFill>
                <a:latin typeface="+mj-lt"/>
              </a:rPr>
              <a:t> </a:t>
            </a:r>
            <a:r>
              <a:rPr lang="en-US" sz="1600" b="1" dirty="0" err="1">
                <a:solidFill>
                  <a:schemeClr val="tx1"/>
                </a:solidFill>
                <a:latin typeface="+mj-lt"/>
              </a:rPr>
              <a:t>melanggar</a:t>
            </a:r>
            <a:r>
              <a:rPr lang="en-US" sz="1600" b="1" dirty="0">
                <a:solidFill>
                  <a:schemeClr val="tx1"/>
                </a:solidFill>
                <a:latin typeface="+mj-lt"/>
              </a:rPr>
              <a:t> </a:t>
            </a:r>
            <a:r>
              <a:rPr lang="en-US" sz="1600" b="1" dirty="0" err="1">
                <a:solidFill>
                  <a:schemeClr val="tx1"/>
                </a:solidFill>
                <a:latin typeface="+mj-lt"/>
              </a:rPr>
              <a:t>ketentuan</a:t>
            </a:r>
            <a:r>
              <a:rPr lang="en-US" sz="1600" b="1" dirty="0">
                <a:solidFill>
                  <a:schemeClr val="tx1"/>
                </a:solidFill>
                <a:latin typeface="+mj-lt"/>
              </a:rPr>
              <a:t> dan </a:t>
            </a:r>
            <a:r>
              <a:rPr lang="en-US" sz="1600" b="1" dirty="0" err="1">
                <a:solidFill>
                  <a:schemeClr val="tx1"/>
                </a:solidFill>
                <a:latin typeface="+mj-lt"/>
              </a:rPr>
              <a:t>prosedur</a:t>
            </a:r>
            <a:r>
              <a:rPr lang="en-US" sz="1600" b="1" dirty="0">
                <a:solidFill>
                  <a:schemeClr val="tx1"/>
                </a:solidFill>
                <a:latin typeface="+mj-lt"/>
              </a:rPr>
              <a:t> </a:t>
            </a:r>
            <a:r>
              <a:rPr lang="en-US" sz="1600" b="1" dirty="0" err="1">
                <a:solidFill>
                  <a:schemeClr val="tx1"/>
                </a:solidFill>
                <a:latin typeface="+mj-lt"/>
              </a:rPr>
              <a:t>hukum</a:t>
            </a:r>
            <a:r>
              <a:rPr lang="en-US" sz="1600" b="1" dirty="0">
                <a:solidFill>
                  <a:schemeClr val="tx1"/>
                </a:solidFill>
                <a:latin typeface="+mj-lt"/>
              </a:rPr>
              <a:t> yang </a:t>
            </a:r>
            <a:r>
              <a:rPr lang="en-US" sz="1600" b="1" dirty="0" err="1">
                <a:solidFill>
                  <a:schemeClr val="tx1"/>
                </a:solidFill>
                <a:latin typeface="+mj-lt"/>
              </a:rPr>
              <a:t>berlaku</a:t>
            </a:r>
            <a:r>
              <a:rPr lang="en-US" sz="1600" b="1" dirty="0">
                <a:solidFill>
                  <a:schemeClr val="tx1"/>
                </a:solidFill>
                <a:latin typeface="+mj-lt"/>
              </a:rPr>
              <a:t> dan </a:t>
            </a:r>
            <a:r>
              <a:rPr lang="en-US" sz="1600" b="1" dirty="0" err="1">
                <a:solidFill>
                  <a:schemeClr val="tx1"/>
                </a:solidFill>
                <a:latin typeface="+mj-lt"/>
              </a:rPr>
              <a:t>tercermin</a:t>
            </a:r>
            <a:r>
              <a:rPr lang="en-US" sz="1600" b="1" dirty="0">
                <a:solidFill>
                  <a:schemeClr val="tx1"/>
                </a:solidFill>
                <a:latin typeface="+mj-lt"/>
              </a:rPr>
              <a:t> </a:t>
            </a:r>
            <a:r>
              <a:rPr lang="en-US" sz="1600" b="1" dirty="0" err="1">
                <a:solidFill>
                  <a:schemeClr val="tx1"/>
                </a:solidFill>
                <a:latin typeface="+mj-lt"/>
              </a:rPr>
              <a:t>dalam</a:t>
            </a:r>
            <a:r>
              <a:rPr lang="en-US" sz="1600" b="1" dirty="0">
                <a:solidFill>
                  <a:schemeClr val="tx1"/>
                </a:solidFill>
                <a:latin typeface="+mj-lt"/>
              </a:rPr>
              <a:t> </a:t>
            </a:r>
            <a:r>
              <a:rPr lang="en-US" sz="1600" b="1" dirty="0" err="1">
                <a:solidFill>
                  <a:schemeClr val="tx1"/>
                </a:solidFill>
                <a:latin typeface="+mj-lt"/>
              </a:rPr>
              <a:t>Laporan</a:t>
            </a:r>
            <a:r>
              <a:rPr lang="en-US" sz="1600" b="1" dirty="0">
                <a:solidFill>
                  <a:schemeClr val="tx1"/>
                </a:solidFill>
                <a:latin typeface="+mj-lt"/>
              </a:rPr>
              <a:t> </a:t>
            </a:r>
            <a:r>
              <a:rPr lang="en-US" sz="1600" b="1" dirty="0" err="1">
                <a:solidFill>
                  <a:schemeClr val="tx1"/>
                </a:solidFill>
                <a:latin typeface="+mj-lt"/>
              </a:rPr>
              <a:t>Tahunan</a:t>
            </a:r>
            <a:r>
              <a:rPr lang="en-US" sz="1600" b="1" dirty="0">
                <a:solidFill>
                  <a:schemeClr val="tx1"/>
                </a:solidFill>
                <a:latin typeface="+mj-lt"/>
              </a:rPr>
              <a:t> dan </a:t>
            </a:r>
            <a:r>
              <a:rPr lang="en-US" sz="1600" b="1" dirty="0" err="1">
                <a:solidFill>
                  <a:schemeClr val="tx1"/>
                </a:solidFill>
                <a:latin typeface="+mj-lt"/>
              </a:rPr>
              <a:t>Laporan</a:t>
            </a:r>
            <a:r>
              <a:rPr lang="en-US" sz="1600" b="1" dirty="0">
                <a:solidFill>
                  <a:schemeClr val="tx1"/>
                </a:solidFill>
                <a:latin typeface="+mj-lt"/>
              </a:rPr>
              <a:t> </a:t>
            </a:r>
            <a:r>
              <a:rPr lang="en-US" sz="1600" b="1" dirty="0" err="1">
                <a:solidFill>
                  <a:schemeClr val="tx1"/>
                </a:solidFill>
                <a:latin typeface="+mj-lt"/>
              </a:rPr>
              <a:t>Keuangan</a:t>
            </a:r>
            <a:r>
              <a:rPr lang="en-US" sz="1600" b="1" dirty="0">
                <a:solidFill>
                  <a:schemeClr val="tx1"/>
                </a:solidFill>
                <a:latin typeface="+mj-lt"/>
              </a:rPr>
              <a:t> Perseroan </a:t>
            </a:r>
            <a:r>
              <a:rPr lang="en-US" sz="1600" b="1" dirty="0" err="1">
                <a:solidFill>
                  <a:schemeClr val="tx1"/>
                </a:solidFill>
                <a:latin typeface="+mj-lt"/>
              </a:rPr>
              <a:t>tahun</a:t>
            </a:r>
            <a:r>
              <a:rPr lang="en-US" sz="1600" b="1" dirty="0">
                <a:solidFill>
                  <a:schemeClr val="tx1"/>
                </a:solidFill>
                <a:latin typeface="+mj-lt"/>
              </a:rPr>
              <a:t> </a:t>
            </a:r>
            <a:r>
              <a:rPr lang="en-US" sz="1600" b="1" dirty="0" err="1">
                <a:solidFill>
                  <a:schemeClr val="tx1"/>
                </a:solidFill>
                <a:latin typeface="+mj-lt"/>
              </a:rPr>
              <a:t>buku</a:t>
            </a:r>
            <a:r>
              <a:rPr lang="en-US" sz="1600" b="1" dirty="0">
                <a:solidFill>
                  <a:schemeClr val="tx1"/>
                </a:solidFill>
                <a:latin typeface="+mj-lt"/>
              </a:rPr>
              <a:t> 2021, </a:t>
            </a:r>
            <a:r>
              <a:rPr lang="en-US" sz="1600" b="1" dirty="0" err="1">
                <a:solidFill>
                  <a:schemeClr val="tx1"/>
                </a:solidFill>
                <a:latin typeface="+mj-lt"/>
              </a:rPr>
              <a:t>dengan</a:t>
            </a:r>
            <a:r>
              <a:rPr lang="en-US" sz="1600" b="1" dirty="0">
                <a:solidFill>
                  <a:schemeClr val="tx1"/>
                </a:solidFill>
                <a:latin typeface="+mj-lt"/>
              </a:rPr>
              <a:t> </a:t>
            </a:r>
            <a:r>
              <a:rPr lang="en-US" sz="1600" b="1" dirty="0" err="1">
                <a:solidFill>
                  <a:schemeClr val="tx1"/>
                </a:solidFill>
                <a:latin typeface="+mj-lt"/>
              </a:rPr>
              <a:t>pokok-pokok</a:t>
            </a:r>
            <a:r>
              <a:rPr lang="en-US" sz="1600" b="1" dirty="0">
                <a:solidFill>
                  <a:schemeClr val="tx1"/>
                </a:solidFill>
                <a:latin typeface="+mj-lt"/>
              </a:rPr>
              <a:t> </a:t>
            </a:r>
            <a:r>
              <a:rPr lang="en-US" sz="1600" b="1" dirty="0" err="1">
                <a:solidFill>
                  <a:schemeClr val="tx1"/>
                </a:solidFill>
                <a:latin typeface="+mj-lt"/>
              </a:rPr>
              <a:t>sebagai</a:t>
            </a:r>
            <a:r>
              <a:rPr lang="en-US" sz="1600" b="1" dirty="0">
                <a:solidFill>
                  <a:schemeClr val="tx1"/>
                </a:solidFill>
                <a:latin typeface="+mj-lt"/>
              </a:rPr>
              <a:t> </a:t>
            </a:r>
            <a:r>
              <a:rPr lang="en-US" sz="1600" b="1" dirty="0" err="1">
                <a:solidFill>
                  <a:schemeClr val="tx1"/>
                </a:solidFill>
                <a:latin typeface="+mj-lt"/>
              </a:rPr>
              <a:t>berikut</a:t>
            </a:r>
            <a:r>
              <a:rPr lang="en-US" sz="1600" b="1" dirty="0">
                <a:solidFill>
                  <a:schemeClr val="tx1"/>
                </a:solidFill>
                <a:latin typeface="+mj-lt"/>
              </a:rPr>
              <a:t>: </a:t>
            </a:r>
          </a:p>
          <a:p>
            <a:pPr marL="15875" algn="just">
              <a:defRPr/>
            </a:pPr>
            <a:endParaRPr lang="en-US" sz="1600" b="1" dirty="0">
              <a:solidFill>
                <a:schemeClr val="tx1"/>
              </a:solidFill>
              <a:latin typeface="+mj-lt"/>
            </a:endParaRPr>
          </a:p>
          <a:p>
            <a:pPr marL="358775" indent="-342900" algn="just">
              <a:spcAft>
                <a:spcPts val="1200"/>
              </a:spcAft>
              <a:buFont typeface="+mj-lt"/>
              <a:buAutoNum type="alphaLcPeriod"/>
              <a:defRPr/>
            </a:pPr>
            <a:r>
              <a:rPr lang="en-US" sz="1600" b="1" dirty="0" err="1">
                <a:solidFill>
                  <a:schemeClr val="tx1"/>
                </a:solidFill>
                <a:latin typeface="+mj-lt"/>
              </a:rPr>
              <a:t>Laporan</a:t>
            </a:r>
            <a:r>
              <a:rPr lang="en-US" sz="1600" b="1" dirty="0">
                <a:solidFill>
                  <a:schemeClr val="tx1"/>
                </a:solidFill>
                <a:latin typeface="+mj-lt"/>
              </a:rPr>
              <a:t> </a:t>
            </a:r>
            <a:r>
              <a:rPr lang="en-US" sz="1600" b="1" dirty="0" err="1">
                <a:solidFill>
                  <a:schemeClr val="tx1"/>
                </a:solidFill>
                <a:latin typeface="+mj-lt"/>
              </a:rPr>
              <a:t>Posisi</a:t>
            </a:r>
            <a:r>
              <a:rPr lang="en-US" sz="1600" b="1" dirty="0">
                <a:solidFill>
                  <a:schemeClr val="tx1"/>
                </a:solidFill>
                <a:latin typeface="+mj-lt"/>
              </a:rPr>
              <a:t> </a:t>
            </a:r>
            <a:r>
              <a:rPr lang="en-US" sz="1600" b="1" dirty="0" err="1">
                <a:solidFill>
                  <a:schemeClr val="tx1"/>
                </a:solidFill>
                <a:latin typeface="+mj-lt"/>
              </a:rPr>
              <a:t>Keuangan</a:t>
            </a:r>
            <a:r>
              <a:rPr lang="en-US" sz="1600" b="1" dirty="0">
                <a:solidFill>
                  <a:schemeClr val="tx1"/>
                </a:solidFill>
                <a:latin typeface="+mj-lt"/>
              </a:rPr>
              <a:t> Per 31 </a:t>
            </a:r>
            <a:r>
              <a:rPr lang="en-US" sz="1600" b="1" dirty="0" err="1">
                <a:solidFill>
                  <a:schemeClr val="tx1"/>
                </a:solidFill>
                <a:latin typeface="+mj-lt"/>
              </a:rPr>
              <a:t>Desember</a:t>
            </a:r>
            <a:r>
              <a:rPr lang="en-US" sz="1600" b="1" dirty="0">
                <a:solidFill>
                  <a:schemeClr val="tx1"/>
                </a:solidFill>
                <a:latin typeface="+mj-lt"/>
              </a:rPr>
              <a:t> 2021 </a:t>
            </a:r>
            <a:r>
              <a:rPr lang="en-US" sz="1600" b="1" dirty="0" err="1">
                <a:solidFill>
                  <a:schemeClr val="tx1"/>
                </a:solidFill>
                <a:latin typeface="+mj-lt"/>
              </a:rPr>
              <a:t>dengan</a:t>
            </a:r>
            <a:r>
              <a:rPr lang="en-US" sz="1600" b="1" dirty="0">
                <a:solidFill>
                  <a:schemeClr val="tx1"/>
                </a:solidFill>
                <a:latin typeface="+mj-lt"/>
              </a:rPr>
              <a:t> </a:t>
            </a:r>
            <a:r>
              <a:rPr lang="en-US" sz="1600" b="1" dirty="0" err="1">
                <a:solidFill>
                  <a:schemeClr val="tx1"/>
                </a:solidFill>
                <a:latin typeface="+mj-lt"/>
              </a:rPr>
              <a:t>nilai</a:t>
            </a:r>
            <a:r>
              <a:rPr lang="en-US" sz="1600" b="1" dirty="0">
                <a:solidFill>
                  <a:schemeClr val="tx1"/>
                </a:solidFill>
                <a:latin typeface="+mj-lt"/>
              </a:rPr>
              <a:t> </a:t>
            </a:r>
            <a:r>
              <a:rPr lang="en-US" sz="1600" b="1" dirty="0" err="1">
                <a:solidFill>
                  <a:schemeClr val="tx1"/>
                </a:solidFill>
                <a:latin typeface="+mj-lt"/>
              </a:rPr>
              <a:t>Aset</a:t>
            </a:r>
            <a:r>
              <a:rPr lang="en-US" sz="1600" b="1" dirty="0">
                <a:solidFill>
                  <a:schemeClr val="tx1"/>
                </a:solidFill>
                <a:latin typeface="+mj-lt"/>
              </a:rPr>
              <a:t>/ </a:t>
            </a:r>
            <a:r>
              <a:rPr lang="en-US" sz="1600" b="1" dirty="0" err="1">
                <a:solidFill>
                  <a:schemeClr val="tx1"/>
                </a:solidFill>
                <a:latin typeface="+mj-lt"/>
              </a:rPr>
              <a:t>Liabilitas</a:t>
            </a:r>
            <a:r>
              <a:rPr lang="en-US" sz="1600" b="1" dirty="0">
                <a:solidFill>
                  <a:schemeClr val="tx1"/>
                </a:solidFill>
                <a:latin typeface="+mj-lt"/>
              </a:rPr>
              <a:t> dan </a:t>
            </a:r>
            <a:r>
              <a:rPr lang="en-US" sz="1600" b="1" dirty="0" err="1">
                <a:solidFill>
                  <a:schemeClr val="tx1"/>
                </a:solidFill>
                <a:latin typeface="+mj-lt"/>
              </a:rPr>
              <a:t>Ekuitas</a:t>
            </a:r>
            <a:r>
              <a:rPr lang="en-US" sz="1600" b="1" dirty="0">
                <a:solidFill>
                  <a:schemeClr val="tx1"/>
                </a:solidFill>
                <a:latin typeface="+mj-lt"/>
              </a:rPr>
              <a:t> </a:t>
            </a:r>
            <a:r>
              <a:rPr lang="en-US" sz="1600" b="1" dirty="0" err="1">
                <a:solidFill>
                  <a:schemeClr val="tx1"/>
                </a:solidFill>
                <a:latin typeface="+mj-lt"/>
              </a:rPr>
              <a:t>sebesar</a:t>
            </a:r>
            <a:r>
              <a:rPr lang="en-US" sz="1600" b="1" dirty="0">
                <a:solidFill>
                  <a:schemeClr val="tx1"/>
                </a:solidFill>
                <a:latin typeface="+mj-lt"/>
              </a:rPr>
              <a:t>             </a:t>
            </a:r>
            <a:r>
              <a:rPr lang="en-US" sz="1600" b="1" dirty="0" err="1">
                <a:solidFill>
                  <a:schemeClr val="tx1"/>
                </a:solidFill>
                <a:latin typeface="+mj-lt"/>
              </a:rPr>
              <a:t>Rp</a:t>
            </a:r>
            <a:r>
              <a:rPr lang="en-US" sz="1600" b="1" dirty="0">
                <a:solidFill>
                  <a:schemeClr val="tx1"/>
                </a:solidFill>
                <a:latin typeface="+mj-lt"/>
              </a:rPr>
              <a:t> 3.207.345.248.858,- (</a:t>
            </a:r>
            <a:r>
              <a:rPr lang="en-US" sz="1600" b="1" dirty="0" err="1">
                <a:solidFill>
                  <a:schemeClr val="tx1"/>
                </a:solidFill>
                <a:latin typeface="+mj-lt"/>
              </a:rPr>
              <a:t>Tiga</a:t>
            </a:r>
            <a:r>
              <a:rPr lang="en-US" sz="1600" b="1" dirty="0">
                <a:solidFill>
                  <a:schemeClr val="tx1"/>
                </a:solidFill>
                <a:latin typeface="+mj-lt"/>
              </a:rPr>
              <a:t> </a:t>
            </a:r>
            <a:r>
              <a:rPr lang="en-US" sz="1600" b="1" dirty="0" err="1">
                <a:solidFill>
                  <a:schemeClr val="tx1"/>
                </a:solidFill>
                <a:latin typeface="+mj-lt"/>
              </a:rPr>
              <a:t>triliun</a:t>
            </a:r>
            <a:r>
              <a:rPr lang="en-US" sz="1600" b="1" dirty="0">
                <a:solidFill>
                  <a:schemeClr val="tx1"/>
                </a:solidFill>
                <a:latin typeface="+mj-lt"/>
              </a:rPr>
              <a:t> </a:t>
            </a:r>
            <a:r>
              <a:rPr lang="en-US" sz="1600" b="1" dirty="0" err="1">
                <a:solidFill>
                  <a:schemeClr val="tx1"/>
                </a:solidFill>
                <a:latin typeface="+mj-lt"/>
              </a:rPr>
              <a:t>dua</a:t>
            </a:r>
            <a:r>
              <a:rPr lang="en-US" sz="1600" b="1" dirty="0">
                <a:solidFill>
                  <a:schemeClr val="tx1"/>
                </a:solidFill>
                <a:latin typeface="+mj-lt"/>
              </a:rPr>
              <a:t> </a:t>
            </a:r>
            <a:r>
              <a:rPr lang="en-US" sz="1600" b="1" dirty="0" err="1">
                <a:solidFill>
                  <a:schemeClr val="tx1"/>
                </a:solidFill>
                <a:latin typeface="+mj-lt"/>
              </a:rPr>
              <a:t>ratus</a:t>
            </a:r>
            <a:r>
              <a:rPr lang="en-US" sz="1600" b="1" dirty="0">
                <a:solidFill>
                  <a:schemeClr val="tx1"/>
                </a:solidFill>
                <a:latin typeface="+mj-lt"/>
              </a:rPr>
              <a:t> </a:t>
            </a:r>
            <a:r>
              <a:rPr lang="en-US" sz="1600" b="1" dirty="0" err="1">
                <a:solidFill>
                  <a:schemeClr val="tx1"/>
                </a:solidFill>
                <a:latin typeface="+mj-lt"/>
              </a:rPr>
              <a:t>tujuh</a:t>
            </a:r>
            <a:r>
              <a:rPr lang="en-US" sz="1600" b="1" dirty="0">
                <a:solidFill>
                  <a:schemeClr val="tx1"/>
                </a:solidFill>
                <a:latin typeface="+mj-lt"/>
              </a:rPr>
              <a:t> </a:t>
            </a:r>
            <a:r>
              <a:rPr lang="en-US" sz="1600" b="1" dirty="0" err="1">
                <a:solidFill>
                  <a:schemeClr val="tx1"/>
                </a:solidFill>
                <a:latin typeface="+mj-lt"/>
              </a:rPr>
              <a:t>miliar</a:t>
            </a:r>
            <a:r>
              <a:rPr lang="en-US" sz="1600" b="1" dirty="0">
                <a:solidFill>
                  <a:schemeClr val="tx1"/>
                </a:solidFill>
                <a:latin typeface="+mj-lt"/>
              </a:rPr>
              <a:t> </a:t>
            </a:r>
            <a:r>
              <a:rPr lang="en-US" sz="1600" b="1" dirty="0" err="1">
                <a:solidFill>
                  <a:schemeClr val="tx1"/>
                </a:solidFill>
                <a:latin typeface="+mj-lt"/>
              </a:rPr>
              <a:t>tiga</a:t>
            </a:r>
            <a:r>
              <a:rPr lang="en-US" sz="1600" b="1" dirty="0">
                <a:solidFill>
                  <a:schemeClr val="tx1"/>
                </a:solidFill>
                <a:latin typeface="+mj-lt"/>
              </a:rPr>
              <a:t> </a:t>
            </a:r>
            <a:r>
              <a:rPr lang="en-US" sz="1600" b="1" dirty="0" err="1">
                <a:solidFill>
                  <a:schemeClr val="tx1"/>
                </a:solidFill>
                <a:latin typeface="+mj-lt"/>
              </a:rPr>
              <a:t>ratus</a:t>
            </a:r>
            <a:r>
              <a:rPr lang="en-US" sz="1600" b="1" dirty="0">
                <a:solidFill>
                  <a:schemeClr val="tx1"/>
                </a:solidFill>
                <a:latin typeface="+mj-lt"/>
              </a:rPr>
              <a:t> </a:t>
            </a:r>
            <a:r>
              <a:rPr lang="en-US" sz="1600" b="1" dirty="0" err="1">
                <a:solidFill>
                  <a:schemeClr val="tx1"/>
                </a:solidFill>
                <a:latin typeface="+mj-lt"/>
              </a:rPr>
              <a:t>empat</a:t>
            </a:r>
            <a:r>
              <a:rPr lang="en-US" sz="1600" b="1" dirty="0">
                <a:solidFill>
                  <a:schemeClr val="tx1"/>
                </a:solidFill>
                <a:latin typeface="+mj-lt"/>
              </a:rPr>
              <a:t> </a:t>
            </a:r>
            <a:r>
              <a:rPr lang="en-US" sz="1600" b="1" dirty="0" err="1">
                <a:solidFill>
                  <a:schemeClr val="tx1"/>
                </a:solidFill>
                <a:latin typeface="+mj-lt"/>
              </a:rPr>
              <a:t>puluh</a:t>
            </a:r>
            <a:r>
              <a:rPr lang="en-US" sz="1600" b="1" dirty="0">
                <a:solidFill>
                  <a:schemeClr val="tx1"/>
                </a:solidFill>
                <a:latin typeface="+mj-lt"/>
              </a:rPr>
              <a:t> lima </a:t>
            </a:r>
            <a:r>
              <a:rPr lang="en-US" sz="1600" b="1" dirty="0" err="1">
                <a:solidFill>
                  <a:schemeClr val="tx1"/>
                </a:solidFill>
                <a:latin typeface="+mj-lt"/>
              </a:rPr>
              <a:t>juta</a:t>
            </a:r>
            <a:r>
              <a:rPr lang="en-US" sz="1600" b="1" dirty="0">
                <a:solidFill>
                  <a:schemeClr val="tx1"/>
                </a:solidFill>
                <a:latin typeface="+mj-lt"/>
              </a:rPr>
              <a:t> </a:t>
            </a:r>
            <a:r>
              <a:rPr lang="en-US" sz="1600" b="1" dirty="0" err="1">
                <a:solidFill>
                  <a:schemeClr val="tx1"/>
                </a:solidFill>
                <a:latin typeface="+mj-lt"/>
              </a:rPr>
              <a:t>dua</a:t>
            </a:r>
            <a:r>
              <a:rPr lang="en-US" sz="1600" b="1" dirty="0">
                <a:solidFill>
                  <a:schemeClr val="tx1"/>
                </a:solidFill>
                <a:latin typeface="+mj-lt"/>
              </a:rPr>
              <a:t> </a:t>
            </a:r>
            <a:r>
              <a:rPr lang="en-US" sz="1600" b="1" dirty="0" err="1">
                <a:solidFill>
                  <a:schemeClr val="tx1"/>
                </a:solidFill>
                <a:latin typeface="+mj-lt"/>
              </a:rPr>
              <a:t>ratus</a:t>
            </a:r>
            <a:r>
              <a:rPr lang="en-US" sz="1600" b="1" dirty="0">
                <a:solidFill>
                  <a:schemeClr val="tx1"/>
                </a:solidFill>
                <a:latin typeface="+mj-lt"/>
              </a:rPr>
              <a:t> </a:t>
            </a:r>
            <a:r>
              <a:rPr lang="en-US" sz="1600" b="1" dirty="0" err="1">
                <a:solidFill>
                  <a:schemeClr val="tx1"/>
                </a:solidFill>
                <a:latin typeface="+mj-lt"/>
              </a:rPr>
              <a:t>empat</a:t>
            </a:r>
            <a:r>
              <a:rPr lang="en-US" sz="1600" b="1" dirty="0">
                <a:solidFill>
                  <a:schemeClr val="tx1"/>
                </a:solidFill>
                <a:latin typeface="+mj-lt"/>
              </a:rPr>
              <a:t> </a:t>
            </a:r>
            <a:r>
              <a:rPr lang="en-US" sz="1600" b="1" dirty="0" err="1">
                <a:solidFill>
                  <a:schemeClr val="tx1"/>
                </a:solidFill>
                <a:latin typeface="+mj-lt"/>
              </a:rPr>
              <a:t>puluh</a:t>
            </a:r>
            <a:r>
              <a:rPr lang="en-US" sz="1600" b="1" dirty="0">
                <a:solidFill>
                  <a:schemeClr val="tx1"/>
                </a:solidFill>
                <a:latin typeface="+mj-lt"/>
              </a:rPr>
              <a:t> </a:t>
            </a:r>
            <a:r>
              <a:rPr lang="en-US" sz="1600" b="1" dirty="0" err="1">
                <a:solidFill>
                  <a:schemeClr val="tx1"/>
                </a:solidFill>
                <a:latin typeface="+mj-lt"/>
              </a:rPr>
              <a:t>delapan</a:t>
            </a:r>
            <a:r>
              <a:rPr lang="en-US" sz="1600" b="1" dirty="0">
                <a:solidFill>
                  <a:schemeClr val="tx1"/>
                </a:solidFill>
                <a:latin typeface="+mj-lt"/>
              </a:rPr>
              <a:t> </a:t>
            </a:r>
            <a:r>
              <a:rPr lang="en-US" sz="1600" b="1" dirty="0" err="1">
                <a:solidFill>
                  <a:schemeClr val="tx1"/>
                </a:solidFill>
                <a:latin typeface="+mj-lt"/>
              </a:rPr>
              <a:t>ribu</a:t>
            </a:r>
            <a:r>
              <a:rPr lang="en-US" sz="1600" b="1" dirty="0">
                <a:solidFill>
                  <a:schemeClr val="tx1"/>
                </a:solidFill>
                <a:latin typeface="+mj-lt"/>
              </a:rPr>
              <a:t> </a:t>
            </a:r>
            <a:r>
              <a:rPr lang="en-US" sz="1600" b="1" dirty="0" err="1">
                <a:solidFill>
                  <a:schemeClr val="tx1"/>
                </a:solidFill>
                <a:latin typeface="+mj-lt"/>
              </a:rPr>
              <a:t>delapan</a:t>
            </a:r>
            <a:r>
              <a:rPr lang="en-US" sz="1600" b="1" dirty="0">
                <a:solidFill>
                  <a:schemeClr val="tx1"/>
                </a:solidFill>
                <a:latin typeface="+mj-lt"/>
              </a:rPr>
              <a:t> </a:t>
            </a:r>
            <a:r>
              <a:rPr lang="en-US" sz="1600" b="1" dirty="0" err="1">
                <a:solidFill>
                  <a:schemeClr val="tx1"/>
                </a:solidFill>
                <a:latin typeface="+mj-lt"/>
              </a:rPr>
              <a:t>ratus</a:t>
            </a:r>
            <a:r>
              <a:rPr lang="en-US" sz="1600" b="1" dirty="0">
                <a:solidFill>
                  <a:schemeClr val="tx1"/>
                </a:solidFill>
                <a:latin typeface="+mj-lt"/>
              </a:rPr>
              <a:t> lima </a:t>
            </a:r>
            <a:r>
              <a:rPr lang="en-US" sz="1600" b="1" dirty="0" err="1">
                <a:solidFill>
                  <a:schemeClr val="tx1"/>
                </a:solidFill>
                <a:latin typeface="+mj-lt"/>
              </a:rPr>
              <a:t>puluh</a:t>
            </a:r>
            <a:r>
              <a:rPr lang="en-US" sz="1600" b="1" dirty="0">
                <a:solidFill>
                  <a:schemeClr val="tx1"/>
                </a:solidFill>
                <a:latin typeface="+mj-lt"/>
              </a:rPr>
              <a:t> </a:t>
            </a:r>
            <a:r>
              <a:rPr lang="en-US" sz="1600" b="1" dirty="0" err="1">
                <a:solidFill>
                  <a:schemeClr val="tx1"/>
                </a:solidFill>
                <a:latin typeface="+mj-lt"/>
              </a:rPr>
              <a:t>delapan</a:t>
            </a:r>
            <a:r>
              <a:rPr lang="en-US" sz="1600" b="1" dirty="0">
                <a:solidFill>
                  <a:schemeClr val="tx1"/>
                </a:solidFill>
                <a:latin typeface="+mj-lt"/>
              </a:rPr>
              <a:t> rupiah) </a:t>
            </a:r>
          </a:p>
          <a:p>
            <a:pPr marL="358775" indent="-342900" algn="just">
              <a:buFont typeface="+mj-lt"/>
              <a:buAutoNum type="alphaLcPeriod"/>
              <a:defRPr/>
            </a:pPr>
            <a:r>
              <a:rPr lang="en-US" sz="1600" b="1" dirty="0" err="1">
                <a:solidFill>
                  <a:schemeClr val="tx1"/>
                </a:solidFill>
                <a:latin typeface="+mj-lt"/>
              </a:rPr>
              <a:t>Perhitungan</a:t>
            </a:r>
            <a:r>
              <a:rPr lang="en-US" sz="1600" b="1" dirty="0">
                <a:solidFill>
                  <a:schemeClr val="tx1"/>
                </a:solidFill>
                <a:latin typeface="+mj-lt"/>
              </a:rPr>
              <a:t> </a:t>
            </a:r>
            <a:r>
              <a:rPr lang="en-US" sz="1600" b="1" dirty="0" err="1">
                <a:solidFill>
                  <a:schemeClr val="tx1"/>
                </a:solidFill>
                <a:latin typeface="+mj-lt"/>
              </a:rPr>
              <a:t>Laba</a:t>
            </a:r>
            <a:r>
              <a:rPr lang="en-US" sz="1600" b="1" dirty="0">
                <a:solidFill>
                  <a:schemeClr val="tx1"/>
                </a:solidFill>
                <a:latin typeface="+mj-lt"/>
              </a:rPr>
              <a:t> Setelah </a:t>
            </a:r>
            <a:r>
              <a:rPr lang="en-US" sz="1600" b="1" dirty="0" err="1">
                <a:solidFill>
                  <a:schemeClr val="tx1"/>
                </a:solidFill>
                <a:latin typeface="+mj-lt"/>
              </a:rPr>
              <a:t>Pajak</a:t>
            </a:r>
            <a:r>
              <a:rPr lang="en-US" sz="1600" b="1" dirty="0">
                <a:solidFill>
                  <a:schemeClr val="tx1"/>
                </a:solidFill>
                <a:latin typeface="+mj-lt"/>
              </a:rPr>
              <a:t> </a:t>
            </a:r>
            <a:r>
              <a:rPr lang="en-US" sz="1600" b="1" dirty="0" err="1">
                <a:solidFill>
                  <a:schemeClr val="tx1"/>
                </a:solidFill>
                <a:latin typeface="+mj-lt"/>
              </a:rPr>
              <a:t>periode</a:t>
            </a:r>
            <a:r>
              <a:rPr lang="en-US" sz="1600" b="1" dirty="0">
                <a:solidFill>
                  <a:schemeClr val="tx1"/>
                </a:solidFill>
                <a:latin typeface="+mj-lt"/>
              </a:rPr>
              <a:t> 1 </a:t>
            </a:r>
            <a:r>
              <a:rPr lang="en-US" sz="1600" b="1" dirty="0" err="1">
                <a:solidFill>
                  <a:schemeClr val="tx1"/>
                </a:solidFill>
                <a:latin typeface="+mj-lt"/>
              </a:rPr>
              <a:t>Januari</a:t>
            </a:r>
            <a:r>
              <a:rPr lang="en-US" sz="1600" b="1" dirty="0">
                <a:solidFill>
                  <a:schemeClr val="tx1"/>
                </a:solidFill>
                <a:latin typeface="+mj-lt"/>
              </a:rPr>
              <a:t> </a:t>
            </a:r>
            <a:r>
              <a:rPr lang="en-US" sz="1600" b="1" dirty="0" err="1">
                <a:solidFill>
                  <a:schemeClr val="tx1"/>
                </a:solidFill>
                <a:latin typeface="+mj-lt"/>
              </a:rPr>
              <a:t>sampai</a:t>
            </a:r>
            <a:r>
              <a:rPr lang="en-US" sz="1600" b="1" dirty="0">
                <a:solidFill>
                  <a:schemeClr val="tx1"/>
                </a:solidFill>
                <a:latin typeface="+mj-lt"/>
              </a:rPr>
              <a:t> </a:t>
            </a:r>
            <a:r>
              <a:rPr lang="en-US" sz="1600" b="1" dirty="0" err="1">
                <a:solidFill>
                  <a:schemeClr val="tx1"/>
                </a:solidFill>
                <a:latin typeface="+mj-lt"/>
              </a:rPr>
              <a:t>dengan</a:t>
            </a:r>
            <a:r>
              <a:rPr lang="en-US" sz="1600" b="1" dirty="0">
                <a:solidFill>
                  <a:schemeClr val="tx1"/>
                </a:solidFill>
                <a:latin typeface="+mj-lt"/>
              </a:rPr>
              <a:t> 31 </a:t>
            </a:r>
            <a:r>
              <a:rPr lang="en-US" sz="1600" b="1" dirty="0" err="1">
                <a:solidFill>
                  <a:schemeClr val="tx1"/>
                </a:solidFill>
                <a:latin typeface="+mj-lt"/>
              </a:rPr>
              <a:t>Desember</a:t>
            </a:r>
            <a:r>
              <a:rPr lang="en-US" sz="1600" b="1" dirty="0">
                <a:solidFill>
                  <a:schemeClr val="tx1"/>
                </a:solidFill>
                <a:latin typeface="+mj-lt"/>
              </a:rPr>
              <a:t> 2021 </a:t>
            </a:r>
            <a:r>
              <a:rPr lang="en-US" sz="1600" b="1" dirty="0" err="1">
                <a:solidFill>
                  <a:schemeClr val="tx1"/>
                </a:solidFill>
                <a:latin typeface="+mj-lt"/>
              </a:rPr>
              <a:t>dengan</a:t>
            </a:r>
            <a:r>
              <a:rPr lang="en-US" sz="1600" b="1" dirty="0">
                <a:solidFill>
                  <a:schemeClr val="tx1"/>
                </a:solidFill>
                <a:latin typeface="+mj-lt"/>
              </a:rPr>
              <a:t> </a:t>
            </a:r>
            <a:r>
              <a:rPr lang="en-US" sz="1600" b="1" dirty="0" err="1">
                <a:solidFill>
                  <a:schemeClr val="tx1"/>
                </a:solidFill>
                <a:latin typeface="+mj-lt"/>
              </a:rPr>
              <a:t>realisasi</a:t>
            </a:r>
            <a:r>
              <a:rPr lang="en-US" sz="1600" b="1" dirty="0">
                <a:solidFill>
                  <a:schemeClr val="tx1"/>
                </a:solidFill>
                <a:latin typeface="+mj-lt"/>
              </a:rPr>
              <a:t> </a:t>
            </a:r>
            <a:r>
              <a:rPr lang="en-US" sz="1600" b="1" dirty="0" err="1">
                <a:solidFill>
                  <a:schemeClr val="tx1"/>
                </a:solidFill>
                <a:latin typeface="+mj-lt"/>
              </a:rPr>
              <a:t>rugi</a:t>
            </a:r>
            <a:r>
              <a:rPr lang="en-US" sz="1600" b="1" dirty="0">
                <a:solidFill>
                  <a:schemeClr val="tx1"/>
                </a:solidFill>
                <a:latin typeface="+mj-lt"/>
              </a:rPr>
              <a:t> </a:t>
            </a:r>
            <a:r>
              <a:rPr lang="en-US" sz="1600" b="1" dirty="0" err="1">
                <a:solidFill>
                  <a:schemeClr val="tx1"/>
                </a:solidFill>
                <a:latin typeface="+mj-lt"/>
              </a:rPr>
              <a:t>bersih</a:t>
            </a:r>
            <a:r>
              <a:rPr lang="en-US" sz="1600" b="1" dirty="0">
                <a:solidFill>
                  <a:schemeClr val="tx1"/>
                </a:solidFill>
                <a:latin typeface="+mj-lt"/>
              </a:rPr>
              <a:t> </a:t>
            </a:r>
            <a:r>
              <a:rPr lang="en-US" sz="1600" b="1" dirty="0" err="1">
                <a:solidFill>
                  <a:schemeClr val="tx1"/>
                </a:solidFill>
                <a:latin typeface="+mj-lt"/>
              </a:rPr>
              <a:t>sebesar</a:t>
            </a:r>
            <a:r>
              <a:rPr lang="en-US" sz="1600" b="1" dirty="0">
                <a:solidFill>
                  <a:schemeClr val="tx1"/>
                </a:solidFill>
                <a:latin typeface="+mj-lt"/>
              </a:rPr>
              <a:t> </a:t>
            </a:r>
            <a:r>
              <a:rPr lang="en-US" sz="1600" b="1" dirty="0" err="1">
                <a:solidFill>
                  <a:schemeClr val="tx1"/>
                </a:solidFill>
                <a:latin typeface="+mj-lt"/>
              </a:rPr>
              <a:t>Rp</a:t>
            </a:r>
            <a:r>
              <a:rPr lang="en-US" sz="1600" b="1" dirty="0">
                <a:solidFill>
                  <a:schemeClr val="tx1"/>
                </a:solidFill>
                <a:latin typeface="+mj-lt"/>
              </a:rPr>
              <a:t> 131.086.997.437,- (</a:t>
            </a:r>
            <a:r>
              <a:rPr lang="en-US" sz="1600" b="1" dirty="0" err="1">
                <a:solidFill>
                  <a:schemeClr val="tx1"/>
                </a:solidFill>
                <a:latin typeface="+mj-lt"/>
              </a:rPr>
              <a:t>Seratus</a:t>
            </a:r>
            <a:r>
              <a:rPr lang="en-US" sz="1600" b="1" dirty="0">
                <a:solidFill>
                  <a:schemeClr val="tx1"/>
                </a:solidFill>
                <a:latin typeface="+mj-lt"/>
              </a:rPr>
              <a:t> </a:t>
            </a:r>
            <a:r>
              <a:rPr lang="en-US" sz="1600" b="1" dirty="0" err="1">
                <a:solidFill>
                  <a:schemeClr val="tx1"/>
                </a:solidFill>
                <a:latin typeface="+mj-lt"/>
              </a:rPr>
              <a:t>tiga</a:t>
            </a:r>
            <a:r>
              <a:rPr lang="en-US" sz="1600" b="1" dirty="0">
                <a:solidFill>
                  <a:schemeClr val="tx1"/>
                </a:solidFill>
                <a:latin typeface="+mj-lt"/>
              </a:rPr>
              <a:t> </a:t>
            </a:r>
            <a:r>
              <a:rPr lang="en-US" sz="1600" b="1" dirty="0" err="1">
                <a:solidFill>
                  <a:schemeClr val="tx1"/>
                </a:solidFill>
                <a:latin typeface="+mj-lt"/>
              </a:rPr>
              <a:t>puluh</a:t>
            </a:r>
            <a:r>
              <a:rPr lang="en-US" sz="1600" b="1" dirty="0">
                <a:solidFill>
                  <a:schemeClr val="tx1"/>
                </a:solidFill>
                <a:latin typeface="+mj-lt"/>
              </a:rPr>
              <a:t> </a:t>
            </a:r>
            <a:r>
              <a:rPr lang="en-US" sz="1600" b="1" dirty="0" err="1">
                <a:solidFill>
                  <a:schemeClr val="tx1"/>
                </a:solidFill>
                <a:latin typeface="+mj-lt"/>
              </a:rPr>
              <a:t>satu</a:t>
            </a:r>
            <a:r>
              <a:rPr lang="en-US" sz="1600" b="1" dirty="0">
                <a:solidFill>
                  <a:schemeClr val="tx1"/>
                </a:solidFill>
                <a:latin typeface="+mj-lt"/>
              </a:rPr>
              <a:t> </a:t>
            </a:r>
            <a:r>
              <a:rPr lang="en-US" sz="1600" b="1" dirty="0" err="1">
                <a:solidFill>
                  <a:schemeClr val="tx1"/>
                </a:solidFill>
                <a:latin typeface="+mj-lt"/>
              </a:rPr>
              <a:t>miliar</a:t>
            </a:r>
            <a:r>
              <a:rPr lang="en-US" sz="1600" b="1" dirty="0">
                <a:solidFill>
                  <a:schemeClr val="tx1"/>
                </a:solidFill>
                <a:latin typeface="+mj-lt"/>
              </a:rPr>
              <a:t> </a:t>
            </a:r>
            <a:r>
              <a:rPr lang="en-US" sz="1600" b="1" dirty="0" err="1">
                <a:solidFill>
                  <a:schemeClr val="tx1"/>
                </a:solidFill>
                <a:latin typeface="+mj-lt"/>
              </a:rPr>
              <a:t>delapan</a:t>
            </a:r>
            <a:r>
              <a:rPr lang="en-US" sz="1600" b="1" dirty="0">
                <a:solidFill>
                  <a:schemeClr val="tx1"/>
                </a:solidFill>
                <a:latin typeface="+mj-lt"/>
              </a:rPr>
              <a:t> </a:t>
            </a:r>
            <a:r>
              <a:rPr lang="en-US" sz="1600" b="1" dirty="0" err="1">
                <a:solidFill>
                  <a:schemeClr val="tx1"/>
                </a:solidFill>
                <a:latin typeface="+mj-lt"/>
              </a:rPr>
              <a:t>puluh</a:t>
            </a:r>
            <a:r>
              <a:rPr lang="en-US" sz="1600" b="1" dirty="0">
                <a:solidFill>
                  <a:schemeClr val="tx1"/>
                </a:solidFill>
                <a:latin typeface="+mj-lt"/>
              </a:rPr>
              <a:t> </a:t>
            </a:r>
            <a:r>
              <a:rPr lang="en-US" sz="1600" b="1" dirty="0" err="1">
                <a:solidFill>
                  <a:schemeClr val="tx1"/>
                </a:solidFill>
                <a:latin typeface="+mj-lt"/>
              </a:rPr>
              <a:t>enam</a:t>
            </a:r>
            <a:r>
              <a:rPr lang="en-US" sz="1600" b="1" dirty="0">
                <a:solidFill>
                  <a:schemeClr val="tx1"/>
                </a:solidFill>
                <a:latin typeface="+mj-lt"/>
              </a:rPr>
              <a:t> </a:t>
            </a:r>
            <a:r>
              <a:rPr lang="en-US" sz="1600" b="1" dirty="0" err="1">
                <a:solidFill>
                  <a:schemeClr val="tx1"/>
                </a:solidFill>
                <a:latin typeface="+mj-lt"/>
              </a:rPr>
              <a:t>juta</a:t>
            </a:r>
            <a:r>
              <a:rPr lang="en-US" sz="1600" b="1" dirty="0">
                <a:solidFill>
                  <a:schemeClr val="tx1"/>
                </a:solidFill>
                <a:latin typeface="+mj-lt"/>
              </a:rPr>
              <a:t> </a:t>
            </a:r>
            <a:r>
              <a:rPr lang="en-US" sz="1600" b="1" dirty="0" err="1">
                <a:solidFill>
                  <a:schemeClr val="tx1"/>
                </a:solidFill>
                <a:latin typeface="+mj-lt"/>
              </a:rPr>
              <a:t>sembilan</a:t>
            </a:r>
            <a:r>
              <a:rPr lang="en-US" sz="1600" b="1" dirty="0">
                <a:solidFill>
                  <a:schemeClr val="tx1"/>
                </a:solidFill>
                <a:latin typeface="+mj-lt"/>
              </a:rPr>
              <a:t> </a:t>
            </a:r>
            <a:r>
              <a:rPr lang="en-US" sz="1600" b="1" dirty="0" err="1">
                <a:solidFill>
                  <a:schemeClr val="tx1"/>
                </a:solidFill>
                <a:latin typeface="+mj-lt"/>
              </a:rPr>
              <a:t>ratus</a:t>
            </a:r>
            <a:r>
              <a:rPr lang="en-US" sz="1600" b="1" dirty="0">
                <a:solidFill>
                  <a:schemeClr val="tx1"/>
                </a:solidFill>
                <a:latin typeface="+mj-lt"/>
              </a:rPr>
              <a:t> </a:t>
            </a:r>
            <a:r>
              <a:rPr lang="en-US" sz="1600" b="1" dirty="0" err="1">
                <a:solidFill>
                  <a:schemeClr val="tx1"/>
                </a:solidFill>
                <a:latin typeface="+mj-lt"/>
              </a:rPr>
              <a:t>sembilan</a:t>
            </a:r>
            <a:r>
              <a:rPr lang="en-US" sz="1600" b="1" dirty="0">
                <a:solidFill>
                  <a:schemeClr val="tx1"/>
                </a:solidFill>
                <a:latin typeface="+mj-lt"/>
              </a:rPr>
              <a:t> </a:t>
            </a:r>
            <a:r>
              <a:rPr lang="en-US" sz="1600" b="1" dirty="0" err="1">
                <a:solidFill>
                  <a:schemeClr val="tx1"/>
                </a:solidFill>
                <a:latin typeface="+mj-lt"/>
              </a:rPr>
              <a:t>puluh</a:t>
            </a:r>
            <a:r>
              <a:rPr lang="en-US" sz="1600" b="1" dirty="0">
                <a:solidFill>
                  <a:schemeClr val="tx1"/>
                </a:solidFill>
                <a:latin typeface="+mj-lt"/>
              </a:rPr>
              <a:t> </a:t>
            </a:r>
            <a:r>
              <a:rPr lang="en-US" sz="1600" b="1" dirty="0" err="1">
                <a:solidFill>
                  <a:schemeClr val="tx1"/>
                </a:solidFill>
                <a:latin typeface="+mj-lt"/>
              </a:rPr>
              <a:t>tujuh</a:t>
            </a:r>
            <a:r>
              <a:rPr lang="en-US" sz="1600" b="1" dirty="0">
                <a:solidFill>
                  <a:schemeClr val="tx1"/>
                </a:solidFill>
                <a:latin typeface="+mj-lt"/>
              </a:rPr>
              <a:t> </a:t>
            </a:r>
            <a:r>
              <a:rPr lang="en-US" sz="1600" b="1" dirty="0" err="1">
                <a:solidFill>
                  <a:schemeClr val="tx1"/>
                </a:solidFill>
                <a:latin typeface="+mj-lt"/>
              </a:rPr>
              <a:t>ribu</a:t>
            </a:r>
            <a:r>
              <a:rPr lang="en-US" sz="1600" b="1" dirty="0">
                <a:solidFill>
                  <a:schemeClr val="tx1"/>
                </a:solidFill>
                <a:latin typeface="+mj-lt"/>
              </a:rPr>
              <a:t> </a:t>
            </a:r>
            <a:r>
              <a:rPr lang="en-US" sz="1600" b="1" dirty="0" err="1">
                <a:solidFill>
                  <a:schemeClr val="tx1"/>
                </a:solidFill>
                <a:latin typeface="+mj-lt"/>
              </a:rPr>
              <a:t>empat</a:t>
            </a:r>
            <a:r>
              <a:rPr lang="en-US" sz="1600" b="1" dirty="0">
                <a:solidFill>
                  <a:schemeClr val="tx1"/>
                </a:solidFill>
                <a:latin typeface="+mj-lt"/>
              </a:rPr>
              <a:t> </a:t>
            </a:r>
            <a:r>
              <a:rPr lang="en-US" sz="1600" b="1" dirty="0" err="1">
                <a:solidFill>
                  <a:schemeClr val="tx1"/>
                </a:solidFill>
                <a:latin typeface="+mj-lt"/>
              </a:rPr>
              <a:t>ratus</a:t>
            </a:r>
            <a:r>
              <a:rPr lang="en-US" sz="1600" b="1" dirty="0">
                <a:solidFill>
                  <a:schemeClr val="tx1"/>
                </a:solidFill>
                <a:latin typeface="+mj-lt"/>
              </a:rPr>
              <a:t> </a:t>
            </a:r>
            <a:r>
              <a:rPr lang="en-US" sz="1600" b="1" dirty="0" err="1">
                <a:solidFill>
                  <a:schemeClr val="tx1"/>
                </a:solidFill>
                <a:latin typeface="+mj-lt"/>
              </a:rPr>
              <a:t>tiga</a:t>
            </a:r>
            <a:r>
              <a:rPr lang="en-US" sz="1600" b="1" dirty="0">
                <a:solidFill>
                  <a:schemeClr val="tx1"/>
                </a:solidFill>
                <a:latin typeface="+mj-lt"/>
              </a:rPr>
              <a:t> </a:t>
            </a:r>
            <a:r>
              <a:rPr lang="en-US" sz="1600" b="1" dirty="0" err="1">
                <a:solidFill>
                  <a:schemeClr val="tx1"/>
                </a:solidFill>
                <a:latin typeface="+mj-lt"/>
              </a:rPr>
              <a:t>puluh</a:t>
            </a:r>
            <a:r>
              <a:rPr lang="en-US" sz="1600" b="1" dirty="0">
                <a:solidFill>
                  <a:schemeClr val="tx1"/>
                </a:solidFill>
                <a:latin typeface="+mj-lt"/>
              </a:rPr>
              <a:t> </a:t>
            </a:r>
            <a:r>
              <a:rPr lang="en-US" sz="1600" b="1" dirty="0" err="1">
                <a:solidFill>
                  <a:schemeClr val="tx1"/>
                </a:solidFill>
                <a:latin typeface="+mj-lt"/>
              </a:rPr>
              <a:t>tujuh</a:t>
            </a:r>
            <a:r>
              <a:rPr lang="en-US" sz="1600" b="1" dirty="0">
                <a:solidFill>
                  <a:schemeClr val="tx1"/>
                </a:solidFill>
                <a:latin typeface="+mj-lt"/>
              </a:rPr>
              <a:t> rupiah) </a:t>
            </a:r>
          </a:p>
          <a:p>
            <a:pPr marL="15875" algn="just">
              <a:defRPr/>
            </a:pPr>
            <a:endParaRPr lang="en-US" sz="1600" b="1" dirty="0">
              <a:solidFill>
                <a:srgbClr val="001F60"/>
              </a:solidFill>
              <a:latin typeface="+mj-lt"/>
            </a:endParaRPr>
          </a:p>
        </p:txBody>
      </p:sp>
    </p:spTree>
    <p:extLst>
      <p:ext uri="{BB962C8B-B14F-4D97-AF65-F5344CB8AC3E}">
        <p14:creationId xmlns:p14="http://schemas.microsoft.com/office/powerpoint/2010/main" val="2095089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a:extLst>
              <a:ext uri="{FF2B5EF4-FFF2-40B4-BE49-F238E27FC236}">
                <a16:creationId xmlns:a16="http://schemas.microsoft.com/office/drawing/2014/main" id="{4EE89927-F0C2-4B12-9CEA-204DC639BD4C}"/>
              </a:ext>
            </a:extLst>
          </p:cNvPr>
          <p:cNvSpPr txBox="1"/>
          <p:nvPr/>
        </p:nvSpPr>
        <p:spPr>
          <a:xfrm>
            <a:off x="353111" y="169127"/>
            <a:ext cx="10184451" cy="53487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Autofit/>
          </a:bodyPr>
          <a:lstStyle>
            <a:lvl1pPr algn="l">
              <a:defRPr sz="5000">
                <a:solidFill>
                  <a:srgbClr val="5E5E5E"/>
                </a:solidFill>
                <a:latin typeface="Calibri"/>
                <a:ea typeface="Calibri"/>
                <a:cs typeface="Calibri"/>
                <a:sym typeface="Calibri"/>
              </a:defRPr>
            </a:lvl1pPr>
          </a:lstStyle>
          <a:p>
            <a:r>
              <a:rPr lang="en-US" sz="2400" b="1" dirty="0">
                <a:solidFill>
                  <a:srgbClr val="00B0F0"/>
                </a:solidFill>
                <a:latin typeface="+mn-lt"/>
                <a:ea typeface="+mn-ea"/>
                <a:cs typeface="+mn-cs"/>
              </a:rPr>
              <a:t>PERSETUJUAN PEMEGANG SAHAM - MATA ACARA II</a:t>
            </a:r>
            <a:endParaRPr sz="2400" b="1" dirty="0">
              <a:solidFill>
                <a:srgbClr val="00B0F0"/>
              </a:solidFill>
              <a:latin typeface="+mn-lt"/>
              <a:ea typeface="+mn-ea"/>
              <a:cs typeface="+mn-cs"/>
            </a:endParaRPr>
          </a:p>
        </p:txBody>
      </p:sp>
      <p:sp>
        <p:nvSpPr>
          <p:cNvPr id="6" name="Text Box 5"/>
          <p:cNvSpPr txBox="1">
            <a:spLocks noChangeArrowheads="1"/>
          </p:cNvSpPr>
          <p:nvPr/>
        </p:nvSpPr>
        <p:spPr bwMode="auto">
          <a:xfrm>
            <a:off x="517623" y="1366928"/>
            <a:ext cx="11010641" cy="1077153"/>
          </a:xfrm>
          <a:prstGeom prst="rect">
            <a:avLst/>
          </a:prstGeom>
          <a:noFill/>
          <a:ln w="9525">
            <a:noFill/>
            <a:miter lim="800000"/>
          </a:ln>
          <a:effectLst/>
        </p:spPr>
        <p:txBody>
          <a:bodyPr wrap="square" lIns="91377" tIns="45688" rIns="91377" bIns="45688">
            <a:spAutoFit/>
          </a:bodyPr>
          <a:lstStyle/>
          <a:p>
            <a:pPr marL="15875" algn="just">
              <a:defRPr/>
            </a:pPr>
            <a:r>
              <a:rPr lang="en-US" sz="1600" b="1" noProof="1">
                <a:solidFill>
                  <a:srgbClr val="001F60"/>
                </a:solidFill>
                <a:latin typeface="+mn-lt"/>
              </a:rPr>
              <a:t>Persetujuan pemberian </a:t>
            </a:r>
            <a:r>
              <a:rPr lang="id-ID" sz="1600" b="1" noProof="1">
                <a:solidFill>
                  <a:srgbClr val="001F60"/>
                </a:solidFill>
                <a:latin typeface="+mn-lt"/>
              </a:rPr>
              <a:t>Tantiem</a:t>
            </a:r>
            <a:r>
              <a:rPr lang="en-US" sz="1600" b="1" noProof="1">
                <a:solidFill>
                  <a:srgbClr val="001F60"/>
                </a:solidFill>
                <a:latin typeface="+mn-lt"/>
              </a:rPr>
              <a:t>/Insentif Kinerja</a:t>
            </a:r>
            <a:r>
              <a:rPr lang="id-ID" sz="1600" b="1" noProof="1">
                <a:solidFill>
                  <a:srgbClr val="001F60"/>
                </a:solidFill>
                <a:latin typeface="+mn-lt"/>
              </a:rPr>
              <a:t> </a:t>
            </a:r>
            <a:r>
              <a:rPr lang="en-US" sz="1600" b="1" noProof="1">
                <a:solidFill>
                  <a:srgbClr val="001F60"/>
                </a:solidFill>
                <a:latin typeface="+mn-lt"/>
              </a:rPr>
              <a:t>Direksi dan Komisaris </a:t>
            </a:r>
            <a:r>
              <a:rPr lang="id-ID" sz="1600" b="1" noProof="1">
                <a:solidFill>
                  <a:srgbClr val="001F60"/>
                </a:solidFill>
                <a:latin typeface="+mn-lt"/>
              </a:rPr>
              <a:t>Tahun Buku 20</a:t>
            </a:r>
            <a:r>
              <a:rPr lang="en-US" sz="1600" b="1" noProof="1">
                <a:solidFill>
                  <a:srgbClr val="001F60"/>
                </a:solidFill>
                <a:latin typeface="+mn-lt"/>
              </a:rPr>
              <a:t>21</a:t>
            </a:r>
            <a:r>
              <a:rPr lang="id-ID" sz="1600" b="1" noProof="1">
                <a:solidFill>
                  <a:srgbClr val="001F60"/>
                </a:solidFill>
                <a:latin typeface="+mn-lt"/>
              </a:rPr>
              <a:t> sebesar</a:t>
            </a:r>
            <a:r>
              <a:rPr lang="en-US" sz="1600" b="1" noProof="1">
                <a:solidFill>
                  <a:srgbClr val="001F60"/>
                </a:solidFill>
                <a:latin typeface="+mn-lt"/>
              </a:rPr>
              <a:t>                      </a:t>
            </a:r>
            <a:r>
              <a:rPr lang="en-US" sz="1600" b="1" noProof="1">
                <a:solidFill>
                  <a:srgbClr val="001F60"/>
                </a:solidFill>
              </a:rPr>
              <a:t> ……………. X Take Home Pay, </a:t>
            </a:r>
            <a:r>
              <a:rPr lang="id-ID" sz="1600" b="1" noProof="1">
                <a:solidFill>
                  <a:srgbClr val="001F60"/>
                </a:solidFill>
                <a:latin typeface="+mn-lt"/>
              </a:rPr>
              <a:t>serta </a:t>
            </a:r>
            <a:r>
              <a:rPr lang="en-US" sz="1600" b="1" noProof="1">
                <a:solidFill>
                  <a:srgbClr val="001F60"/>
                </a:solidFill>
                <a:latin typeface="+mn-lt"/>
              </a:rPr>
              <a:t>penetapan Gaj</a:t>
            </a:r>
            <a:r>
              <a:rPr lang="id-ID" sz="1600" b="1" noProof="1">
                <a:solidFill>
                  <a:srgbClr val="001F60"/>
                </a:solidFill>
                <a:latin typeface="+mn-lt"/>
              </a:rPr>
              <a:t>i untuk Direksi dan honorarium untuk Dewan Komisaris berikut fasilitas dan tunjangan lainnya untuk tahun 2022</a:t>
            </a:r>
            <a:r>
              <a:rPr lang="en-US" sz="1600" b="1" noProof="1">
                <a:solidFill>
                  <a:srgbClr val="001F60"/>
                </a:solidFill>
                <a:latin typeface="+mn-lt"/>
              </a:rPr>
              <a:t> oleh Pemegang Saham.</a:t>
            </a:r>
          </a:p>
          <a:p>
            <a:pPr marL="15875" algn="just">
              <a:defRPr/>
            </a:pPr>
            <a:endParaRPr lang="en-US" sz="1600" b="1" noProof="1">
              <a:solidFill>
                <a:srgbClr val="001F60"/>
              </a:solidFill>
              <a:latin typeface="+mn-lt"/>
            </a:endParaRPr>
          </a:p>
        </p:txBody>
      </p:sp>
    </p:spTree>
    <p:extLst>
      <p:ext uri="{BB962C8B-B14F-4D97-AF65-F5344CB8AC3E}">
        <p14:creationId xmlns:p14="http://schemas.microsoft.com/office/powerpoint/2010/main" val="1511830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a:extLst>
              <a:ext uri="{FF2B5EF4-FFF2-40B4-BE49-F238E27FC236}">
                <a16:creationId xmlns:a16="http://schemas.microsoft.com/office/drawing/2014/main" id="{4EE89927-F0C2-4B12-9CEA-204DC639BD4C}"/>
              </a:ext>
            </a:extLst>
          </p:cNvPr>
          <p:cNvSpPr txBox="1"/>
          <p:nvPr/>
        </p:nvSpPr>
        <p:spPr>
          <a:xfrm>
            <a:off x="353111" y="169127"/>
            <a:ext cx="10184451" cy="53487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Autofit/>
          </a:bodyPr>
          <a:lstStyle>
            <a:lvl1pPr algn="l">
              <a:defRPr sz="5000">
                <a:solidFill>
                  <a:srgbClr val="5E5E5E"/>
                </a:solidFill>
                <a:latin typeface="Calibri"/>
                <a:ea typeface="Calibri"/>
                <a:cs typeface="Calibri"/>
                <a:sym typeface="Calibri"/>
              </a:defRPr>
            </a:lvl1pPr>
          </a:lstStyle>
          <a:p>
            <a:r>
              <a:rPr lang="en-US" sz="2400" b="1" dirty="0">
                <a:solidFill>
                  <a:srgbClr val="00B0F0"/>
                </a:solidFill>
                <a:latin typeface="+mj-lt"/>
                <a:ea typeface="+mn-ea"/>
                <a:cs typeface="+mn-cs"/>
              </a:rPr>
              <a:t>PERSETUJUAN PEMEGANG SAHAM - MATA ACARA III</a:t>
            </a:r>
            <a:endParaRPr sz="2400" b="1" dirty="0">
              <a:solidFill>
                <a:srgbClr val="00B0F0"/>
              </a:solidFill>
              <a:latin typeface="+mj-lt"/>
              <a:ea typeface="+mn-ea"/>
              <a:cs typeface="+mn-cs"/>
            </a:endParaRPr>
          </a:p>
        </p:txBody>
      </p:sp>
      <p:sp>
        <p:nvSpPr>
          <p:cNvPr id="6" name="Text Box 5"/>
          <p:cNvSpPr txBox="1">
            <a:spLocks noChangeArrowheads="1"/>
          </p:cNvSpPr>
          <p:nvPr/>
        </p:nvSpPr>
        <p:spPr bwMode="auto">
          <a:xfrm>
            <a:off x="517623" y="1366928"/>
            <a:ext cx="11010641" cy="1077153"/>
          </a:xfrm>
          <a:prstGeom prst="rect">
            <a:avLst/>
          </a:prstGeom>
          <a:noFill/>
          <a:ln w="9525">
            <a:noFill/>
            <a:miter lim="800000"/>
          </a:ln>
          <a:effectLst/>
        </p:spPr>
        <p:txBody>
          <a:bodyPr wrap="square" lIns="91377" tIns="45688" rIns="91377" bIns="45688">
            <a:spAutoFit/>
          </a:bodyPr>
          <a:lstStyle/>
          <a:p>
            <a:pPr marL="15875" algn="just">
              <a:defRPr/>
            </a:pPr>
            <a:r>
              <a:rPr lang="en-US" sz="1600" b="1" dirty="0" err="1">
                <a:solidFill>
                  <a:srgbClr val="001F60"/>
                </a:solidFill>
                <a:latin typeface="+mn-lt"/>
              </a:rPr>
              <a:t>Persetujuan</a:t>
            </a:r>
            <a:r>
              <a:rPr lang="id-ID" sz="1600" b="1" dirty="0">
                <a:solidFill>
                  <a:srgbClr val="001F60"/>
                </a:solidFill>
                <a:latin typeface="+mn-lt"/>
              </a:rPr>
              <a:t> penunjukan Kantor Akuntan Publik (KAP) dalam melakukan audit atas Laporan Keuangan Tahun Buku 2022 oleh Pemegang Saham</a:t>
            </a:r>
            <a:r>
              <a:rPr lang="en-US" sz="1600" b="1" dirty="0">
                <a:solidFill>
                  <a:srgbClr val="001F60"/>
                </a:solidFill>
                <a:latin typeface="+mn-lt"/>
              </a:rPr>
              <a:t> </a:t>
            </a:r>
            <a:r>
              <a:rPr lang="en-US" sz="1600" b="1" dirty="0" err="1">
                <a:solidFill>
                  <a:srgbClr val="001F60"/>
                </a:solidFill>
                <a:latin typeface="+mn-lt"/>
              </a:rPr>
              <a:t>dengan</a:t>
            </a:r>
            <a:r>
              <a:rPr lang="en-US" sz="1600" b="1" dirty="0">
                <a:solidFill>
                  <a:srgbClr val="001F60"/>
                </a:solidFill>
                <a:latin typeface="+mn-lt"/>
              </a:rPr>
              <a:t> </a:t>
            </a:r>
            <a:r>
              <a:rPr lang="en-US" sz="1600" b="1" dirty="0" err="1">
                <a:solidFill>
                  <a:srgbClr val="001F60"/>
                </a:solidFill>
                <a:latin typeface="+mn-lt"/>
              </a:rPr>
              <a:t>mempertimbangkan</a:t>
            </a:r>
            <a:r>
              <a:rPr lang="en-US" sz="1600" b="1" dirty="0">
                <a:solidFill>
                  <a:srgbClr val="001F60"/>
                </a:solidFill>
                <a:latin typeface="+mn-lt"/>
              </a:rPr>
              <a:t> </a:t>
            </a:r>
            <a:r>
              <a:rPr lang="en-US" sz="1600" b="1" dirty="0" err="1">
                <a:solidFill>
                  <a:srgbClr val="001F60"/>
                </a:solidFill>
                <a:latin typeface="+mn-lt"/>
              </a:rPr>
              <a:t>usulan</a:t>
            </a:r>
            <a:r>
              <a:rPr lang="en-US" sz="1600" b="1" dirty="0">
                <a:solidFill>
                  <a:srgbClr val="001F60"/>
                </a:solidFill>
                <a:latin typeface="+mn-lt"/>
              </a:rPr>
              <a:t> Dewan </a:t>
            </a:r>
            <a:r>
              <a:rPr lang="en-US" sz="1600" b="1" dirty="0" err="1">
                <a:solidFill>
                  <a:srgbClr val="001F60"/>
                </a:solidFill>
                <a:latin typeface="+mn-lt"/>
              </a:rPr>
              <a:t>Komisaris</a:t>
            </a:r>
            <a:r>
              <a:rPr lang="en-US" sz="1600" b="1" dirty="0">
                <a:solidFill>
                  <a:srgbClr val="001F60"/>
                </a:solidFill>
                <a:latin typeface="+mn-lt"/>
              </a:rPr>
              <a:t>.</a:t>
            </a:r>
            <a:endParaRPr lang="id-ID" sz="1600" b="1" dirty="0">
              <a:solidFill>
                <a:srgbClr val="001F60"/>
              </a:solidFill>
              <a:latin typeface="+mn-lt"/>
            </a:endParaRPr>
          </a:p>
          <a:p>
            <a:pPr marL="15875" algn="just">
              <a:defRPr/>
            </a:pPr>
            <a:endParaRPr lang="en-US" sz="1600" b="1" dirty="0">
              <a:solidFill>
                <a:srgbClr val="001F60"/>
              </a:solidFill>
              <a:latin typeface="Pragmatica ExtraBold" panose="020B0803040502020204" pitchFamily="34" charset="0"/>
            </a:endParaRPr>
          </a:p>
          <a:p>
            <a:pPr marL="15875" algn="just">
              <a:defRPr/>
            </a:pPr>
            <a:endParaRPr lang="en-US" sz="1600" b="1" dirty="0">
              <a:solidFill>
                <a:srgbClr val="001F60"/>
              </a:solidFill>
              <a:latin typeface="Gotham Light" pitchFamily="50" charset="0"/>
            </a:endParaRPr>
          </a:p>
        </p:txBody>
      </p:sp>
    </p:spTree>
    <p:extLst>
      <p:ext uri="{BB962C8B-B14F-4D97-AF65-F5344CB8AC3E}">
        <p14:creationId xmlns:p14="http://schemas.microsoft.com/office/powerpoint/2010/main" val="4125018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a:extLst>
              <a:ext uri="{FF2B5EF4-FFF2-40B4-BE49-F238E27FC236}">
                <a16:creationId xmlns:a16="http://schemas.microsoft.com/office/drawing/2014/main" id="{4EE89927-F0C2-4B12-9CEA-204DC639BD4C}"/>
              </a:ext>
            </a:extLst>
          </p:cNvPr>
          <p:cNvSpPr txBox="1"/>
          <p:nvPr/>
        </p:nvSpPr>
        <p:spPr>
          <a:xfrm>
            <a:off x="353111" y="169127"/>
            <a:ext cx="10184451" cy="53487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Autofit/>
          </a:bodyPr>
          <a:lstStyle>
            <a:lvl1pPr algn="l">
              <a:defRPr sz="5000">
                <a:solidFill>
                  <a:srgbClr val="5E5E5E"/>
                </a:solidFill>
                <a:latin typeface="Calibri"/>
                <a:ea typeface="Calibri"/>
                <a:cs typeface="Calibri"/>
                <a:sym typeface="Calibri"/>
              </a:defRPr>
            </a:lvl1pPr>
          </a:lstStyle>
          <a:p>
            <a:r>
              <a:rPr lang="en-US" sz="2400" b="1" dirty="0">
                <a:solidFill>
                  <a:srgbClr val="00B0F0"/>
                </a:solidFill>
                <a:latin typeface="+mj-lt"/>
                <a:ea typeface="+mn-ea"/>
                <a:cs typeface="+mn-cs"/>
              </a:rPr>
              <a:t>POSISI TINDAK LANJUT TEMUAN BPK S.D 31 DESEMBER 2021</a:t>
            </a:r>
            <a:endParaRPr sz="2400" b="1" dirty="0">
              <a:solidFill>
                <a:srgbClr val="00B0F0"/>
              </a:solidFill>
              <a:latin typeface="+mj-lt"/>
              <a:ea typeface="+mn-ea"/>
              <a:cs typeface="+mn-cs"/>
            </a:endParaRPr>
          </a:p>
        </p:txBody>
      </p:sp>
      <p:pic>
        <p:nvPicPr>
          <p:cNvPr id="2" name="Picture 1">
            <a:extLst>
              <a:ext uri="{FF2B5EF4-FFF2-40B4-BE49-F238E27FC236}">
                <a16:creationId xmlns:a16="http://schemas.microsoft.com/office/drawing/2014/main" id="{B947F6B5-8FFD-0F19-F88E-57A97893D89C}"/>
              </a:ext>
            </a:extLst>
          </p:cNvPr>
          <p:cNvPicPr>
            <a:picLocks noChangeAspect="1"/>
          </p:cNvPicPr>
          <p:nvPr/>
        </p:nvPicPr>
        <p:blipFill>
          <a:blip r:embed="rId3"/>
          <a:stretch>
            <a:fillRect/>
          </a:stretch>
        </p:blipFill>
        <p:spPr>
          <a:xfrm>
            <a:off x="413247" y="983895"/>
            <a:ext cx="10923620" cy="2790476"/>
          </a:xfrm>
          <a:prstGeom prst="rect">
            <a:avLst/>
          </a:prstGeom>
        </p:spPr>
      </p:pic>
    </p:spTree>
    <p:extLst>
      <p:ext uri="{BB962C8B-B14F-4D97-AF65-F5344CB8AC3E}">
        <p14:creationId xmlns:p14="http://schemas.microsoft.com/office/powerpoint/2010/main" val="1583845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pic>
        <p:nvPicPr>
          <p:cNvPr id="421" name="Google Shape;421;p14"/>
          <p:cNvPicPr preferRelativeResize="0"/>
          <p:nvPr/>
        </p:nvPicPr>
        <p:blipFill rotWithShape="1">
          <a:blip r:embed="rId3"/>
          <a:srcRect/>
          <a:stretch>
            <a:fillRect/>
          </a:stretch>
        </p:blipFill>
        <p:spPr>
          <a:xfrm>
            <a:off x="0" y="0"/>
            <a:ext cx="12192000" cy="6858000"/>
          </a:xfrm>
          <a:prstGeom prst="rect">
            <a:avLst/>
          </a:prstGeom>
          <a:noFill/>
          <a:ln>
            <a:noFill/>
          </a:ln>
        </p:spPr>
      </p:pic>
      <p:sp>
        <p:nvSpPr>
          <p:cNvPr id="422" name="Google Shape;422;p14"/>
          <p:cNvSpPr txBox="1"/>
          <p:nvPr/>
        </p:nvSpPr>
        <p:spPr>
          <a:xfrm>
            <a:off x="6004561" y="2274859"/>
            <a:ext cx="5872480" cy="2308284"/>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7200"/>
              <a:buFont typeface="Arial" panose="020B0604020202020204"/>
              <a:buNone/>
            </a:pPr>
            <a:r>
              <a:rPr lang="en-US" sz="7200" b="1" i="0" u="none" strike="noStrike" cap="none">
                <a:solidFill>
                  <a:srgbClr val="000000"/>
                </a:solidFill>
                <a:latin typeface="Arial" panose="020B0604020202020204"/>
                <a:ea typeface="Arial" panose="020B0604020202020204"/>
                <a:cs typeface="Arial" panose="020B0604020202020204"/>
                <a:sym typeface="Arial" panose="020B0604020202020204"/>
              </a:rPr>
              <a:t>TERIMA</a:t>
            </a:r>
          </a:p>
          <a:p>
            <a:pPr marL="0" marR="0" lvl="0" indent="0" algn="ctr" rtl="0">
              <a:lnSpc>
                <a:spcPct val="100000"/>
              </a:lnSpc>
              <a:spcBef>
                <a:spcPts val="0"/>
              </a:spcBef>
              <a:spcAft>
                <a:spcPts val="0"/>
              </a:spcAft>
              <a:buClr>
                <a:srgbClr val="000000"/>
              </a:buClr>
              <a:buSzPts val="7200"/>
              <a:buFont typeface="Arial" panose="020B0604020202020204"/>
              <a:buNone/>
            </a:pPr>
            <a:r>
              <a:rPr lang="en-US" sz="7200" b="1" i="0" u="none" strike="noStrike" cap="none">
                <a:solidFill>
                  <a:srgbClr val="2F5496"/>
                </a:solidFill>
                <a:latin typeface="Arial" panose="020B0604020202020204"/>
                <a:ea typeface="Arial" panose="020B0604020202020204"/>
                <a:cs typeface="Arial" panose="020B0604020202020204"/>
                <a:sym typeface="Arial" panose="020B0604020202020204"/>
              </a:rPr>
              <a:t>KASIH</a:t>
            </a:r>
            <a:endParaRPr sz="5400" b="1" i="0" u="none" strike="noStrike" cap="none">
              <a:solidFill>
                <a:srgbClr val="2F5496"/>
              </a:solidFill>
              <a:latin typeface="Arial" panose="020B0604020202020204"/>
              <a:ea typeface="Arial" panose="020B0604020202020204"/>
              <a:cs typeface="Arial" panose="020B0604020202020204"/>
              <a:sym typeface="Arial" panose="020B0604020202020204"/>
            </a:endParaRPr>
          </a:p>
        </p:txBody>
      </p:sp>
      <p:pic>
        <p:nvPicPr>
          <p:cNvPr id="5" name="Picture 7">
            <a:extLst>
              <a:ext uri="{FF2B5EF4-FFF2-40B4-BE49-F238E27FC236}">
                <a16:creationId xmlns:a16="http://schemas.microsoft.com/office/drawing/2014/main" id="{823F6831-EF4A-E6A8-DB4D-13B4ED3098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8155" t="30878" r="18286" b="34035"/>
          <a:stretch>
            <a:fillRect/>
          </a:stretch>
        </p:blipFill>
        <p:spPr bwMode="auto">
          <a:xfrm>
            <a:off x="9789160" y="326237"/>
            <a:ext cx="1922257" cy="559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a:extLst>
              <a:ext uri="{FF2B5EF4-FFF2-40B4-BE49-F238E27FC236}">
                <a16:creationId xmlns:a16="http://schemas.microsoft.com/office/drawing/2014/main" id="{4EE89927-F0C2-4B12-9CEA-204DC639BD4C}"/>
              </a:ext>
            </a:extLst>
          </p:cNvPr>
          <p:cNvSpPr txBox="1"/>
          <p:nvPr/>
        </p:nvSpPr>
        <p:spPr>
          <a:xfrm>
            <a:off x="353111" y="169127"/>
            <a:ext cx="8848641" cy="53487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Autofit/>
          </a:bodyPr>
          <a:lstStyle>
            <a:lvl1pPr algn="l">
              <a:defRPr sz="5000">
                <a:solidFill>
                  <a:srgbClr val="5E5E5E"/>
                </a:solidFill>
                <a:latin typeface="Calibri"/>
                <a:ea typeface="Calibri"/>
                <a:cs typeface="Calibri"/>
                <a:sym typeface="Calibri"/>
              </a:defRPr>
            </a:lvl1pPr>
          </a:lstStyle>
          <a:p>
            <a:r>
              <a:rPr lang="en-US" sz="2400" dirty="0">
                <a:solidFill>
                  <a:srgbClr val="2FB7E9"/>
                </a:solidFill>
                <a:latin typeface="Arial" panose="020B0604020202020204"/>
                <a:ea typeface="Arial" panose="020B0604020202020204"/>
                <a:cs typeface="Arial" panose="020B0604020202020204"/>
                <a:sym typeface="Arial" panose="020B0604020202020204"/>
              </a:rPr>
              <a:t>MATA ACARA RAPAT</a:t>
            </a:r>
            <a:endParaRPr sz="2400" dirty="0">
              <a:solidFill>
                <a:srgbClr val="2FB7E9"/>
              </a:solidFill>
              <a:latin typeface="Arial" panose="020B0604020202020204"/>
              <a:ea typeface="Arial" panose="020B0604020202020204"/>
              <a:cs typeface="Arial" panose="020B0604020202020204"/>
              <a:sym typeface="Arial" panose="020B0604020202020204"/>
            </a:endParaRPr>
          </a:p>
        </p:txBody>
      </p:sp>
      <p:sp>
        <p:nvSpPr>
          <p:cNvPr id="7" name="Text Placeholder 2">
            <a:hlinkClick r:id="" action="ppaction://noaction"/>
          </p:cNvPr>
          <p:cNvSpPr>
            <a:spLocks noGrp="1"/>
          </p:cNvSpPr>
          <p:nvPr>
            <p:custDataLst>
              <p:tags r:id="rId1"/>
            </p:custDataLst>
          </p:nvPr>
        </p:nvSpPr>
        <p:spPr bwMode="gray">
          <a:xfrm>
            <a:off x="396369" y="1417931"/>
            <a:ext cx="11282439" cy="3412366"/>
          </a:xfrm>
          <a:prstGeom prst="rect">
            <a:avLst/>
          </a:prstGeom>
          <a:noFill/>
          <a:ln>
            <a:noFill/>
          </a:ln>
        </p:spPr>
        <p:txBody>
          <a:bodyPr vert="horz" wrap="square" lIns="60325" tIns="60325" rIns="0" bIns="61913" numCol="1" spcCol="288000" rtlCol="0" anchor="t" anchorCtr="0">
            <a:noAutofit/>
          </a:bodyPr>
          <a:lstStyle>
            <a:lvl1pPr marL="0" indent="0" algn="l" defTabSz="1217930" rtl="0" eaLnBrk="1" fontAlgn="base" hangingPunct="1">
              <a:spcBef>
                <a:spcPct val="0"/>
              </a:spcBef>
              <a:spcAft>
                <a:spcPct val="0"/>
              </a:spcAft>
              <a:buClr>
                <a:schemeClr val="tx2"/>
              </a:buClr>
              <a:buSzPct val="100000"/>
              <a:defRPr lang="x-none" sz="1600" baseline="0">
                <a:solidFill>
                  <a:schemeClr val="tx1"/>
                </a:solidFill>
                <a:latin typeface="+mn-lt"/>
                <a:ea typeface="+mn-ea"/>
                <a:cs typeface="+mn-cs"/>
              </a:defRPr>
            </a:lvl1pPr>
            <a:lvl2pPr marL="191770" indent="-191770" algn="l" defTabSz="1217930" rtl="0" eaLnBrk="1" fontAlgn="base" hangingPunct="1">
              <a:spcBef>
                <a:spcPct val="0"/>
              </a:spcBef>
              <a:spcAft>
                <a:spcPct val="0"/>
              </a:spcAft>
              <a:buClr>
                <a:schemeClr val="tx2"/>
              </a:buClr>
              <a:buSzPct val="125000"/>
              <a:buFont typeface="Arial" panose="020B0604020202020204" pitchFamily="34" charset="0"/>
              <a:buChar char="•"/>
              <a:defRPr lang="x-none" sz="1600" baseline="0">
                <a:solidFill>
                  <a:schemeClr val="tx1"/>
                </a:solidFill>
                <a:latin typeface="+mn-lt"/>
              </a:defRPr>
            </a:lvl2pPr>
            <a:lvl3pPr marL="457200" indent="-265430" algn="l" defTabSz="1217930" rtl="0" eaLnBrk="1" fontAlgn="base" hangingPunct="1">
              <a:spcBef>
                <a:spcPct val="0"/>
              </a:spcBef>
              <a:spcAft>
                <a:spcPct val="0"/>
              </a:spcAft>
              <a:buClr>
                <a:schemeClr val="tx2"/>
              </a:buClr>
              <a:buSzPct val="120000"/>
              <a:buFont typeface="Arial" panose="020B0604020202020204" pitchFamily="34" charset="0"/>
              <a:buChar char="–"/>
              <a:defRPr lang="x-none" sz="1600" baseline="0">
                <a:solidFill>
                  <a:schemeClr val="tx1"/>
                </a:solidFill>
                <a:latin typeface="+mn-lt"/>
              </a:defRPr>
            </a:lvl3pPr>
            <a:lvl4pPr marL="612775" indent="-155575" algn="l" defTabSz="1217930" rtl="0" eaLnBrk="1" fontAlgn="base" hangingPunct="1">
              <a:spcBef>
                <a:spcPct val="0"/>
              </a:spcBef>
              <a:spcAft>
                <a:spcPct val="0"/>
              </a:spcAft>
              <a:buClr>
                <a:schemeClr val="tx2"/>
              </a:buClr>
              <a:buSzPct val="100000"/>
              <a:buFont typeface="Arial" panose="020B0604020202020204" pitchFamily="34" charset="0"/>
              <a:buChar char="•"/>
              <a:defRPr lang="x-none" sz="1600" baseline="0">
                <a:solidFill>
                  <a:schemeClr val="tx1"/>
                </a:solidFill>
                <a:latin typeface="+mn-lt"/>
              </a:defRPr>
            </a:lvl4pPr>
            <a:lvl5pPr marL="749935" indent="-128270" algn="l" defTabSz="1217930" rtl="0" eaLnBrk="1" fontAlgn="base" hangingPunct="1">
              <a:spcBef>
                <a:spcPct val="0"/>
              </a:spcBef>
              <a:spcAft>
                <a:spcPct val="0"/>
              </a:spcAft>
              <a:buClr>
                <a:schemeClr val="tx2"/>
              </a:buClr>
              <a:buSzPct val="89000"/>
              <a:buFont typeface="Arial" panose="020B0604020202020204" pitchFamily="34" charset="0"/>
              <a:buChar char="-"/>
              <a:defRPr lang="x-none" sz="1600" baseline="0">
                <a:solidFill>
                  <a:schemeClr val="tx1"/>
                </a:solidFill>
                <a:latin typeface="+mn-lt"/>
              </a:defRPr>
            </a:lvl5pPr>
            <a:lvl6pPr marL="1019810" indent="-177165" algn="l" defTabSz="1217930" rtl="0" eaLnBrk="1" fontAlgn="base" hangingPunct="1">
              <a:spcBef>
                <a:spcPct val="0"/>
              </a:spcBef>
              <a:spcAft>
                <a:spcPct val="0"/>
              </a:spcAft>
              <a:buClr>
                <a:schemeClr val="tx2"/>
              </a:buClr>
              <a:buSzPct val="89000"/>
              <a:buFont typeface="Arial" panose="020B0604020202020204" pitchFamily="34" charset="0"/>
              <a:buChar char="-"/>
              <a:defRPr lang="x-none" sz="2175" baseline="0">
                <a:solidFill>
                  <a:schemeClr val="tx1"/>
                </a:solidFill>
                <a:latin typeface="+mn-lt"/>
              </a:defRPr>
            </a:lvl6pPr>
            <a:lvl7pPr marL="1019810" indent="-177165" algn="l" defTabSz="1217930" rtl="0" eaLnBrk="1" fontAlgn="base" hangingPunct="1">
              <a:spcBef>
                <a:spcPct val="0"/>
              </a:spcBef>
              <a:spcAft>
                <a:spcPct val="0"/>
              </a:spcAft>
              <a:buClr>
                <a:schemeClr val="tx2"/>
              </a:buClr>
              <a:buSzPct val="89000"/>
              <a:buFont typeface="Arial" panose="020B0604020202020204" pitchFamily="34" charset="0"/>
              <a:buChar char="-"/>
              <a:defRPr lang="x-none" sz="2175" baseline="0">
                <a:solidFill>
                  <a:schemeClr val="tx1"/>
                </a:solidFill>
                <a:latin typeface="+mn-lt"/>
              </a:defRPr>
            </a:lvl7pPr>
            <a:lvl8pPr marL="1019810" indent="-177165" algn="l" defTabSz="1217930" rtl="0" eaLnBrk="1" fontAlgn="base" hangingPunct="1">
              <a:spcBef>
                <a:spcPct val="0"/>
              </a:spcBef>
              <a:spcAft>
                <a:spcPct val="0"/>
              </a:spcAft>
              <a:buClr>
                <a:schemeClr val="tx2"/>
              </a:buClr>
              <a:buSzPct val="89000"/>
              <a:buFont typeface="Arial" panose="020B0604020202020204" pitchFamily="34" charset="0"/>
              <a:buChar char="-"/>
              <a:defRPr lang="x-none" sz="2175" baseline="0">
                <a:solidFill>
                  <a:schemeClr val="tx1"/>
                </a:solidFill>
                <a:latin typeface="+mn-lt"/>
              </a:defRPr>
            </a:lvl8pPr>
            <a:lvl9pPr marL="1019810" indent="-177165" algn="l" defTabSz="1217930" rtl="0" eaLnBrk="1" fontAlgn="base" hangingPunct="1">
              <a:spcBef>
                <a:spcPct val="0"/>
              </a:spcBef>
              <a:spcAft>
                <a:spcPct val="0"/>
              </a:spcAft>
              <a:buClr>
                <a:schemeClr val="tx2"/>
              </a:buClr>
              <a:buSzPct val="89000"/>
              <a:buFont typeface="Arial" panose="020B0604020202020204" pitchFamily="34" charset="0"/>
              <a:buChar char="-"/>
              <a:defRPr lang="x-none" sz="2175" baseline="0">
                <a:solidFill>
                  <a:schemeClr val="tx1"/>
                </a:solidFill>
                <a:latin typeface="+mn-lt"/>
              </a:defRPr>
            </a:lvl9pPr>
          </a:lstStyle>
          <a:p>
            <a:pPr marL="400050" lvl="1" indent="-400050" algn="just">
              <a:spcAft>
                <a:spcPts val="1200"/>
              </a:spcAft>
              <a:buClr>
                <a:srgbClr val="002060"/>
              </a:buClr>
              <a:buSzPct val="100000"/>
              <a:buFont typeface="+mj-lt"/>
              <a:buAutoNum type="romanUcPeriod"/>
              <a:defRPr/>
            </a:pPr>
            <a:r>
              <a:rPr lang="id-ID" b="1" dirty="0">
                <a:solidFill>
                  <a:srgbClr val="001F60"/>
                </a:solidFill>
                <a:ea typeface="Batang" pitchFamily="18" charset="-127"/>
              </a:rPr>
              <a:t>Persetujuan Laporan Tahunan Perseroan Tahun Buku 202</a:t>
            </a:r>
            <a:r>
              <a:rPr lang="en-US" b="1" dirty="0">
                <a:solidFill>
                  <a:srgbClr val="001F60"/>
                </a:solidFill>
                <a:ea typeface="Batang" pitchFamily="18" charset="-127"/>
              </a:rPr>
              <a:t>1 </a:t>
            </a:r>
            <a:r>
              <a:rPr lang="id-ID" b="1" dirty="0">
                <a:solidFill>
                  <a:srgbClr val="001F60"/>
                </a:solidFill>
                <a:ea typeface="Batang" pitchFamily="18" charset="-127"/>
              </a:rPr>
              <a:t>dan Peng</a:t>
            </a:r>
            <a:r>
              <a:rPr lang="en-US" b="1" dirty="0">
                <a:solidFill>
                  <a:srgbClr val="001F60"/>
                </a:solidFill>
                <a:ea typeface="Batang" pitchFamily="18" charset="-127"/>
              </a:rPr>
              <a:t>e</a:t>
            </a:r>
            <a:r>
              <a:rPr lang="id-ID" b="1" dirty="0">
                <a:solidFill>
                  <a:srgbClr val="001F60"/>
                </a:solidFill>
                <a:ea typeface="Batang" pitchFamily="18" charset="-127"/>
              </a:rPr>
              <a:t>sahan Laporan Keuangan Perseroan Tahun Buku 202</a:t>
            </a:r>
            <a:r>
              <a:rPr lang="en-US" b="1" dirty="0">
                <a:solidFill>
                  <a:srgbClr val="001F60"/>
                </a:solidFill>
                <a:ea typeface="Batang" pitchFamily="18" charset="-127"/>
              </a:rPr>
              <a:t>1</a:t>
            </a:r>
            <a:r>
              <a:rPr lang="id-ID" b="1" dirty="0">
                <a:solidFill>
                  <a:srgbClr val="001F60"/>
                </a:solidFill>
                <a:ea typeface="Batang" pitchFamily="18" charset="-127"/>
              </a:rPr>
              <a:t>, sekaligus pemberian pelunasan dan pembebasan tanggung jawab sepenuhnya </a:t>
            </a:r>
            <a:r>
              <a:rPr lang="fr-FR" b="1" dirty="0">
                <a:solidFill>
                  <a:srgbClr val="001F60"/>
                </a:solidFill>
                <a:ea typeface="Batang" pitchFamily="18" charset="-127"/>
              </a:rPr>
              <a:t>(</a:t>
            </a:r>
            <a:r>
              <a:rPr lang="fr-FR" b="1" i="1" dirty="0" err="1">
                <a:solidFill>
                  <a:srgbClr val="001F60"/>
                </a:solidFill>
                <a:ea typeface="Batang" pitchFamily="18" charset="-127"/>
              </a:rPr>
              <a:t>volledig</a:t>
            </a:r>
            <a:r>
              <a:rPr lang="fr-FR" b="1" i="1" dirty="0">
                <a:solidFill>
                  <a:srgbClr val="001F60"/>
                </a:solidFill>
                <a:ea typeface="Batang" pitchFamily="18" charset="-127"/>
              </a:rPr>
              <a:t> acquit et de charge</a:t>
            </a:r>
            <a:r>
              <a:rPr lang="fr-FR" b="1" dirty="0">
                <a:solidFill>
                  <a:srgbClr val="001F60"/>
                </a:solidFill>
                <a:ea typeface="Batang" pitchFamily="18" charset="-127"/>
              </a:rPr>
              <a:t>) </a:t>
            </a:r>
            <a:r>
              <a:rPr lang="id-ID" b="1" dirty="0">
                <a:solidFill>
                  <a:srgbClr val="001F60"/>
                </a:solidFill>
                <a:ea typeface="Batang" pitchFamily="18" charset="-127"/>
              </a:rPr>
              <a:t>kepada Direksi dan Dewan Komisaris atas tindakan pengurusan dan pengawasan Perseroan yang telah dijalankan selama Tahun Buku 202</a:t>
            </a:r>
            <a:r>
              <a:rPr lang="en-US" b="1" dirty="0">
                <a:solidFill>
                  <a:srgbClr val="001F60"/>
                </a:solidFill>
                <a:ea typeface="Batang" pitchFamily="18" charset="-127"/>
              </a:rPr>
              <a:t>1 </a:t>
            </a:r>
            <a:r>
              <a:rPr lang="en-US" b="1" dirty="0" err="1">
                <a:solidFill>
                  <a:srgbClr val="001F60"/>
                </a:solidFill>
                <a:ea typeface="Batang" pitchFamily="18" charset="-127"/>
              </a:rPr>
              <a:t>sepanjang</a:t>
            </a:r>
            <a:r>
              <a:rPr lang="en-US" b="1" dirty="0">
                <a:solidFill>
                  <a:srgbClr val="001F60"/>
                </a:solidFill>
                <a:ea typeface="Batang" pitchFamily="18" charset="-127"/>
              </a:rPr>
              <a:t> </a:t>
            </a:r>
            <a:r>
              <a:rPr lang="en-US" b="1" dirty="0" err="1">
                <a:solidFill>
                  <a:srgbClr val="001F60"/>
                </a:solidFill>
                <a:ea typeface="Batang" pitchFamily="18" charset="-127"/>
              </a:rPr>
              <a:t>tindakan</a:t>
            </a:r>
            <a:r>
              <a:rPr lang="en-US" b="1" dirty="0">
                <a:solidFill>
                  <a:srgbClr val="001F60"/>
                </a:solidFill>
                <a:ea typeface="Batang" pitchFamily="18" charset="-127"/>
              </a:rPr>
              <a:t> </a:t>
            </a:r>
            <a:r>
              <a:rPr lang="en-US" b="1" dirty="0" err="1">
                <a:solidFill>
                  <a:srgbClr val="001F60"/>
                </a:solidFill>
                <a:ea typeface="Batang" pitchFamily="18" charset="-127"/>
              </a:rPr>
              <a:t>tersebut</a:t>
            </a:r>
            <a:r>
              <a:rPr lang="en-US" b="1" dirty="0">
                <a:solidFill>
                  <a:srgbClr val="001F60"/>
                </a:solidFill>
                <a:ea typeface="Batang" pitchFamily="18" charset="-127"/>
              </a:rPr>
              <a:t> </a:t>
            </a:r>
            <a:r>
              <a:rPr lang="en-US" b="1" dirty="0" err="1">
                <a:solidFill>
                  <a:srgbClr val="001F60"/>
                </a:solidFill>
                <a:ea typeface="Batang" pitchFamily="18" charset="-127"/>
              </a:rPr>
              <a:t>bukan</a:t>
            </a:r>
            <a:r>
              <a:rPr lang="en-US" b="1" dirty="0">
                <a:solidFill>
                  <a:srgbClr val="001F60"/>
                </a:solidFill>
                <a:ea typeface="Batang" pitchFamily="18" charset="-127"/>
              </a:rPr>
              <a:t> </a:t>
            </a:r>
            <a:r>
              <a:rPr lang="en-US" b="1" dirty="0" err="1">
                <a:solidFill>
                  <a:srgbClr val="001F60"/>
                </a:solidFill>
                <a:ea typeface="Batang" pitchFamily="18" charset="-127"/>
              </a:rPr>
              <a:t>merupakan</a:t>
            </a:r>
            <a:r>
              <a:rPr lang="en-US" b="1" dirty="0">
                <a:solidFill>
                  <a:srgbClr val="001F60"/>
                </a:solidFill>
                <a:ea typeface="Batang" pitchFamily="18" charset="-127"/>
              </a:rPr>
              <a:t> </a:t>
            </a:r>
            <a:r>
              <a:rPr lang="en-US" b="1" dirty="0" err="1">
                <a:solidFill>
                  <a:srgbClr val="001F60"/>
                </a:solidFill>
                <a:ea typeface="Batang" pitchFamily="18" charset="-127"/>
              </a:rPr>
              <a:t>tindakan</a:t>
            </a:r>
            <a:r>
              <a:rPr lang="en-US" b="1" dirty="0">
                <a:solidFill>
                  <a:srgbClr val="001F60"/>
                </a:solidFill>
                <a:ea typeface="Batang" pitchFamily="18" charset="-127"/>
              </a:rPr>
              <a:t> </a:t>
            </a:r>
            <a:r>
              <a:rPr lang="en-US" b="1" dirty="0" err="1">
                <a:solidFill>
                  <a:srgbClr val="001F60"/>
                </a:solidFill>
                <a:ea typeface="Batang" pitchFamily="18" charset="-127"/>
              </a:rPr>
              <a:t>pidana</a:t>
            </a:r>
            <a:r>
              <a:rPr lang="en-US" b="1" dirty="0">
                <a:solidFill>
                  <a:srgbClr val="001F60"/>
                </a:solidFill>
                <a:ea typeface="Batang" pitchFamily="18" charset="-127"/>
              </a:rPr>
              <a:t> </a:t>
            </a:r>
            <a:r>
              <a:rPr lang="en-US" b="1" dirty="0" err="1">
                <a:solidFill>
                  <a:srgbClr val="001F60"/>
                </a:solidFill>
                <a:ea typeface="Batang" pitchFamily="18" charset="-127"/>
              </a:rPr>
              <a:t>atau</a:t>
            </a:r>
            <a:r>
              <a:rPr lang="en-US" b="1" dirty="0">
                <a:solidFill>
                  <a:srgbClr val="001F60"/>
                </a:solidFill>
                <a:ea typeface="Batang" pitchFamily="18" charset="-127"/>
              </a:rPr>
              <a:t> </a:t>
            </a:r>
            <a:r>
              <a:rPr lang="en-US" b="1" dirty="0" err="1">
                <a:solidFill>
                  <a:srgbClr val="001F60"/>
                </a:solidFill>
                <a:ea typeface="Batang" pitchFamily="18" charset="-127"/>
              </a:rPr>
              <a:t>tidak</a:t>
            </a:r>
            <a:r>
              <a:rPr lang="en-US" b="1" dirty="0">
                <a:solidFill>
                  <a:srgbClr val="001F60"/>
                </a:solidFill>
                <a:ea typeface="Batang" pitchFamily="18" charset="-127"/>
              </a:rPr>
              <a:t> </a:t>
            </a:r>
            <a:r>
              <a:rPr lang="en-US" b="1" dirty="0" err="1">
                <a:solidFill>
                  <a:srgbClr val="001F60"/>
                </a:solidFill>
                <a:ea typeface="Batang" pitchFamily="18" charset="-127"/>
              </a:rPr>
              <a:t>melanggar</a:t>
            </a:r>
            <a:r>
              <a:rPr lang="en-US" b="1" dirty="0">
                <a:solidFill>
                  <a:srgbClr val="001F60"/>
                </a:solidFill>
                <a:ea typeface="Batang" pitchFamily="18" charset="-127"/>
              </a:rPr>
              <a:t> </a:t>
            </a:r>
            <a:r>
              <a:rPr lang="en-US" b="1" dirty="0" err="1">
                <a:solidFill>
                  <a:srgbClr val="001F60"/>
                </a:solidFill>
                <a:ea typeface="Batang" pitchFamily="18" charset="-127"/>
              </a:rPr>
              <a:t>ketentuan</a:t>
            </a:r>
            <a:r>
              <a:rPr lang="en-US" b="1" dirty="0">
                <a:solidFill>
                  <a:srgbClr val="001F60"/>
                </a:solidFill>
                <a:ea typeface="Batang" pitchFamily="18" charset="-127"/>
              </a:rPr>
              <a:t> dan </a:t>
            </a:r>
            <a:r>
              <a:rPr lang="en-US" b="1" dirty="0" err="1">
                <a:solidFill>
                  <a:srgbClr val="001F60"/>
                </a:solidFill>
                <a:ea typeface="Batang" pitchFamily="18" charset="-127"/>
              </a:rPr>
              <a:t>prosedur</a:t>
            </a:r>
            <a:r>
              <a:rPr lang="en-US" b="1" dirty="0">
                <a:solidFill>
                  <a:srgbClr val="001F60"/>
                </a:solidFill>
                <a:ea typeface="Batang" pitchFamily="18" charset="-127"/>
              </a:rPr>
              <a:t> </a:t>
            </a:r>
            <a:r>
              <a:rPr lang="en-US" b="1" dirty="0" err="1">
                <a:solidFill>
                  <a:srgbClr val="001F60"/>
                </a:solidFill>
                <a:ea typeface="Batang" pitchFamily="18" charset="-127"/>
              </a:rPr>
              <a:t>hukum</a:t>
            </a:r>
            <a:r>
              <a:rPr lang="en-US" b="1" dirty="0">
                <a:solidFill>
                  <a:srgbClr val="001F60"/>
                </a:solidFill>
                <a:ea typeface="Batang" pitchFamily="18" charset="-127"/>
              </a:rPr>
              <a:t> yang </a:t>
            </a:r>
            <a:r>
              <a:rPr lang="en-US" b="1" dirty="0" err="1">
                <a:solidFill>
                  <a:srgbClr val="001F60"/>
                </a:solidFill>
                <a:ea typeface="Batang" pitchFamily="18" charset="-127"/>
              </a:rPr>
              <a:t>berlaku</a:t>
            </a:r>
            <a:r>
              <a:rPr lang="en-US" b="1" dirty="0">
                <a:solidFill>
                  <a:srgbClr val="001F60"/>
                </a:solidFill>
                <a:ea typeface="Batang" pitchFamily="18" charset="-127"/>
              </a:rPr>
              <a:t> dan </a:t>
            </a:r>
            <a:r>
              <a:rPr lang="en-US" b="1" dirty="0" err="1">
                <a:solidFill>
                  <a:srgbClr val="001F60"/>
                </a:solidFill>
                <a:ea typeface="Batang" pitchFamily="18" charset="-127"/>
              </a:rPr>
              <a:t>tercermin</a:t>
            </a:r>
            <a:r>
              <a:rPr lang="en-US" b="1" dirty="0">
                <a:solidFill>
                  <a:srgbClr val="001F60"/>
                </a:solidFill>
                <a:ea typeface="Batang" pitchFamily="18" charset="-127"/>
              </a:rPr>
              <a:t> </a:t>
            </a:r>
            <a:r>
              <a:rPr lang="en-US" b="1" dirty="0" err="1">
                <a:solidFill>
                  <a:srgbClr val="001F60"/>
                </a:solidFill>
                <a:ea typeface="Batang" pitchFamily="18" charset="-127"/>
              </a:rPr>
              <a:t>dalam</a:t>
            </a:r>
            <a:r>
              <a:rPr lang="en-US" b="1" dirty="0">
                <a:solidFill>
                  <a:srgbClr val="001F60"/>
                </a:solidFill>
                <a:ea typeface="Batang" pitchFamily="18" charset="-127"/>
              </a:rPr>
              <a:t> </a:t>
            </a:r>
            <a:r>
              <a:rPr lang="en-US" b="1" dirty="0" err="1">
                <a:solidFill>
                  <a:srgbClr val="001F60"/>
                </a:solidFill>
                <a:ea typeface="Batang" pitchFamily="18" charset="-127"/>
              </a:rPr>
              <a:t>Laporan</a:t>
            </a:r>
            <a:r>
              <a:rPr lang="en-US" b="1" dirty="0">
                <a:solidFill>
                  <a:srgbClr val="001F60"/>
                </a:solidFill>
                <a:ea typeface="Batang" pitchFamily="18" charset="-127"/>
              </a:rPr>
              <a:t> </a:t>
            </a:r>
            <a:r>
              <a:rPr lang="en-US" b="1" dirty="0" err="1">
                <a:solidFill>
                  <a:srgbClr val="001F60"/>
                </a:solidFill>
                <a:ea typeface="Batang" pitchFamily="18" charset="-127"/>
              </a:rPr>
              <a:t>Tahunan</a:t>
            </a:r>
            <a:r>
              <a:rPr lang="en-US" b="1" dirty="0">
                <a:solidFill>
                  <a:srgbClr val="001F60"/>
                </a:solidFill>
                <a:ea typeface="Batang" pitchFamily="18" charset="-127"/>
              </a:rPr>
              <a:t> dan </a:t>
            </a:r>
            <a:r>
              <a:rPr lang="en-US" b="1" dirty="0" err="1">
                <a:solidFill>
                  <a:srgbClr val="001F60"/>
                </a:solidFill>
                <a:ea typeface="Batang" pitchFamily="18" charset="-127"/>
              </a:rPr>
              <a:t>Laporan</a:t>
            </a:r>
            <a:r>
              <a:rPr lang="en-US" b="1" dirty="0">
                <a:solidFill>
                  <a:srgbClr val="001F60"/>
                </a:solidFill>
                <a:ea typeface="Batang" pitchFamily="18" charset="-127"/>
              </a:rPr>
              <a:t> </a:t>
            </a:r>
            <a:r>
              <a:rPr lang="en-US" b="1" dirty="0" err="1">
                <a:solidFill>
                  <a:srgbClr val="001F60"/>
                </a:solidFill>
                <a:ea typeface="Batang" pitchFamily="18" charset="-127"/>
              </a:rPr>
              <a:t>Keuangan</a:t>
            </a:r>
            <a:r>
              <a:rPr lang="en-US" b="1" dirty="0">
                <a:solidFill>
                  <a:srgbClr val="001F60"/>
                </a:solidFill>
                <a:ea typeface="Batang" pitchFamily="18" charset="-127"/>
              </a:rPr>
              <a:t> Persero;</a:t>
            </a:r>
            <a:endParaRPr lang="id-ID" b="1" strike="sngStrike" dirty="0">
              <a:solidFill>
                <a:srgbClr val="FF0000"/>
              </a:solidFill>
              <a:ea typeface="Batang" pitchFamily="18" charset="-127"/>
            </a:endParaRPr>
          </a:p>
          <a:p>
            <a:pPr marL="400050" lvl="1" indent="-400050" algn="just">
              <a:spcAft>
                <a:spcPts val="1200"/>
              </a:spcAft>
              <a:buClr>
                <a:srgbClr val="002060"/>
              </a:buClr>
              <a:buSzPct val="100000"/>
              <a:buFont typeface="+mj-lt"/>
              <a:buAutoNum type="romanUcPeriod"/>
              <a:defRPr/>
            </a:pPr>
            <a:r>
              <a:rPr lang="id-ID" b="1" dirty="0">
                <a:solidFill>
                  <a:srgbClr val="001F60"/>
                </a:solidFill>
                <a:ea typeface="Batang" pitchFamily="18" charset="-127"/>
              </a:rPr>
              <a:t>Penetapan tantiem Tahun Buku 202</a:t>
            </a:r>
            <a:r>
              <a:rPr lang="en-US" b="1" dirty="0">
                <a:solidFill>
                  <a:srgbClr val="001F60"/>
                </a:solidFill>
                <a:ea typeface="Batang" pitchFamily="18" charset="-127"/>
              </a:rPr>
              <a:t>1</a:t>
            </a:r>
            <a:r>
              <a:rPr lang="id-ID" b="1" dirty="0">
                <a:solidFill>
                  <a:srgbClr val="001F60"/>
                </a:solidFill>
                <a:ea typeface="Batang" pitchFamily="18" charset="-127"/>
              </a:rPr>
              <a:t>,</a:t>
            </a:r>
            <a:r>
              <a:rPr lang="en-US" b="1" dirty="0">
                <a:solidFill>
                  <a:srgbClr val="001F60"/>
                </a:solidFill>
                <a:ea typeface="Batang" pitchFamily="18" charset="-127"/>
              </a:rPr>
              <a:t> </a:t>
            </a:r>
            <a:r>
              <a:rPr lang="id-ID" b="1" dirty="0">
                <a:solidFill>
                  <a:srgbClr val="001F60"/>
                </a:solidFill>
                <a:ea typeface="Batang" pitchFamily="18" charset="-127"/>
              </a:rPr>
              <a:t>Gaji untuk Direksi dan honorarium untuk Dewan Komisaris berikut fasilitas dan tunjangan lainnya untuk tahun 202</a:t>
            </a:r>
            <a:r>
              <a:rPr lang="en-US" b="1" dirty="0">
                <a:solidFill>
                  <a:srgbClr val="001F60"/>
                </a:solidFill>
                <a:ea typeface="Batang" pitchFamily="18" charset="-127"/>
              </a:rPr>
              <a:t>2</a:t>
            </a:r>
            <a:r>
              <a:rPr lang="id-ID" b="1" dirty="0">
                <a:solidFill>
                  <a:srgbClr val="001F60"/>
                </a:solidFill>
                <a:ea typeface="Batang" pitchFamily="18" charset="-127"/>
              </a:rPr>
              <a:t>;</a:t>
            </a:r>
            <a:r>
              <a:rPr lang="en-US" b="1" dirty="0">
                <a:solidFill>
                  <a:srgbClr val="001F60"/>
                </a:solidFill>
                <a:ea typeface="Batang" pitchFamily="18" charset="-127"/>
              </a:rPr>
              <a:t> </a:t>
            </a:r>
          </a:p>
          <a:p>
            <a:pPr marL="400050" lvl="1" indent="-400050" algn="just">
              <a:spcAft>
                <a:spcPts val="600"/>
              </a:spcAft>
              <a:buClr>
                <a:srgbClr val="002060"/>
              </a:buClr>
              <a:buSzPct val="100000"/>
              <a:buFont typeface="+mj-lt"/>
              <a:buAutoNum type="romanUcPeriod"/>
              <a:defRPr/>
            </a:pPr>
            <a:r>
              <a:rPr lang="id-ID" b="1" dirty="0">
                <a:solidFill>
                  <a:srgbClr val="001F60"/>
                </a:solidFill>
                <a:ea typeface="Batang" pitchFamily="18" charset="-127"/>
              </a:rPr>
              <a:t>Persetujuan Penunjukan Kantor Akuntan Publik (KAP) untuk mengaudit Laporan Keuangan Perseroan </a:t>
            </a:r>
            <a:r>
              <a:rPr lang="en-US" b="1" dirty="0" err="1">
                <a:solidFill>
                  <a:srgbClr val="001F60"/>
                </a:solidFill>
                <a:ea typeface="Batang" pitchFamily="18" charset="-127"/>
              </a:rPr>
              <a:t>untuk</a:t>
            </a:r>
            <a:r>
              <a:rPr lang="id-ID" b="1" dirty="0">
                <a:solidFill>
                  <a:srgbClr val="001F60"/>
                </a:solidFill>
                <a:ea typeface="Batang" pitchFamily="18" charset="-127"/>
              </a:rPr>
              <a:t> Tahun Buku 202</a:t>
            </a:r>
            <a:r>
              <a:rPr lang="en-US" b="1" dirty="0">
                <a:solidFill>
                  <a:srgbClr val="001F60"/>
                </a:solidFill>
                <a:ea typeface="Batang" pitchFamily="18" charset="-127"/>
              </a:rPr>
              <a:t>2.</a:t>
            </a:r>
            <a:endParaRPr lang="en-US" b="1" dirty="0">
              <a:solidFill>
                <a:srgbClr val="FF0000"/>
              </a:solidFill>
              <a:ea typeface="Batang" pitchFamily="18" charset="-127"/>
            </a:endParaRPr>
          </a:p>
          <a:p>
            <a:pPr marL="0" lvl="1" indent="0" algn="just">
              <a:spcAft>
                <a:spcPts val="600"/>
              </a:spcAft>
              <a:buClr>
                <a:srgbClr val="002060"/>
              </a:buClr>
              <a:buSzPct val="100000"/>
              <a:buNone/>
              <a:defRPr/>
            </a:pPr>
            <a:endParaRPr lang="en-US" b="1" dirty="0">
              <a:solidFill>
                <a:srgbClr val="FF0000"/>
              </a:solidFill>
              <a:ea typeface="Batang" pitchFamily="18" charset="-127"/>
            </a:endParaRPr>
          </a:p>
        </p:txBody>
      </p:sp>
    </p:spTree>
    <p:extLst>
      <p:ext uri="{BB962C8B-B14F-4D97-AF65-F5344CB8AC3E}">
        <p14:creationId xmlns:p14="http://schemas.microsoft.com/office/powerpoint/2010/main" val="2066508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p:nvPr/>
        </p:nvSpPr>
        <p:spPr bwMode="auto">
          <a:xfrm>
            <a:off x="479376" y="346914"/>
            <a:ext cx="9252519" cy="466724"/>
          </a:xfrm>
          <a:prstGeom prst="rect">
            <a:avLst/>
          </a:prstGeom>
          <a:noFill/>
          <a:ln>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noAutofit/>
          </a:bodyPr>
          <a:lstStyle/>
          <a:p>
            <a:pPr>
              <a:lnSpc>
                <a:spcPct val="110000"/>
              </a:lnSpc>
              <a:defRPr/>
            </a:pPr>
            <a:r>
              <a:rPr lang="en-US" sz="2400" dirty="0" err="1">
                <a:solidFill>
                  <a:srgbClr val="2FB7E9"/>
                </a:solidFill>
                <a:sym typeface="Calibri"/>
              </a:rPr>
              <a:t>Ringkasan</a:t>
            </a:r>
            <a:r>
              <a:rPr lang="en-US" sz="2400" dirty="0">
                <a:solidFill>
                  <a:srgbClr val="2FB7E9"/>
                </a:solidFill>
                <a:sym typeface="Calibri"/>
              </a:rPr>
              <a:t> </a:t>
            </a:r>
            <a:r>
              <a:rPr lang="en-US" sz="2400" dirty="0" err="1">
                <a:solidFill>
                  <a:srgbClr val="2FB7E9"/>
                </a:solidFill>
                <a:sym typeface="Calibri"/>
              </a:rPr>
              <a:t>Eksekutif</a:t>
            </a:r>
            <a:r>
              <a:rPr lang="en-US" sz="2400" dirty="0">
                <a:solidFill>
                  <a:srgbClr val="2FB7E9"/>
                </a:solidFill>
                <a:sym typeface="Calibri"/>
              </a:rPr>
              <a:t> (1/2)</a:t>
            </a:r>
          </a:p>
        </p:txBody>
      </p:sp>
      <p:graphicFrame>
        <p:nvGraphicFramePr>
          <p:cNvPr id="14" name="Table 13">
            <a:extLst>
              <a:ext uri="{FF2B5EF4-FFF2-40B4-BE49-F238E27FC236}">
                <a16:creationId xmlns:a16="http://schemas.microsoft.com/office/drawing/2014/main" id="{99C750F7-A959-4ED9-A8B9-E6ADCFE5F07B}"/>
              </a:ext>
            </a:extLst>
          </p:cNvPr>
          <p:cNvGraphicFramePr>
            <a:graphicFrameLocks noGrp="1"/>
          </p:cNvGraphicFramePr>
          <p:nvPr>
            <p:extLst>
              <p:ext uri="{D42A27DB-BD31-4B8C-83A1-F6EECF244321}">
                <p14:modId xmlns:p14="http://schemas.microsoft.com/office/powerpoint/2010/main" val="4219802686"/>
              </p:ext>
            </p:extLst>
          </p:nvPr>
        </p:nvGraphicFramePr>
        <p:xfrm>
          <a:off x="335360" y="1263352"/>
          <a:ext cx="11649224" cy="5247734"/>
        </p:xfrm>
        <a:graphic>
          <a:graphicData uri="http://schemas.openxmlformats.org/drawingml/2006/table">
            <a:tbl>
              <a:tblPr>
                <a:tableStyleId>{5C22544A-7EE6-4342-B048-85BDC9FD1C3A}</a:tableStyleId>
              </a:tblPr>
              <a:tblGrid>
                <a:gridCol w="1613806">
                  <a:extLst>
                    <a:ext uri="{9D8B030D-6E8A-4147-A177-3AD203B41FA5}">
                      <a16:colId xmlns:a16="http://schemas.microsoft.com/office/drawing/2014/main" val="20000"/>
                    </a:ext>
                  </a:extLst>
                </a:gridCol>
                <a:gridCol w="10035418">
                  <a:extLst>
                    <a:ext uri="{9D8B030D-6E8A-4147-A177-3AD203B41FA5}">
                      <a16:colId xmlns:a16="http://schemas.microsoft.com/office/drawing/2014/main" val="20001"/>
                    </a:ext>
                  </a:extLst>
                </a:gridCol>
              </a:tblGrid>
              <a:tr h="5247734">
                <a:tc>
                  <a:txBody>
                    <a:bodyPr/>
                    <a:lstStyle/>
                    <a:p>
                      <a:pPr algn="ctr">
                        <a:spcBef>
                          <a:spcPts val="600"/>
                        </a:spcBef>
                      </a:pPr>
                      <a:r>
                        <a:rPr lang="en-US" sz="1200" b="1" dirty="0" err="1">
                          <a:solidFill>
                            <a:schemeClr val="bg1"/>
                          </a:solidFill>
                          <a:latin typeface="+mj-lt"/>
                          <a:cs typeface="Arial" panose="020B0604020202020204" pitchFamily="34" charset="0"/>
                        </a:rPr>
                        <a:t>Kondisi</a:t>
                      </a:r>
                      <a:r>
                        <a:rPr lang="en-US" sz="1200" b="1" dirty="0">
                          <a:solidFill>
                            <a:schemeClr val="bg1"/>
                          </a:solidFill>
                          <a:latin typeface="+mj-lt"/>
                          <a:cs typeface="Arial" panose="020B0604020202020204" pitchFamily="34" charset="0"/>
                        </a:rPr>
                        <a:t> </a:t>
                      </a:r>
                      <a:r>
                        <a:rPr lang="en-US" sz="1200" b="1" dirty="0" err="1">
                          <a:solidFill>
                            <a:schemeClr val="bg1"/>
                          </a:solidFill>
                          <a:latin typeface="+mj-lt"/>
                          <a:cs typeface="Arial" panose="020B0604020202020204" pitchFamily="34" charset="0"/>
                        </a:rPr>
                        <a:t>Umum</a:t>
                      </a:r>
                      <a:endParaRPr lang="en-US" sz="1200" b="1" dirty="0">
                        <a:solidFill>
                          <a:schemeClr val="bg1"/>
                        </a:solidFill>
                        <a:latin typeface="+mj-lt"/>
                        <a:cs typeface="Arial" panose="020B0604020202020204"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5">
                        <a:lumMod val="50000"/>
                      </a:schemeClr>
                    </a:solidFill>
                  </a:tcPr>
                </a:tc>
                <a:tc>
                  <a:txBody>
                    <a:bodyPr/>
                    <a:lstStyle/>
                    <a:p>
                      <a:pPr marR="0" lvl="1" algn="just" rtl="0">
                        <a:buFont typeface="Arial Narrow" panose="020B0606020202030204" pitchFamily="34" charset="0"/>
                        <a:buNone/>
                      </a:pPr>
                      <a:r>
                        <a:rPr lang="en-GB" sz="1400" b="1" i="0" u="none" strike="noStrike" baseline="0" dirty="0" err="1">
                          <a:latin typeface="Arial Narrow" panose="020B0606020202030204" pitchFamily="34" charset="0"/>
                        </a:rPr>
                        <a:t>Trafik</a:t>
                      </a:r>
                      <a:endParaRPr lang="en-GB" sz="1400" b="1" i="0" u="none" strike="noStrike" baseline="0" dirty="0">
                        <a:latin typeface="Arial Narrow" panose="020B0606020202030204" pitchFamily="34" charset="0"/>
                      </a:endParaRPr>
                    </a:p>
                    <a:p>
                      <a:pPr marR="0" lvl="2" algn="just" rtl="0">
                        <a:buClr>
                          <a:srgbClr val="000000"/>
                        </a:buClr>
                        <a:buFont typeface="Arial Narrow" panose="020B0606020202030204" pitchFamily="34" charset="0"/>
                        <a:buNone/>
                      </a:pPr>
                      <a:r>
                        <a:rPr lang="sv-SE" sz="1400" b="0" i="0" u="none" strike="noStrike" baseline="0" dirty="0">
                          <a:solidFill>
                            <a:srgbClr val="000000"/>
                          </a:solidFill>
                          <a:latin typeface="Arial Narrow" panose="020B0606020202030204" pitchFamily="34" charset="0"/>
                        </a:rPr>
                        <a:t>a. Kunjungan kapal terealisasikan </a:t>
                      </a:r>
                      <a:r>
                        <a:rPr lang="en-ID" sz="1400" b="0" i="0" u="none" strike="noStrike" baseline="0" dirty="0">
                          <a:solidFill>
                            <a:srgbClr val="000000"/>
                          </a:solidFill>
                          <a:latin typeface="Arial Narrow" panose="020B0606020202030204" pitchFamily="34" charset="0"/>
                        </a:rPr>
                        <a:t>45</a:t>
                      </a:r>
                      <a:r>
                        <a:rPr lang="id-ID" sz="1400" b="0" i="0" u="none" strike="noStrike" baseline="0" dirty="0">
                          <a:solidFill>
                            <a:srgbClr val="000000"/>
                          </a:solidFill>
                          <a:latin typeface="Arial Narrow" panose="020B0606020202030204" pitchFamily="34" charset="0"/>
                        </a:rPr>
                        <a:t> </a:t>
                      </a:r>
                      <a:r>
                        <a:rPr lang="en-US" sz="1400" b="0" i="0" u="none" strike="noStrike" baseline="0" dirty="0">
                          <a:solidFill>
                            <a:srgbClr val="000000"/>
                          </a:solidFill>
                          <a:latin typeface="Arial Narrow" panose="020B0606020202030204" pitchFamily="34" charset="0"/>
                        </a:rPr>
                        <a:t>call</a:t>
                      </a:r>
                      <a:r>
                        <a:rPr lang="sv-SE" sz="1400" b="0" i="0" u="none" strike="noStrike" baseline="0" dirty="0">
                          <a:solidFill>
                            <a:srgbClr val="000000"/>
                          </a:solidFill>
                          <a:latin typeface="Arial Narrow" panose="020B0606020202030204" pitchFamily="34" charset="0"/>
                        </a:rPr>
                        <a:t> dan </a:t>
                      </a:r>
                      <a:r>
                        <a:rPr lang="en-ID" sz="1400" b="0" i="0" u="none" strike="noStrike" baseline="0" dirty="0">
                          <a:solidFill>
                            <a:srgbClr val="000000"/>
                          </a:solidFill>
                          <a:latin typeface="Arial Narrow" panose="020B0606020202030204" pitchFamily="34" charset="0"/>
                        </a:rPr>
                        <a:t>727.496</a:t>
                      </a:r>
                      <a:r>
                        <a:rPr lang="id-ID" sz="1400" b="0" i="0" u="none" strike="noStrike" baseline="0" dirty="0">
                          <a:solidFill>
                            <a:srgbClr val="000000"/>
                          </a:solidFill>
                          <a:latin typeface="Arial Narrow" panose="020B0606020202030204" pitchFamily="34" charset="0"/>
                        </a:rPr>
                        <a:t> GT</a:t>
                      </a:r>
                      <a:r>
                        <a:rPr lang="sv-SE" sz="1400" b="0" i="0" u="none" strike="noStrike" baseline="0" dirty="0">
                          <a:solidFill>
                            <a:srgbClr val="000000"/>
                          </a:solidFill>
                          <a:latin typeface="Arial Narrow" panose="020B0606020202030204" pitchFamily="34" charset="0"/>
                        </a:rPr>
                        <a:t> masing-masing terealisasi sebesar </a:t>
                      </a:r>
                      <a:r>
                        <a:rPr lang="en-ID" sz="1400" b="0" i="0" u="none" strike="noStrike" baseline="0" dirty="0">
                          <a:solidFill>
                            <a:srgbClr val="000000"/>
                          </a:solidFill>
                          <a:latin typeface="Arial Narrow" panose="020B0606020202030204" pitchFamily="34" charset="0"/>
                        </a:rPr>
                        <a:t>173,08</a:t>
                      </a:r>
                      <a:r>
                        <a:rPr lang="sv-SE" sz="1400" b="0" i="0" u="none" strike="noStrike" baseline="0" dirty="0">
                          <a:solidFill>
                            <a:srgbClr val="000000"/>
                          </a:solidFill>
                          <a:latin typeface="Arial Narrow" panose="020B0606020202030204" pitchFamily="34" charset="0"/>
                        </a:rPr>
                        <a:t>% dan </a:t>
                      </a:r>
                      <a:r>
                        <a:rPr lang="en-ID" sz="1400" b="0" i="0" u="none" strike="noStrike" baseline="0" dirty="0">
                          <a:solidFill>
                            <a:srgbClr val="000000"/>
                          </a:solidFill>
                          <a:latin typeface="Arial Narrow" panose="020B0606020202030204" pitchFamily="34" charset="0"/>
                        </a:rPr>
                        <a:t>151,12</a:t>
                      </a:r>
                      <a:r>
                        <a:rPr lang="sv-SE" sz="1400" b="0" i="0" u="none" strike="noStrike" baseline="0" dirty="0">
                          <a:solidFill>
                            <a:srgbClr val="000000"/>
                          </a:solidFill>
                          <a:latin typeface="Arial Narrow" panose="020B0606020202030204" pitchFamily="34" charset="0"/>
                        </a:rPr>
                        <a:t>% dari anggarannya</a:t>
                      </a:r>
                      <a:r>
                        <a:rPr lang="id-ID" sz="1400" b="0" i="0" u="none" strike="noStrike" baseline="0" dirty="0">
                          <a:solidFill>
                            <a:srgbClr val="000000"/>
                          </a:solidFill>
                          <a:latin typeface="Arial Narrow" panose="020B0606020202030204" pitchFamily="34" charset="0"/>
                        </a:rPr>
                        <a:t>; </a:t>
                      </a:r>
                      <a:endParaRPr lang="sv-SE" sz="1400" b="0" i="0" u="none" strike="noStrike" baseline="0" dirty="0">
                        <a:solidFill>
                          <a:srgbClr val="000000"/>
                        </a:solidFill>
                        <a:latin typeface="Arial Narrow" panose="020B0606020202030204" pitchFamily="34" charset="0"/>
                      </a:endParaRPr>
                    </a:p>
                    <a:p>
                      <a:pPr marR="0" lvl="2" algn="just" rtl="0">
                        <a:buClr>
                          <a:srgbClr val="000000"/>
                        </a:buClr>
                        <a:buFont typeface="Arial Narrow" panose="020B0606020202030204" pitchFamily="34" charset="0"/>
                        <a:buNone/>
                      </a:pPr>
                      <a:r>
                        <a:rPr lang="sv-SE" sz="1400" b="0" i="0" u="none" strike="noStrike" baseline="0" dirty="0">
                          <a:solidFill>
                            <a:srgbClr val="000000"/>
                          </a:solidFill>
                          <a:latin typeface="Arial Narrow" panose="020B0606020202030204" pitchFamily="34" charset="0"/>
                        </a:rPr>
                        <a:t>b. Arus </a:t>
                      </a:r>
                      <a:r>
                        <a:rPr lang="id-ID" sz="1400" b="0" i="0" u="none" strike="noStrike" baseline="0" dirty="0">
                          <a:solidFill>
                            <a:srgbClr val="000000"/>
                          </a:solidFill>
                          <a:latin typeface="Arial Narrow" panose="020B0606020202030204" pitchFamily="34" charset="0"/>
                        </a:rPr>
                        <a:t>p</a:t>
                      </a:r>
                      <a:r>
                        <a:rPr lang="sv-SE" sz="1400" b="0" i="0" u="none" strike="noStrike" baseline="0" dirty="0">
                          <a:solidFill>
                            <a:srgbClr val="000000"/>
                          </a:solidFill>
                          <a:latin typeface="Arial Narrow" panose="020B0606020202030204" pitchFamily="34" charset="0"/>
                        </a:rPr>
                        <a:t>etikemas terealisasikan </a:t>
                      </a:r>
                      <a:r>
                        <a:rPr lang="en-ID" sz="1400" b="0" i="0" u="none" strike="noStrike" baseline="0" dirty="0">
                          <a:solidFill>
                            <a:srgbClr val="000000"/>
                          </a:solidFill>
                          <a:latin typeface="Arial Narrow" panose="020B0606020202030204" pitchFamily="34" charset="0"/>
                        </a:rPr>
                        <a:t>51.988 box </a:t>
                      </a:r>
                      <a:r>
                        <a:rPr lang="sv-SE" sz="1400" b="0" i="0" u="none" strike="noStrike" baseline="0" dirty="0">
                          <a:solidFill>
                            <a:srgbClr val="000000"/>
                          </a:solidFill>
                          <a:latin typeface="Arial Narrow" panose="020B0606020202030204" pitchFamily="34" charset="0"/>
                        </a:rPr>
                        <a:t>dan </a:t>
                      </a:r>
                      <a:r>
                        <a:rPr lang="en-GB" sz="1400" b="0" i="0" u="none" strike="noStrike" baseline="0" dirty="0">
                          <a:solidFill>
                            <a:srgbClr val="000000"/>
                          </a:solidFill>
                          <a:latin typeface="Arial Narrow" panose="020B0606020202030204" pitchFamily="34" charset="0"/>
                        </a:rPr>
                        <a:t>66.474</a:t>
                      </a:r>
                      <a:r>
                        <a:rPr lang="en-ID" sz="1400" b="0" i="0" u="none" strike="noStrike" baseline="0" dirty="0">
                          <a:solidFill>
                            <a:srgbClr val="000000"/>
                          </a:solidFill>
                          <a:latin typeface="Arial Narrow" panose="020B0606020202030204" pitchFamily="34" charset="0"/>
                        </a:rPr>
                        <a:t> </a:t>
                      </a:r>
                      <a:r>
                        <a:rPr lang="sv-SE" sz="1400" b="0" i="0" u="none" strike="noStrike" baseline="0" dirty="0">
                          <a:solidFill>
                            <a:srgbClr val="000000"/>
                          </a:solidFill>
                          <a:latin typeface="Arial Narrow" panose="020B0606020202030204" pitchFamily="34" charset="0"/>
                        </a:rPr>
                        <a:t>T</a:t>
                      </a:r>
                      <a:r>
                        <a:rPr lang="id-ID" sz="1400" b="0" i="0" u="none" strike="noStrike" baseline="0" dirty="0">
                          <a:solidFill>
                            <a:srgbClr val="000000"/>
                          </a:solidFill>
                          <a:latin typeface="Arial Narrow" panose="020B0606020202030204" pitchFamily="34" charset="0"/>
                        </a:rPr>
                        <a:t>EU</a:t>
                      </a:r>
                      <a:r>
                        <a:rPr lang="sv-SE" sz="1400" b="0" i="0" u="none" strike="noStrike" baseline="0" dirty="0">
                          <a:solidFill>
                            <a:srgbClr val="000000"/>
                          </a:solidFill>
                          <a:latin typeface="Arial Narrow" panose="020B0606020202030204" pitchFamily="34" charset="0"/>
                        </a:rPr>
                        <a:t>’s atau </a:t>
                      </a:r>
                      <a:r>
                        <a:rPr lang="en-US" sz="1400" b="0" i="0" u="none" strike="noStrike" baseline="0" dirty="0">
                          <a:solidFill>
                            <a:srgbClr val="000000"/>
                          </a:solidFill>
                          <a:latin typeface="Arial Narrow" panose="020B0606020202030204" pitchFamily="34" charset="0"/>
                        </a:rPr>
                        <a:t>masing-masing </a:t>
                      </a:r>
                      <a:r>
                        <a:rPr lang="en-US" sz="1400" b="0" i="0" u="none" strike="noStrike" baseline="0" dirty="0" err="1">
                          <a:solidFill>
                            <a:srgbClr val="000000"/>
                          </a:solidFill>
                          <a:latin typeface="Arial Narrow" panose="020B0606020202030204" pitchFamily="34" charset="0"/>
                        </a:rPr>
                        <a:t>sebesar</a:t>
                      </a:r>
                      <a:r>
                        <a:rPr lang="en-US" sz="1400" b="0" i="0" u="none" strike="noStrike" baseline="0" dirty="0">
                          <a:solidFill>
                            <a:srgbClr val="000000"/>
                          </a:solidFill>
                          <a:latin typeface="Arial Narrow" panose="020B0606020202030204" pitchFamily="34" charset="0"/>
                        </a:rPr>
                        <a:t> 203,93% </a:t>
                      </a:r>
                      <a:r>
                        <a:rPr lang="id-ID" sz="1400" b="0" i="0" u="none" strike="noStrike" baseline="0" dirty="0">
                          <a:solidFill>
                            <a:srgbClr val="000000"/>
                          </a:solidFill>
                          <a:latin typeface="Arial Narrow" panose="020B0606020202030204" pitchFamily="34" charset="0"/>
                        </a:rPr>
                        <a:t>dan </a:t>
                      </a:r>
                      <a:r>
                        <a:rPr lang="en-US" sz="1400" b="0" i="0" u="none" strike="noStrike" baseline="0" dirty="0">
                          <a:solidFill>
                            <a:srgbClr val="000000"/>
                          </a:solidFill>
                          <a:latin typeface="Arial Narrow" panose="020B0606020202030204" pitchFamily="34" charset="0"/>
                        </a:rPr>
                        <a:t>226,75</a:t>
                      </a:r>
                      <a:r>
                        <a:rPr lang="id-ID" sz="1400" b="0" i="0" u="none" strike="noStrike" baseline="0" dirty="0">
                          <a:solidFill>
                            <a:srgbClr val="000000"/>
                          </a:solidFill>
                          <a:latin typeface="Arial Narrow" panose="020B0606020202030204" pitchFamily="34" charset="0"/>
                        </a:rPr>
                        <a:t>% </a:t>
                      </a:r>
                      <a:r>
                        <a:rPr lang="en-US" sz="1400" b="0" i="0" u="none" strike="noStrike" baseline="0" dirty="0" err="1">
                          <a:solidFill>
                            <a:srgbClr val="000000"/>
                          </a:solidFill>
                          <a:latin typeface="Arial Narrow" panose="020B0606020202030204" pitchFamily="34" charset="0"/>
                        </a:rPr>
                        <a:t>dari</a:t>
                      </a:r>
                      <a:r>
                        <a:rPr lang="en-US" sz="1400" b="0" i="0" u="none" strike="noStrike" baseline="0" dirty="0">
                          <a:solidFill>
                            <a:srgbClr val="000000"/>
                          </a:solidFill>
                          <a:latin typeface="Arial Narrow" panose="020B0606020202030204" pitchFamily="34" charset="0"/>
                        </a:rPr>
                        <a:t> </a:t>
                      </a:r>
                      <a:r>
                        <a:rPr lang="en-US" sz="1400" b="0" i="0" u="none" strike="noStrike" baseline="0" dirty="0" err="1">
                          <a:solidFill>
                            <a:srgbClr val="000000"/>
                          </a:solidFill>
                          <a:latin typeface="Arial Narrow" panose="020B0606020202030204" pitchFamily="34" charset="0"/>
                        </a:rPr>
                        <a:t>anggarannya</a:t>
                      </a:r>
                      <a:r>
                        <a:rPr lang="en-AU" sz="1400" b="0" i="0" u="none" strike="noStrike" baseline="0" dirty="0">
                          <a:solidFill>
                            <a:srgbClr val="000000"/>
                          </a:solidFill>
                          <a:latin typeface="Arial Narrow" panose="020B0606020202030204" pitchFamily="34" charset="0"/>
                        </a:rPr>
                        <a:t>;</a:t>
                      </a:r>
                      <a:r>
                        <a:rPr lang="en-ID" sz="1400" b="0" i="0" u="none" strike="noStrike" baseline="0" dirty="0">
                          <a:solidFill>
                            <a:srgbClr val="000000"/>
                          </a:solidFill>
                          <a:latin typeface="Arial Narrow" panose="020B0606020202030204" pitchFamily="34" charset="0"/>
                        </a:rPr>
                        <a:t> </a:t>
                      </a:r>
                    </a:p>
                    <a:p>
                      <a:pPr marR="0" lvl="2" algn="just" rtl="0">
                        <a:buClr>
                          <a:srgbClr val="000000"/>
                        </a:buClr>
                        <a:buFont typeface="Arial Narrow" panose="020B0606020202030204" pitchFamily="34" charset="0"/>
                        <a:buNone/>
                      </a:pPr>
                      <a:endParaRPr lang="sv-SE" sz="1400" b="0" i="0" u="none" strike="noStrike" baseline="0" dirty="0">
                        <a:solidFill>
                          <a:srgbClr val="000000"/>
                        </a:solidFill>
                        <a:latin typeface="Arial Narrow" panose="020B0606020202030204" pitchFamily="34" charset="0"/>
                      </a:endParaRPr>
                    </a:p>
                    <a:p>
                      <a:pPr marR="0" lvl="1" algn="just" rtl="0">
                        <a:buClr>
                          <a:srgbClr val="000000"/>
                        </a:buClr>
                        <a:buFont typeface="Arial Narrow" panose="020B0606020202030204" pitchFamily="34" charset="0"/>
                        <a:buNone/>
                      </a:pPr>
                      <a:r>
                        <a:rPr lang="en-GB" sz="1400" b="1" i="0" u="none" strike="noStrike" baseline="0" dirty="0" err="1">
                          <a:latin typeface="Arial Narrow" panose="020B0606020202030204" pitchFamily="34" charset="0"/>
                        </a:rPr>
                        <a:t>Bidang</a:t>
                      </a:r>
                      <a:r>
                        <a:rPr lang="en-GB" sz="1400" b="1" i="0" u="none" strike="noStrike" baseline="0" dirty="0">
                          <a:latin typeface="Arial Narrow" panose="020B0606020202030204" pitchFamily="34" charset="0"/>
                        </a:rPr>
                        <a:t> </a:t>
                      </a:r>
                      <a:r>
                        <a:rPr lang="en-GB" sz="1400" b="1" i="0" u="none" strike="noStrike" baseline="0" dirty="0" err="1">
                          <a:latin typeface="Arial Narrow" panose="020B0606020202030204" pitchFamily="34" charset="0"/>
                        </a:rPr>
                        <a:t>Keuangan</a:t>
                      </a:r>
                      <a:endParaRPr lang="en-GB" sz="1400" b="1" i="0" u="none" strike="noStrike" baseline="0" dirty="0">
                        <a:latin typeface="Arial Narrow" panose="020B0606020202030204" pitchFamily="34" charset="0"/>
                      </a:endParaRPr>
                    </a:p>
                    <a:p>
                      <a:pPr marR="0" lvl="2" algn="just" rtl="0">
                        <a:buClr>
                          <a:srgbClr val="000000"/>
                        </a:buClr>
                        <a:buFont typeface="Arial Narrow" panose="020B0606020202030204" pitchFamily="34" charset="0"/>
                        <a:buNone/>
                      </a:pPr>
                      <a:r>
                        <a:rPr lang="sv-SE" sz="1400" b="0" i="0" u="none" strike="noStrike" baseline="0" dirty="0">
                          <a:solidFill>
                            <a:srgbClr val="000000"/>
                          </a:solidFill>
                          <a:latin typeface="Arial Narrow" panose="020B0606020202030204" pitchFamily="34" charset="0"/>
                        </a:rPr>
                        <a:t>a</a:t>
                      </a:r>
                      <a:r>
                        <a:rPr lang="sv-SE" sz="1400" b="0" i="0" u="none" strike="noStrike" baseline="0" dirty="0">
                          <a:solidFill>
                            <a:schemeClr val="tx1"/>
                          </a:solidFill>
                          <a:latin typeface="Arial Narrow" panose="020B0606020202030204" pitchFamily="34" charset="0"/>
                        </a:rPr>
                        <a:t>. Laba (Rugi) </a:t>
                      </a:r>
                      <a:r>
                        <a:rPr lang="id-ID" sz="1400" b="0" i="0" u="none" strike="noStrike" baseline="0" dirty="0">
                          <a:solidFill>
                            <a:schemeClr val="tx1"/>
                          </a:solidFill>
                          <a:latin typeface="Arial Narrow" panose="020B0606020202030204" pitchFamily="34" charset="0"/>
                        </a:rPr>
                        <a:t>usaha </a:t>
                      </a:r>
                      <a:r>
                        <a:rPr lang="en-US" sz="1400" b="0" i="0" u="none" strike="noStrike" baseline="0" dirty="0">
                          <a:solidFill>
                            <a:schemeClr val="tx1"/>
                          </a:solidFill>
                          <a:latin typeface="Arial Narrow" panose="020B0606020202030204" pitchFamily="34" charset="0"/>
                        </a:rPr>
                        <a:t>pada </a:t>
                      </a:r>
                      <a:r>
                        <a:rPr lang="en-US" sz="1400" b="0" i="0" u="none" strike="noStrike" baseline="0" dirty="0" err="1">
                          <a:solidFill>
                            <a:schemeClr val="tx1"/>
                          </a:solidFill>
                          <a:latin typeface="Arial Narrow" panose="020B0606020202030204" pitchFamily="34" charset="0"/>
                        </a:rPr>
                        <a:t>Tahun</a:t>
                      </a:r>
                      <a:r>
                        <a:rPr lang="en-US" sz="1400" b="0" i="0" u="none" strike="noStrike" baseline="0" dirty="0">
                          <a:solidFill>
                            <a:schemeClr val="tx1"/>
                          </a:solidFill>
                          <a:latin typeface="Arial Narrow" panose="020B0606020202030204" pitchFamily="34" charset="0"/>
                        </a:rPr>
                        <a:t> 2021</a:t>
                      </a:r>
                      <a:r>
                        <a:rPr lang="id-ID" sz="1400" b="0" i="0" u="none" strike="noStrike" baseline="0" dirty="0">
                          <a:solidFill>
                            <a:schemeClr val="tx1"/>
                          </a:solidFill>
                          <a:latin typeface="Arial Narrow" panose="020B0606020202030204" pitchFamily="34" charset="0"/>
                        </a:rPr>
                        <a:t> </a:t>
                      </a:r>
                      <a:r>
                        <a:rPr lang="sv-SE" sz="1400" b="0" i="0" u="none" strike="noStrike" baseline="0" dirty="0">
                          <a:solidFill>
                            <a:schemeClr val="tx1"/>
                          </a:solidFill>
                          <a:latin typeface="Arial Narrow" panose="020B0606020202030204" pitchFamily="34" charset="0"/>
                        </a:rPr>
                        <a:t>terealisasi rugi sebesar </a:t>
                      </a:r>
                      <a:r>
                        <a:rPr lang="id-ID" sz="1400" b="0" i="0" u="none" strike="noStrike" baseline="0" dirty="0">
                          <a:solidFill>
                            <a:schemeClr val="tx1"/>
                          </a:solidFill>
                          <a:latin typeface="Arial Narrow" panose="020B0606020202030204" pitchFamily="34" charset="0"/>
                        </a:rPr>
                        <a:t>Rp</a:t>
                      </a:r>
                      <a:r>
                        <a:rPr lang="en-US" sz="1400" b="0" i="0" u="none" strike="noStrike" baseline="0" dirty="0">
                          <a:solidFill>
                            <a:schemeClr val="tx1"/>
                          </a:solidFill>
                          <a:latin typeface="Arial Narrow" panose="020B0606020202030204" pitchFamily="34" charset="0"/>
                        </a:rPr>
                        <a:t>. 22.917.588.380 </a:t>
                      </a:r>
                      <a:r>
                        <a:rPr lang="id-ID" sz="1400" b="0" i="0" u="none" strike="noStrike" baseline="0" dirty="0">
                          <a:solidFill>
                            <a:schemeClr val="tx1"/>
                          </a:solidFill>
                          <a:latin typeface="Arial Narrow" panose="020B0606020202030204" pitchFamily="34" charset="0"/>
                        </a:rPr>
                        <a:t>atau sebesar </a:t>
                      </a:r>
                      <a:r>
                        <a:rPr lang="en-US" sz="1400" b="0" i="0" u="none" strike="noStrike" baseline="0" dirty="0">
                          <a:solidFill>
                            <a:schemeClr val="tx1"/>
                          </a:solidFill>
                          <a:latin typeface="Arial Narrow" panose="020B0606020202030204" pitchFamily="34" charset="0"/>
                        </a:rPr>
                        <a:t> 33,60</a:t>
                      </a:r>
                      <a:r>
                        <a:rPr lang="id-ID" sz="1400" b="0" i="0" u="none" strike="noStrike" baseline="0" dirty="0">
                          <a:solidFill>
                            <a:schemeClr val="tx1"/>
                          </a:solidFill>
                          <a:latin typeface="Arial Narrow" panose="020B0606020202030204" pitchFamily="34" charset="0"/>
                        </a:rPr>
                        <a:t>% </a:t>
                      </a:r>
                      <a:r>
                        <a:rPr lang="sv-SE" sz="1400" b="0" i="0" u="none" strike="noStrike" baseline="0" dirty="0">
                          <a:solidFill>
                            <a:schemeClr val="tx1"/>
                          </a:solidFill>
                          <a:latin typeface="Arial Narrow" panose="020B0606020202030204" pitchFamily="34" charset="0"/>
                        </a:rPr>
                        <a:t>dari RKAP Tahun 2021;</a:t>
                      </a:r>
                    </a:p>
                    <a:p>
                      <a:pPr marR="0" lvl="2" algn="just" rtl="0">
                        <a:buClr>
                          <a:srgbClr val="000000"/>
                        </a:buClr>
                        <a:buFont typeface="Arial Narrow" panose="020B0606020202030204" pitchFamily="34" charset="0"/>
                        <a:buNone/>
                      </a:pPr>
                      <a:r>
                        <a:rPr lang="sv-SE" sz="1400" b="0" i="0" u="none" strike="noStrike" baseline="0" dirty="0">
                          <a:solidFill>
                            <a:schemeClr val="tx1"/>
                          </a:solidFill>
                          <a:latin typeface="Arial Narrow" panose="020B0606020202030204" pitchFamily="34" charset="0"/>
                        </a:rPr>
                        <a:t>b. Saldo </a:t>
                      </a:r>
                      <a:r>
                        <a:rPr lang="id-ID" sz="1400" b="0" i="0" u="none" strike="noStrike" baseline="0" dirty="0">
                          <a:solidFill>
                            <a:schemeClr val="tx1"/>
                          </a:solidFill>
                          <a:latin typeface="Arial Narrow" panose="020B0606020202030204" pitchFamily="34" charset="0"/>
                        </a:rPr>
                        <a:t>k</a:t>
                      </a:r>
                      <a:r>
                        <a:rPr lang="sv-SE" sz="1400" b="0" i="0" u="none" strike="noStrike" baseline="0" dirty="0">
                          <a:solidFill>
                            <a:schemeClr val="tx1"/>
                          </a:solidFill>
                          <a:latin typeface="Arial Narrow" panose="020B0606020202030204" pitchFamily="34" charset="0"/>
                        </a:rPr>
                        <a:t>as pada </a:t>
                      </a:r>
                      <a:r>
                        <a:rPr lang="en-GB" sz="1400" b="0" i="0" u="none" strike="noStrike" baseline="0" dirty="0">
                          <a:solidFill>
                            <a:schemeClr val="tx1"/>
                          </a:solidFill>
                          <a:latin typeface="Arial Narrow" panose="020B0606020202030204" pitchFamily="34" charset="0"/>
                        </a:rPr>
                        <a:t>31 </a:t>
                      </a:r>
                      <a:r>
                        <a:rPr lang="en-GB" sz="1400" b="0" i="0" u="none" strike="noStrike" baseline="0" dirty="0" err="1">
                          <a:solidFill>
                            <a:schemeClr val="tx1"/>
                          </a:solidFill>
                          <a:latin typeface="Arial Narrow" panose="020B0606020202030204" pitchFamily="34" charset="0"/>
                        </a:rPr>
                        <a:t>Desember</a:t>
                      </a:r>
                      <a:r>
                        <a:rPr lang="en-GB" sz="1400" b="0" i="0" u="none" strike="noStrike" baseline="0" dirty="0">
                          <a:solidFill>
                            <a:schemeClr val="tx1"/>
                          </a:solidFill>
                          <a:latin typeface="Arial Narrow" panose="020B0606020202030204" pitchFamily="34" charset="0"/>
                        </a:rPr>
                        <a:t> 2021</a:t>
                      </a:r>
                      <a:r>
                        <a:rPr lang="id-ID" sz="1400" b="0" i="0" u="none" strike="noStrike" baseline="0" dirty="0">
                          <a:solidFill>
                            <a:schemeClr val="tx1"/>
                          </a:solidFill>
                          <a:latin typeface="Arial Narrow" panose="020B0606020202030204" pitchFamily="34" charset="0"/>
                        </a:rPr>
                        <a:t> terealisasikan</a:t>
                      </a:r>
                      <a:r>
                        <a:rPr lang="sv-SE" sz="1400" b="0" i="0" u="none" strike="noStrike" baseline="0" dirty="0">
                          <a:solidFill>
                            <a:schemeClr val="tx1"/>
                          </a:solidFill>
                          <a:latin typeface="Arial Narrow" panose="020B0606020202030204" pitchFamily="34" charset="0"/>
                        </a:rPr>
                        <a:t> Rp. 30.612.216.024 atau </a:t>
                      </a:r>
                      <a:r>
                        <a:rPr lang="en-US" sz="1400" b="0" i="0" u="none" strike="noStrike" baseline="0" dirty="0">
                          <a:solidFill>
                            <a:schemeClr val="tx1"/>
                          </a:solidFill>
                          <a:latin typeface="Arial Narrow" panose="020B0606020202030204" pitchFamily="34" charset="0"/>
                        </a:rPr>
                        <a:t>35,60</a:t>
                      </a:r>
                      <a:r>
                        <a:rPr lang="sv-SE" sz="1400" b="0" i="0" u="none" strike="noStrike" baseline="0" dirty="0">
                          <a:solidFill>
                            <a:schemeClr val="tx1"/>
                          </a:solidFill>
                          <a:latin typeface="Arial Narrow" panose="020B0606020202030204" pitchFamily="34" charset="0"/>
                        </a:rPr>
                        <a:t>% dari RKAP Tahun 2021 yang terdiri dari </a:t>
                      </a:r>
                      <a:r>
                        <a:rPr lang="en-US" sz="1400" b="0" i="0" u="none" strike="noStrike" baseline="0" dirty="0" err="1">
                          <a:solidFill>
                            <a:schemeClr val="tx1"/>
                          </a:solidFill>
                          <a:latin typeface="Arial Narrow" panose="020B0606020202030204" pitchFamily="34" charset="0"/>
                        </a:rPr>
                        <a:t>saldo</a:t>
                      </a:r>
                      <a:r>
                        <a:rPr lang="en-US" sz="1400" b="0" i="0" u="none" strike="noStrike" baseline="0" dirty="0">
                          <a:solidFill>
                            <a:schemeClr val="tx1"/>
                          </a:solidFill>
                          <a:latin typeface="Arial Narrow" panose="020B0606020202030204" pitchFamily="34" charset="0"/>
                        </a:rPr>
                        <a:t> </a:t>
                      </a:r>
                      <a:r>
                        <a:rPr lang="en-US" sz="1400" b="0" i="0" u="none" strike="noStrike" baseline="0" dirty="0" err="1">
                          <a:solidFill>
                            <a:schemeClr val="tx1"/>
                          </a:solidFill>
                          <a:latin typeface="Arial Narrow" panose="020B0606020202030204" pitchFamily="34" charset="0"/>
                        </a:rPr>
                        <a:t>awal</a:t>
                      </a:r>
                      <a:r>
                        <a:rPr lang="en-US" sz="1400" b="0" i="0" u="none" strike="noStrike" baseline="0" dirty="0">
                          <a:solidFill>
                            <a:schemeClr val="tx1"/>
                          </a:solidFill>
                          <a:latin typeface="Arial Narrow" panose="020B0606020202030204" pitchFamily="34" charset="0"/>
                        </a:rPr>
                        <a:t> </a:t>
                      </a:r>
                      <a:r>
                        <a:rPr lang="en-US" sz="1400" b="0" i="0" u="none" strike="noStrike" baseline="0" dirty="0" err="1">
                          <a:solidFill>
                            <a:schemeClr val="tx1"/>
                          </a:solidFill>
                          <a:latin typeface="Arial Narrow" panose="020B0606020202030204" pitchFamily="34" charset="0"/>
                        </a:rPr>
                        <a:t>tahun</a:t>
                      </a:r>
                      <a:r>
                        <a:rPr lang="en-US" sz="1400" b="0" i="0" u="none" strike="noStrike" baseline="0" dirty="0">
                          <a:solidFill>
                            <a:schemeClr val="tx1"/>
                          </a:solidFill>
                          <a:latin typeface="Arial Narrow" panose="020B0606020202030204" pitchFamily="34" charset="0"/>
                        </a:rPr>
                        <a:t> </a:t>
                      </a:r>
                      <a:r>
                        <a:rPr lang="en-US" sz="1400" b="0" i="0" u="none" strike="noStrike" baseline="0" dirty="0" err="1">
                          <a:solidFill>
                            <a:schemeClr val="tx1"/>
                          </a:solidFill>
                          <a:latin typeface="Arial Narrow" panose="020B0606020202030204" pitchFamily="34" charset="0"/>
                        </a:rPr>
                        <a:t>sebesar</a:t>
                      </a:r>
                      <a:r>
                        <a:rPr lang="en-US" sz="1400" b="0" i="0" u="none" strike="noStrike" baseline="0" dirty="0">
                          <a:solidFill>
                            <a:schemeClr val="tx1"/>
                          </a:solidFill>
                          <a:latin typeface="Arial Narrow" panose="020B0606020202030204" pitchFamily="34" charset="0"/>
                        </a:rPr>
                        <a:t> Rp.55.831.362.633,</a:t>
                      </a:r>
                      <a:r>
                        <a:rPr lang="sv-SE" sz="1400" b="0" i="0" u="none" strike="noStrike" baseline="0" dirty="0">
                          <a:solidFill>
                            <a:schemeClr val="tx1"/>
                          </a:solidFill>
                          <a:latin typeface="Arial Narrow" panose="020B0606020202030204" pitchFamily="34" charset="0"/>
                        </a:rPr>
                        <a:t> pengeluaran kas dari  aktivitas operasi sebesar Rp.31.163.157.865, pengeluaran kas dari aktivitas investasi sebesar Rp.54.592.811.665 dan penerimaan dari aktivitas pendanaan sebesar Rp.129.268.265.661.</a:t>
                      </a:r>
                    </a:p>
                    <a:p>
                      <a:pPr marR="0" lvl="2" algn="just" rtl="0">
                        <a:buClr>
                          <a:srgbClr val="000000"/>
                        </a:buClr>
                        <a:buFont typeface="Arial Narrow" panose="020B0606020202030204" pitchFamily="34" charset="0"/>
                        <a:buNone/>
                      </a:pPr>
                      <a:endParaRPr lang="sv-SE" sz="1400" b="0" i="0" u="none" strike="noStrike" baseline="0" dirty="0">
                        <a:solidFill>
                          <a:schemeClr val="tx1"/>
                        </a:solidFill>
                        <a:latin typeface="Arial Narrow" panose="020B0606020202030204" pitchFamily="34" charset="0"/>
                      </a:endParaRPr>
                    </a:p>
                    <a:p>
                      <a:pPr marR="0" lvl="1" algn="just" rtl="0">
                        <a:buClr>
                          <a:srgbClr val="000000"/>
                        </a:buClr>
                        <a:buFont typeface="Arial Narrow" panose="020B0606020202030204" pitchFamily="34" charset="0"/>
                        <a:buNone/>
                      </a:pPr>
                      <a:r>
                        <a:rPr lang="en-GB" sz="1400" b="1" i="0" u="none" strike="noStrike" baseline="0" dirty="0" err="1">
                          <a:latin typeface="Arial Narrow" panose="020B0606020202030204" pitchFamily="34" charset="0"/>
                        </a:rPr>
                        <a:t>Investasi</a:t>
                      </a:r>
                      <a:endParaRPr lang="en-GB" sz="1400" b="1" i="0" u="none" strike="noStrike" baseline="0" dirty="0">
                        <a:latin typeface="Arial Narrow" panose="020B0606020202030204" pitchFamily="34" charset="0"/>
                      </a:endParaRPr>
                    </a:p>
                    <a:p>
                      <a:pPr marR="0" lvl="2" algn="just" rtl="0"/>
                      <a:r>
                        <a:rPr lang="fi-FI" sz="1400" b="0" i="0" u="none" strike="noStrike" baseline="0" dirty="0">
                          <a:solidFill>
                            <a:srgbClr val="000000"/>
                          </a:solidFill>
                          <a:latin typeface="Arial Narrow" panose="020B0606020202030204" pitchFamily="34" charset="0"/>
                        </a:rPr>
                        <a:t>Investasi pada Tahun 2021 terealisasikan sebesar </a:t>
                      </a:r>
                      <a:r>
                        <a:rPr lang="en-GB" sz="1400" b="0" i="0" u="none" strike="noStrike" baseline="0" dirty="0">
                          <a:solidFill>
                            <a:srgbClr val="000000"/>
                          </a:solidFill>
                          <a:latin typeface="Arial Narrow" panose="020B0606020202030204" pitchFamily="34" charset="0"/>
                        </a:rPr>
                        <a:t>Rp. 384.044.200,- </a:t>
                      </a:r>
                      <a:r>
                        <a:rPr lang="id-ID" sz="1400" b="0" i="0" u="none" strike="noStrike" baseline="0" dirty="0">
                          <a:solidFill>
                            <a:srgbClr val="000000"/>
                          </a:solidFill>
                          <a:latin typeface="Arial Narrow" panose="020B0606020202030204" pitchFamily="34" charset="0"/>
                        </a:rPr>
                        <a:t> atau </a:t>
                      </a:r>
                      <a:r>
                        <a:rPr lang="en-US" sz="1400" b="0" i="0" u="none" strike="noStrike" baseline="0" dirty="0">
                          <a:solidFill>
                            <a:srgbClr val="000000"/>
                          </a:solidFill>
                          <a:latin typeface="Arial Narrow" panose="020B0606020202030204" pitchFamily="34" charset="0"/>
                        </a:rPr>
                        <a:t>0,95</a:t>
                      </a:r>
                      <a:r>
                        <a:rPr lang="id-ID" sz="1400" b="0" i="0" u="none" strike="noStrike" baseline="0" dirty="0">
                          <a:solidFill>
                            <a:srgbClr val="000000"/>
                          </a:solidFill>
                          <a:latin typeface="Arial Narrow" panose="020B0606020202030204" pitchFamily="34" charset="0"/>
                        </a:rPr>
                        <a:t>% </a:t>
                      </a:r>
                      <a:r>
                        <a:rPr lang="sv-SE" sz="1400" b="0" i="0" u="none" strike="noStrike" baseline="0" dirty="0">
                          <a:solidFill>
                            <a:srgbClr val="000000"/>
                          </a:solidFill>
                          <a:latin typeface="Arial Narrow" panose="020B0606020202030204" pitchFamily="34" charset="0"/>
                        </a:rPr>
                        <a:t>dari RKAP Tahun 2021. Penyerapan terealisasi dibawah anggaran dikarenakan tidak terealisasinya pekerjaan BPHTB yang dananya tidak tersedia untuk merealisasikan pekerjaan dimaksud.</a:t>
                      </a:r>
                    </a:p>
                    <a:p>
                      <a:pPr marR="0" lvl="2" algn="just" rtl="0"/>
                      <a:endParaRPr lang="id-ID" sz="1400" b="0" i="0" u="none" strike="noStrike" baseline="0" dirty="0">
                        <a:solidFill>
                          <a:srgbClr val="000000"/>
                        </a:solidFill>
                        <a:latin typeface="Arial Narrow" panose="020B0606020202030204" pitchFamily="34" charset="0"/>
                      </a:endParaRPr>
                    </a:p>
                    <a:p>
                      <a:pPr marR="0" lvl="1" algn="just" rtl="0">
                        <a:buClr>
                          <a:srgbClr val="000000"/>
                        </a:buClr>
                        <a:buFont typeface="Arial Narrow" panose="020B0606020202030204" pitchFamily="34" charset="0"/>
                        <a:buNone/>
                      </a:pPr>
                      <a:r>
                        <a:rPr lang="en-GB" sz="1400" b="1" i="0" u="none" strike="noStrike" baseline="0" dirty="0" err="1">
                          <a:latin typeface="Arial Narrow" panose="020B0606020202030204" pitchFamily="34" charset="0"/>
                        </a:rPr>
                        <a:t>Kekuatan</a:t>
                      </a:r>
                      <a:r>
                        <a:rPr lang="en-GB" sz="1400" b="1" i="0" u="none" strike="noStrike" baseline="0" dirty="0">
                          <a:latin typeface="Arial Narrow" panose="020B0606020202030204" pitchFamily="34" charset="0"/>
                        </a:rPr>
                        <a:t> SDM</a:t>
                      </a:r>
                    </a:p>
                    <a:p>
                      <a:pPr marR="0" lvl="2" algn="just" rtl="0"/>
                      <a:r>
                        <a:rPr lang="sv-SE" sz="1400" b="0" i="0" u="none" strike="noStrike" baseline="0" dirty="0">
                          <a:latin typeface="Arial Narrow" panose="020B0606020202030204" pitchFamily="34" charset="0"/>
                        </a:rPr>
                        <a:t>Realisasi jumlah SDM sampai dengan Tahun 2021 sebesar 128 orang atau 90% dari </a:t>
                      </a:r>
                      <a:r>
                        <a:rPr lang="en-GB" sz="1400" b="0" i="0" u="none" strike="noStrike" baseline="0" dirty="0">
                          <a:latin typeface="Arial Narrow" panose="020B0606020202030204" pitchFamily="34" charset="0"/>
                        </a:rPr>
                        <a:t>RKAP  </a:t>
                      </a:r>
                      <a:r>
                        <a:rPr lang="en-GB" sz="1400" b="0" i="0" u="none" strike="noStrike" baseline="0" dirty="0" err="1">
                          <a:latin typeface="Arial Narrow" panose="020B0606020202030204" pitchFamily="34" charset="0"/>
                        </a:rPr>
                        <a:t>Tahun</a:t>
                      </a:r>
                      <a:r>
                        <a:rPr lang="en-GB" sz="1400" b="0" i="0" u="none" strike="noStrike" baseline="0" dirty="0">
                          <a:latin typeface="Arial Narrow" panose="020B0606020202030204" pitchFamily="34" charset="0"/>
                        </a:rPr>
                        <a:t> 2021</a:t>
                      </a:r>
                      <a:r>
                        <a:rPr lang="sv-SE" sz="1400" b="0" i="0" u="none" strike="noStrike" baseline="0" dirty="0">
                          <a:latin typeface="Arial Narrow" panose="020B0606020202030204" pitchFamily="34" charset="0"/>
                        </a:rPr>
                        <a:t>. Hal ini </a:t>
                      </a:r>
                      <a:r>
                        <a:rPr lang="id-ID" sz="1400" b="0" i="0" u="none" strike="noStrike" baseline="0" dirty="0">
                          <a:solidFill>
                            <a:srgbClr val="000000"/>
                          </a:solidFill>
                          <a:latin typeface="Arial Narrow" panose="020B0606020202030204" pitchFamily="34" charset="0"/>
                        </a:rPr>
                        <a:t>dikarenakan</a:t>
                      </a:r>
                      <a:r>
                        <a:rPr lang="sv-SE" sz="1400" b="0" i="0" u="none" strike="noStrike" baseline="0" dirty="0">
                          <a:solidFill>
                            <a:srgbClr val="000000"/>
                          </a:solidFill>
                          <a:latin typeface="Arial Narrow" panose="020B0606020202030204" pitchFamily="34" charset="0"/>
                        </a:rPr>
                        <a:t> belum beroperasi secara penuhnya PT Prima Terminal Petikemas, sehingga pada beberapa posisi jabatan dilakukan penundaan untuk posisi tersebut, sekaligus dalam rangka program efisiensi perusahaan. Pada tahun 2021 juga dilakukan pemenuhan SDM magang sebanyak 69 orang.</a:t>
                      </a:r>
                    </a:p>
                    <a:p>
                      <a:pPr marL="171450" indent="-171450" algn="just" defTabSz="914400" rtl="0" eaLnBrk="1" latinLnBrk="0" hangingPunct="1">
                        <a:spcBef>
                          <a:spcPts val="600"/>
                        </a:spcBef>
                        <a:buFont typeface="Wingdings" panose="05000000000000000000" pitchFamily="2" charset="2"/>
                        <a:buChar char="§"/>
                      </a:pPr>
                      <a:endParaRPr lang="en-US" sz="1200" b="0" kern="1200" dirty="0">
                        <a:solidFill>
                          <a:schemeClr val="accent5">
                            <a:lumMod val="50000"/>
                          </a:schemeClr>
                        </a:solidFill>
                        <a:latin typeface="+mj-lt"/>
                        <a:ea typeface="+mn-ea"/>
                        <a:cs typeface="Arial" panose="020B0604020202020204" pitchFamily="34" charset="0"/>
                      </a:endParaRPr>
                    </a:p>
                    <a:p>
                      <a:pPr marL="171450" indent="-171450" algn="just" defTabSz="914400" rtl="0" eaLnBrk="1" latinLnBrk="0" hangingPunct="1">
                        <a:spcBef>
                          <a:spcPts val="600"/>
                        </a:spcBef>
                        <a:buFont typeface="Wingdings" panose="05000000000000000000" pitchFamily="2" charset="2"/>
                        <a:buChar char="§"/>
                      </a:pPr>
                      <a:endParaRPr lang="en-US" sz="1200" b="0" kern="1200" dirty="0">
                        <a:solidFill>
                          <a:schemeClr val="accent5">
                            <a:lumMod val="50000"/>
                          </a:schemeClr>
                        </a:solidFill>
                        <a:latin typeface="+mj-lt"/>
                        <a:ea typeface="+mn-ea"/>
                        <a:cs typeface="Arial" panose="020B0604020202020204" pitchFamily="34" charset="0"/>
                      </a:endParaRPr>
                    </a:p>
                    <a:p>
                      <a:pPr marL="171450" indent="-171450" algn="just" defTabSz="914400" rtl="0" eaLnBrk="1" latinLnBrk="0" hangingPunct="1">
                        <a:spcBef>
                          <a:spcPts val="600"/>
                        </a:spcBef>
                        <a:buFont typeface="Wingdings" panose="05000000000000000000" pitchFamily="2" charset="2"/>
                        <a:buChar char="§"/>
                      </a:pPr>
                      <a:endParaRPr lang="en-US" sz="1200" b="0" kern="1200" dirty="0">
                        <a:solidFill>
                          <a:schemeClr val="accent5">
                            <a:lumMod val="50000"/>
                          </a:schemeClr>
                        </a:solidFill>
                        <a:latin typeface="+mj-lt"/>
                        <a:ea typeface="+mn-ea"/>
                        <a:cs typeface="Arial" panose="020B0604020202020204" pitchFamily="34" charset="0"/>
                      </a:endParaRPr>
                    </a:p>
                    <a:p>
                      <a:pPr marL="171450" indent="-171450" algn="just" defTabSz="914400" rtl="0" eaLnBrk="1" latinLnBrk="0" hangingPunct="1">
                        <a:spcBef>
                          <a:spcPts val="600"/>
                        </a:spcBef>
                        <a:buFont typeface="Wingdings" panose="05000000000000000000" pitchFamily="2" charset="2"/>
                        <a:buChar char="§"/>
                      </a:pPr>
                      <a:endParaRPr lang="en-US" sz="1200" b="0" kern="1200" dirty="0">
                        <a:solidFill>
                          <a:schemeClr val="accent5">
                            <a:lumMod val="50000"/>
                          </a:schemeClr>
                        </a:solidFill>
                        <a:latin typeface="+mj-lt"/>
                        <a:ea typeface="+mn-ea"/>
                        <a:cs typeface="Arial" panose="020B0604020202020204" pitchFamily="34" charset="0"/>
                      </a:endParaRPr>
                    </a:p>
                    <a:p>
                      <a:pPr marL="0" indent="0" algn="just" defTabSz="914400" rtl="0" eaLnBrk="1" latinLnBrk="0" hangingPunct="1">
                        <a:spcBef>
                          <a:spcPts val="600"/>
                        </a:spcBef>
                        <a:buFont typeface="Wingdings" panose="05000000000000000000" pitchFamily="2" charset="2"/>
                        <a:buNone/>
                      </a:pPr>
                      <a:endParaRPr lang="en-US" sz="1200" b="0" kern="1200" dirty="0">
                        <a:solidFill>
                          <a:schemeClr val="accent5">
                            <a:lumMod val="50000"/>
                          </a:schemeClr>
                        </a:solidFill>
                        <a:latin typeface="+mj-lt"/>
                        <a:ea typeface="+mn-ea"/>
                        <a:cs typeface="Arial" panose="020B0604020202020204"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57861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p:nvPr/>
        </p:nvSpPr>
        <p:spPr bwMode="auto">
          <a:xfrm>
            <a:off x="479376" y="327664"/>
            <a:ext cx="9252519" cy="466724"/>
          </a:xfrm>
          <a:prstGeom prst="rect">
            <a:avLst/>
          </a:prstGeom>
          <a:noFill/>
          <a:ln>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noAutofit/>
          </a:bodyPr>
          <a:lstStyle/>
          <a:p>
            <a:pPr>
              <a:lnSpc>
                <a:spcPct val="120000"/>
              </a:lnSpc>
              <a:defRPr/>
            </a:pPr>
            <a:r>
              <a:rPr lang="en-US" sz="2400" dirty="0" err="1">
                <a:solidFill>
                  <a:srgbClr val="2FB7E9"/>
                </a:solidFill>
              </a:rPr>
              <a:t>Ringkasan</a:t>
            </a:r>
            <a:r>
              <a:rPr lang="en-US" sz="2400" dirty="0">
                <a:solidFill>
                  <a:srgbClr val="2FB7E9"/>
                </a:solidFill>
              </a:rPr>
              <a:t> </a:t>
            </a:r>
            <a:r>
              <a:rPr lang="en-US" sz="2400" dirty="0" err="1">
                <a:solidFill>
                  <a:srgbClr val="2FB7E9"/>
                </a:solidFill>
              </a:rPr>
              <a:t>Eksekutif</a:t>
            </a:r>
            <a:r>
              <a:rPr lang="en-US" sz="2400" dirty="0">
                <a:solidFill>
                  <a:srgbClr val="2FB7E9"/>
                </a:solidFill>
              </a:rPr>
              <a:t> (2/2)</a:t>
            </a:r>
          </a:p>
        </p:txBody>
      </p:sp>
      <p:graphicFrame>
        <p:nvGraphicFramePr>
          <p:cNvPr id="14" name="Table 13">
            <a:extLst>
              <a:ext uri="{FF2B5EF4-FFF2-40B4-BE49-F238E27FC236}">
                <a16:creationId xmlns:a16="http://schemas.microsoft.com/office/drawing/2014/main" id="{99C750F7-A959-4ED9-A8B9-E6ADCFE5F07B}"/>
              </a:ext>
            </a:extLst>
          </p:cNvPr>
          <p:cNvGraphicFramePr>
            <a:graphicFrameLocks noGrp="1"/>
          </p:cNvGraphicFramePr>
          <p:nvPr>
            <p:extLst>
              <p:ext uri="{D42A27DB-BD31-4B8C-83A1-F6EECF244321}">
                <p14:modId xmlns:p14="http://schemas.microsoft.com/office/powerpoint/2010/main" val="3927544334"/>
              </p:ext>
            </p:extLst>
          </p:nvPr>
        </p:nvGraphicFramePr>
        <p:xfrm>
          <a:off x="335360" y="1263352"/>
          <a:ext cx="11649224" cy="2653678"/>
        </p:xfrm>
        <a:graphic>
          <a:graphicData uri="http://schemas.openxmlformats.org/drawingml/2006/table">
            <a:tbl>
              <a:tblPr>
                <a:tableStyleId>{5C22544A-7EE6-4342-B048-85BDC9FD1C3A}</a:tableStyleId>
              </a:tblPr>
              <a:tblGrid>
                <a:gridCol w="1613806">
                  <a:extLst>
                    <a:ext uri="{9D8B030D-6E8A-4147-A177-3AD203B41FA5}">
                      <a16:colId xmlns:a16="http://schemas.microsoft.com/office/drawing/2014/main" val="20000"/>
                    </a:ext>
                  </a:extLst>
                </a:gridCol>
                <a:gridCol w="5017709">
                  <a:extLst>
                    <a:ext uri="{9D8B030D-6E8A-4147-A177-3AD203B41FA5}">
                      <a16:colId xmlns:a16="http://schemas.microsoft.com/office/drawing/2014/main" val="20001"/>
                    </a:ext>
                  </a:extLst>
                </a:gridCol>
                <a:gridCol w="5017709">
                  <a:extLst>
                    <a:ext uri="{9D8B030D-6E8A-4147-A177-3AD203B41FA5}">
                      <a16:colId xmlns:a16="http://schemas.microsoft.com/office/drawing/2014/main" val="1358776414"/>
                    </a:ext>
                  </a:extLst>
                </a:gridCol>
              </a:tblGrid>
              <a:tr h="520078">
                <a:tc>
                  <a:txBody>
                    <a:bodyPr/>
                    <a:lstStyle/>
                    <a:p>
                      <a:pPr algn="ctr">
                        <a:spcBef>
                          <a:spcPts val="600"/>
                        </a:spcBef>
                      </a:pPr>
                      <a:r>
                        <a:rPr lang="en-US" sz="1000" b="1" i="1" dirty="0">
                          <a:solidFill>
                            <a:schemeClr val="bg1"/>
                          </a:solidFill>
                          <a:latin typeface="+mj-lt"/>
                          <a:cs typeface="Arial" panose="020B0604020202020204" pitchFamily="34" charset="0"/>
                        </a:rPr>
                        <a:t>Key Performance Indicator </a:t>
                      </a:r>
                      <a:r>
                        <a:rPr lang="en-US" sz="1000" b="1" dirty="0">
                          <a:solidFill>
                            <a:schemeClr val="bg1"/>
                          </a:solidFill>
                          <a:latin typeface="+mj-lt"/>
                          <a:cs typeface="Arial" panose="020B0604020202020204" pitchFamily="34" charset="0"/>
                        </a:rPr>
                        <a:t>(“KPI”)</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5">
                        <a:lumMod val="50000"/>
                      </a:schemeClr>
                    </a:solidFill>
                  </a:tcPr>
                </a:tc>
                <a:tc>
                  <a:txBody>
                    <a:bodyPr/>
                    <a:lstStyle/>
                    <a:p>
                      <a:pPr marL="171450" indent="-171450" algn="just" defTabSz="914400" rtl="0" eaLnBrk="1" latinLnBrk="0" hangingPunct="1">
                        <a:spcBef>
                          <a:spcPts val="600"/>
                        </a:spcBef>
                        <a:buClr>
                          <a:srgbClr val="409AA7"/>
                        </a:buClr>
                        <a:buFont typeface="Wingdings" pitchFamily="2" charset="2"/>
                        <a:buChar char="ü"/>
                      </a:pPr>
                      <a:r>
                        <a:rPr lang="en-US" sz="1000" b="0" kern="1200" dirty="0">
                          <a:solidFill>
                            <a:srgbClr val="FF0000"/>
                          </a:solidFill>
                          <a:latin typeface="+mj-lt"/>
                          <a:ea typeface="+mn-ea"/>
                          <a:cs typeface="Arial" panose="020B0604020202020204" pitchFamily="34" charset="0"/>
                        </a:rPr>
                        <a:t>Skor </a:t>
                      </a:r>
                      <a:r>
                        <a:rPr lang="en-US" sz="1000" b="0" kern="1200" dirty="0" err="1">
                          <a:solidFill>
                            <a:srgbClr val="FF0000"/>
                          </a:solidFill>
                          <a:latin typeface="+mj-lt"/>
                          <a:ea typeface="+mn-ea"/>
                          <a:cs typeface="Arial" panose="020B0604020202020204" pitchFamily="34" charset="0"/>
                        </a:rPr>
                        <a:t>Kumulatif</a:t>
                      </a:r>
                      <a:r>
                        <a:rPr lang="en-US" sz="1000" b="0" kern="1200" dirty="0">
                          <a:solidFill>
                            <a:srgbClr val="FF0000"/>
                          </a:solidFill>
                          <a:latin typeface="+mj-lt"/>
                          <a:ea typeface="+mn-ea"/>
                          <a:cs typeface="Arial" panose="020B0604020202020204" pitchFamily="34" charset="0"/>
                        </a:rPr>
                        <a:t> KPI </a:t>
                      </a:r>
                      <a:r>
                        <a:rPr lang="en-US" sz="1000" b="0" kern="1200" dirty="0" err="1">
                          <a:solidFill>
                            <a:srgbClr val="FF0000"/>
                          </a:solidFill>
                          <a:latin typeface="+mj-lt"/>
                          <a:ea typeface="+mn-ea"/>
                          <a:cs typeface="Arial" panose="020B0604020202020204" pitchFamily="34" charset="0"/>
                        </a:rPr>
                        <a:t>Tahun</a:t>
                      </a:r>
                      <a:r>
                        <a:rPr lang="en-US" sz="1000" b="0" kern="1200" dirty="0">
                          <a:solidFill>
                            <a:srgbClr val="FF0000"/>
                          </a:solidFill>
                          <a:latin typeface="+mj-lt"/>
                          <a:ea typeface="+mn-ea"/>
                          <a:cs typeface="Arial" panose="020B0604020202020204" pitchFamily="34" charset="0"/>
                        </a:rPr>
                        <a:t> 2021 : 97,72</a:t>
                      </a:r>
                      <a:endParaRPr lang="en-US" sz="1000" b="1" kern="1200" dirty="0">
                        <a:solidFill>
                          <a:srgbClr val="FF0000"/>
                        </a:solidFill>
                        <a:latin typeface="+mj-lt"/>
                        <a:ea typeface="+mn-ea"/>
                        <a:cs typeface="Arial" panose="020B0604020202020204"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marL="171450" indent="-171450" algn="just" defTabSz="914400" rtl="0" eaLnBrk="1" latinLnBrk="0" hangingPunct="1">
                        <a:spcBef>
                          <a:spcPts val="600"/>
                        </a:spcBef>
                        <a:buFont typeface="Wingdings" panose="05000000000000000000" pitchFamily="2" charset="2"/>
                        <a:buChar char="§"/>
                      </a:pPr>
                      <a:endParaRPr lang="en-US" sz="1000" b="0" kern="1200" dirty="0">
                        <a:solidFill>
                          <a:schemeClr val="accent5">
                            <a:lumMod val="50000"/>
                          </a:schemeClr>
                        </a:solidFill>
                        <a:latin typeface="+mj-lt"/>
                        <a:ea typeface="+mn-ea"/>
                        <a:cs typeface="Arial" panose="020B0604020202020204"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2991605036"/>
                  </a:ext>
                </a:extLst>
              </a:tr>
              <a:tr h="1198098">
                <a:tc>
                  <a:txBody>
                    <a:bodyPr/>
                    <a:lstStyle/>
                    <a:p>
                      <a:pPr algn="ctr">
                        <a:spcBef>
                          <a:spcPts val="600"/>
                        </a:spcBef>
                      </a:pPr>
                      <a:r>
                        <a:rPr lang="en-US" sz="1000" b="1" dirty="0">
                          <a:solidFill>
                            <a:schemeClr val="bg1"/>
                          </a:solidFill>
                          <a:latin typeface="+mj-lt"/>
                          <a:cs typeface="Arial" panose="020B0604020202020204" pitchFamily="34" charset="0"/>
                        </a:rPr>
                        <a:t>Kinerja Perusahaan</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5">
                        <a:lumMod val="50000"/>
                      </a:schemeClr>
                    </a:solidFill>
                  </a:tcPr>
                </a:tc>
                <a:tc>
                  <a:txBody>
                    <a:bodyPr/>
                    <a:lstStyle/>
                    <a:p>
                      <a:pPr marL="0" indent="0" algn="just" defTabSz="914400" rtl="0" eaLnBrk="1" latinLnBrk="0" hangingPunct="1">
                        <a:spcBef>
                          <a:spcPts val="600"/>
                        </a:spcBef>
                        <a:buFont typeface="Wingdings" panose="05000000000000000000" pitchFamily="2" charset="2"/>
                        <a:buNone/>
                      </a:pPr>
                      <a:r>
                        <a:rPr lang="en-US" sz="1000" b="0" i="0" u="none" strike="noStrike" kern="1200" cap="none" dirty="0">
                          <a:solidFill>
                            <a:schemeClr val="accent5">
                              <a:lumMod val="50000"/>
                            </a:schemeClr>
                          </a:solidFill>
                          <a:latin typeface="+mn-lt"/>
                          <a:ea typeface="+mn-ea"/>
                          <a:cs typeface="Arial" panose="020B0604020202020204" pitchFamily="34" charset="0"/>
                          <a:sym typeface="Arial" panose="020B0604020202020204"/>
                        </a:rPr>
                        <a:t>Kinerja </a:t>
                      </a:r>
                      <a:r>
                        <a:rPr lang="en-US" sz="1000" b="0" i="0" u="none" strike="noStrike" kern="1200" cap="none" dirty="0" err="1">
                          <a:solidFill>
                            <a:schemeClr val="accent5">
                              <a:lumMod val="50000"/>
                            </a:schemeClr>
                          </a:solidFill>
                          <a:latin typeface="+mn-lt"/>
                          <a:ea typeface="+mn-ea"/>
                          <a:cs typeface="Arial" panose="020B0604020202020204" pitchFamily="34" charset="0"/>
                          <a:sym typeface="Arial" panose="020B0604020202020204"/>
                        </a:rPr>
                        <a:t>Operasional</a:t>
                      </a:r>
                      <a:r>
                        <a:rPr lang="en-US" sz="1000" b="0" i="0" u="none" strike="noStrike" kern="1200" cap="none" dirty="0">
                          <a:solidFill>
                            <a:schemeClr val="accent5">
                              <a:lumMod val="50000"/>
                            </a:schemeClr>
                          </a:solidFill>
                          <a:latin typeface="+mn-lt"/>
                          <a:ea typeface="+mn-ea"/>
                          <a:cs typeface="Arial" panose="020B0604020202020204" pitchFamily="34" charset="0"/>
                          <a:sym typeface="Arial" panose="020B0604020202020204"/>
                        </a:rPr>
                        <a:t> </a:t>
                      </a:r>
                      <a:r>
                        <a:rPr lang="en-US" sz="1000" b="0" i="0" u="none" strike="noStrike" kern="1200" cap="none" dirty="0" err="1">
                          <a:solidFill>
                            <a:schemeClr val="accent5">
                              <a:lumMod val="50000"/>
                            </a:schemeClr>
                          </a:solidFill>
                          <a:latin typeface="+mn-lt"/>
                          <a:ea typeface="+mn-ea"/>
                          <a:cs typeface="Arial" panose="020B0604020202020204" pitchFamily="34" charset="0"/>
                          <a:sym typeface="Arial" panose="020B0604020202020204"/>
                        </a:rPr>
                        <a:t>Tahun</a:t>
                      </a:r>
                      <a:r>
                        <a:rPr lang="en-US" sz="1000" b="0" i="0" u="none" strike="noStrike" kern="1200" cap="none" dirty="0">
                          <a:solidFill>
                            <a:schemeClr val="accent5">
                              <a:lumMod val="50000"/>
                            </a:schemeClr>
                          </a:solidFill>
                          <a:latin typeface="+mn-lt"/>
                          <a:ea typeface="+mn-ea"/>
                          <a:cs typeface="Arial" panose="020B0604020202020204" pitchFamily="34" charset="0"/>
                          <a:sym typeface="Arial" panose="020B0604020202020204"/>
                        </a:rPr>
                        <a:t> 2021</a:t>
                      </a:r>
                    </a:p>
                    <a:p>
                      <a:pPr marL="171450" indent="-171450" algn="just" defTabSz="914400" rtl="0" eaLnBrk="1" latinLnBrk="0" hangingPunct="1">
                        <a:spcBef>
                          <a:spcPts val="600"/>
                        </a:spcBef>
                        <a:buClr>
                          <a:srgbClr val="409AA7"/>
                        </a:buClr>
                        <a:buFont typeface="Wingdings" pitchFamily="2" charset="2"/>
                        <a:buChar char="ü"/>
                      </a:pPr>
                      <a:r>
                        <a:rPr lang="en-US" sz="1000" b="0" i="0" u="none" strike="noStrike" kern="1200" cap="none" dirty="0" err="1">
                          <a:solidFill>
                            <a:schemeClr val="accent5">
                              <a:lumMod val="50000"/>
                            </a:schemeClr>
                          </a:solidFill>
                          <a:latin typeface="+mn-lt"/>
                          <a:ea typeface="+mn-ea"/>
                          <a:cs typeface="Arial" panose="020B0604020202020204" pitchFamily="34" charset="0"/>
                          <a:sym typeface="Arial" panose="020B0604020202020204"/>
                        </a:rPr>
                        <a:t>Arus</a:t>
                      </a:r>
                      <a:r>
                        <a:rPr lang="en-US" sz="1000" b="0" i="0" u="none" strike="noStrike" kern="1200" cap="none" dirty="0">
                          <a:solidFill>
                            <a:schemeClr val="accent5">
                              <a:lumMod val="50000"/>
                            </a:schemeClr>
                          </a:solidFill>
                          <a:latin typeface="+mn-lt"/>
                          <a:ea typeface="+mn-ea"/>
                          <a:cs typeface="Arial" panose="020B0604020202020204" pitchFamily="34" charset="0"/>
                          <a:sym typeface="Arial" panose="020B0604020202020204"/>
                        </a:rPr>
                        <a:t> </a:t>
                      </a:r>
                      <a:r>
                        <a:rPr lang="en-US" sz="1000" b="0" i="0" u="none" strike="noStrike" kern="1200" cap="none" dirty="0" err="1">
                          <a:solidFill>
                            <a:schemeClr val="accent5">
                              <a:lumMod val="50000"/>
                            </a:schemeClr>
                          </a:solidFill>
                          <a:latin typeface="+mn-lt"/>
                          <a:ea typeface="+mn-ea"/>
                          <a:cs typeface="Arial" panose="020B0604020202020204" pitchFamily="34" charset="0"/>
                          <a:sym typeface="Arial" panose="020B0604020202020204"/>
                        </a:rPr>
                        <a:t>Petikemas</a:t>
                      </a:r>
                      <a:r>
                        <a:rPr lang="en-US" sz="1000" b="0" i="0" u="none" strike="noStrike" kern="1200" cap="none" dirty="0">
                          <a:solidFill>
                            <a:schemeClr val="accent5">
                              <a:lumMod val="50000"/>
                            </a:schemeClr>
                          </a:solidFill>
                          <a:latin typeface="+mn-lt"/>
                          <a:ea typeface="+mn-ea"/>
                          <a:cs typeface="Arial" panose="020B0604020202020204" pitchFamily="34" charset="0"/>
                          <a:sym typeface="Arial" panose="020B0604020202020204"/>
                        </a:rPr>
                        <a:t>  </a:t>
                      </a:r>
                      <a:r>
                        <a:rPr lang="en-US" sz="1400" b="0" i="0" u="none" strike="noStrike" cap="none" baseline="0" dirty="0">
                          <a:solidFill>
                            <a:schemeClr val="dk1"/>
                          </a:solidFill>
                          <a:latin typeface="+mn-lt"/>
                          <a:ea typeface="+mn-ea"/>
                          <a:cs typeface="+mn-cs"/>
                          <a:sym typeface="Arial" panose="020B0604020202020204"/>
                        </a:rPr>
                        <a:t>66.474 </a:t>
                      </a:r>
                      <a:r>
                        <a:rPr lang="en-US" sz="1000" b="0" i="0" u="none" strike="noStrike" kern="1200" cap="none" dirty="0">
                          <a:solidFill>
                            <a:schemeClr val="accent5">
                              <a:lumMod val="50000"/>
                            </a:schemeClr>
                          </a:solidFill>
                          <a:latin typeface="+mn-lt"/>
                          <a:ea typeface="+mn-ea"/>
                          <a:cs typeface="Arial" panose="020B0604020202020204" pitchFamily="34" charset="0"/>
                          <a:sym typeface="Arial" panose="020B0604020202020204"/>
                        </a:rPr>
                        <a:t>TEU’s </a:t>
                      </a:r>
                      <a:r>
                        <a:rPr lang="en-US" sz="1000" b="0" i="0" u="none" strike="noStrike" kern="1200" cap="none" dirty="0">
                          <a:solidFill>
                            <a:srgbClr val="00B050"/>
                          </a:solidFill>
                          <a:latin typeface="+mn-lt"/>
                          <a:ea typeface="+mn-ea"/>
                          <a:cs typeface="Arial" panose="020B0604020202020204" pitchFamily="34" charset="0"/>
                          <a:sym typeface="Arial" panose="020B0604020202020204"/>
                        </a:rPr>
                        <a:t>▲ 227  </a:t>
                      </a:r>
                      <a:r>
                        <a:rPr lang="en-US" sz="1000" b="0" i="0" u="none" strike="noStrike" kern="1200" cap="none" dirty="0">
                          <a:solidFill>
                            <a:srgbClr val="001F60"/>
                          </a:solidFill>
                          <a:latin typeface="+mn-lt"/>
                          <a:ea typeface="+mn-ea"/>
                          <a:cs typeface="Arial" panose="020B0604020202020204" pitchFamily="34" charset="0"/>
                          <a:sym typeface="Arial" panose="020B0604020202020204"/>
                        </a:rPr>
                        <a:t>% </a:t>
                      </a:r>
                      <a:r>
                        <a:rPr lang="en-US" sz="1000" b="0" i="0" u="none" strike="noStrike" kern="1200" cap="none" dirty="0" err="1">
                          <a:solidFill>
                            <a:srgbClr val="001F60"/>
                          </a:solidFill>
                          <a:latin typeface="+mn-lt"/>
                          <a:ea typeface="+mn-ea"/>
                          <a:cs typeface="Arial" panose="020B0604020202020204" pitchFamily="34" charset="0"/>
                          <a:sym typeface="Arial" panose="020B0604020202020204"/>
                        </a:rPr>
                        <a:t>diatas</a:t>
                      </a:r>
                      <a:r>
                        <a:rPr lang="en-US" sz="1000" b="0" i="0" u="none" strike="noStrike" kern="1200" cap="none" dirty="0">
                          <a:solidFill>
                            <a:srgbClr val="001F60"/>
                          </a:solidFill>
                          <a:latin typeface="+mn-lt"/>
                          <a:ea typeface="+mn-ea"/>
                          <a:cs typeface="Arial" panose="020B0604020202020204" pitchFamily="34" charset="0"/>
                          <a:sym typeface="Arial" panose="020B0604020202020204"/>
                        </a:rPr>
                        <a:t> RKAP 2021</a:t>
                      </a:r>
                    </a:p>
                    <a:p>
                      <a:pPr marL="171450" indent="-171450" algn="just" defTabSz="914400" rtl="0" eaLnBrk="1" latinLnBrk="0" hangingPunct="1">
                        <a:spcBef>
                          <a:spcPts val="600"/>
                        </a:spcBef>
                        <a:buClr>
                          <a:srgbClr val="409AA7"/>
                        </a:buClr>
                        <a:buFont typeface="Wingdings" pitchFamily="2" charset="2"/>
                        <a:buChar char="ü"/>
                      </a:pPr>
                      <a:r>
                        <a:rPr lang="en-US" sz="1000" b="0" i="0" u="none" strike="noStrike" kern="1200" cap="none" dirty="0">
                          <a:solidFill>
                            <a:srgbClr val="001F60"/>
                          </a:solidFill>
                          <a:latin typeface="+mn-lt"/>
                          <a:ea typeface="+mn-ea"/>
                          <a:cs typeface="Arial" panose="020B0604020202020204" pitchFamily="34" charset="0"/>
                          <a:sym typeface="Arial" panose="020B0604020202020204"/>
                        </a:rPr>
                        <a:t>ET/BT  </a:t>
                      </a:r>
                      <a:r>
                        <a:rPr lang="en-US" sz="1400" b="0" i="0" u="none" strike="noStrike" kern="1200" cap="none" baseline="0" dirty="0">
                          <a:solidFill>
                            <a:schemeClr val="dk1"/>
                          </a:solidFill>
                          <a:latin typeface="+mn-lt"/>
                          <a:ea typeface="+mn-ea"/>
                          <a:cs typeface="+mn-cs"/>
                          <a:sym typeface="Arial" panose="020B0604020202020204"/>
                        </a:rPr>
                        <a:t>83</a:t>
                      </a:r>
                      <a:r>
                        <a:rPr lang="en-US" sz="1400" b="0" i="0" u="none" strike="noStrike" cap="none" baseline="0" dirty="0">
                          <a:solidFill>
                            <a:schemeClr val="dk1"/>
                          </a:solidFill>
                          <a:latin typeface="+mn-lt"/>
                          <a:ea typeface="+mn-ea"/>
                          <a:cs typeface="+mn-cs"/>
                          <a:sym typeface="Arial" panose="020B0604020202020204"/>
                        </a:rPr>
                        <a:t>,98 </a:t>
                      </a:r>
                      <a:r>
                        <a:rPr lang="en-US" sz="1000" b="0" i="0" u="none" strike="noStrike" kern="1200" cap="none" dirty="0">
                          <a:solidFill>
                            <a:srgbClr val="00B050"/>
                          </a:solidFill>
                          <a:latin typeface="+mn-lt"/>
                          <a:ea typeface="+mn-ea"/>
                          <a:cs typeface="Arial" panose="020B0604020202020204" pitchFamily="34" charset="0"/>
                          <a:sym typeface="Arial" panose="020B0604020202020204"/>
                        </a:rPr>
                        <a:t>▲ 119,97 </a:t>
                      </a:r>
                      <a:r>
                        <a:rPr lang="en-US" sz="1000" b="0" i="0" u="none" strike="noStrike" kern="1200" cap="none" dirty="0">
                          <a:solidFill>
                            <a:srgbClr val="001F60"/>
                          </a:solidFill>
                          <a:latin typeface="+mn-lt"/>
                          <a:ea typeface="+mn-ea"/>
                          <a:cs typeface="Arial" panose="020B0604020202020204" pitchFamily="34" charset="0"/>
                          <a:sym typeface="Arial" panose="020B0604020202020204"/>
                        </a:rPr>
                        <a:t>% </a:t>
                      </a:r>
                      <a:r>
                        <a:rPr lang="en-US" sz="1000" b="0" i="0" u="none" strike="noStrike" kern="1200" cap="none" dirty="0" err="1">
                          <a:solidFill>
                            <a:srgbClr val="001F60"/>
                          </a:solidFill>
                          <a:latin typeface="+mn-lt"/>
                          <a:ea typeface="+mn-ea"/>
                          <a:cs typeface="Arial" panose="020B0604020202020204" pitchFamily="34" charset="0"/>
                          <a:sym typeface="Arial" panose="020B0604020202020204"/>
                        </a:rPr>
                        <a:t>diatas</a:t>
                      </a:r>
                      <a:r>
                        <a:rPr lang="en-US" sz="1000" b="0" i="0" u="none" strike="noStrike" kern="1200" cap="none" dirty="0">
                          <a:solidFill>
                            <a:srgbClr val="001F60"/>
                          </a:solidFill>
                          <a:latin typeface="+mn-lt"/>
                          <a:ea typeface="+mn-ea"/>
                          <a:cs typeface="Arial" panose="020B0604020202020204" pitchFamily="34" charset="0"/>
                          <a:sym typeface="Arial" panose="020B0604020202020204"/>
                        </a:rPr>
                        <a:t> RKAP 2021</a:t>
                      </a:r>
                      <a:endParaRPr lang="en-US" sz="1000" b="1" i="0" u="none" strike="noStrike" kern="1200" cap="none" dirty="0">
                        <a:solidFill>
                          <a:srgbClr val="001F60"/>
                        </a:solidFill>
                        <a:latin typeface="+mn-lt"/>
                        <a:ea typeface="+mn-ea"/>
                        <a:cs typeface="Arial" panose="020B0604020202020204" pitchFamily="34" charset="0"/>
                        <a:sym typeface="Arial" panose="020B0604020202020204"/>
                      </a:endParaRPr>
                    </a:p>
                    <a:p>
                      <a:pPr marL="171450" marR="0" lvl="0" indent="-171450" algn="just" defTabSz="914400" rtl="0" eaLnBrk="1" fontAlgn="auto" latinLnBrk="0" hangingPunct="1">
                        <a:lnSpc>
                          <a:spcPct val="100000"/>
                        </a:lnSpc>
                        <a:spcBef>
                          <a:spcPts val="600"/>
                        </a:spcBef>
                        <a:spcAft>
                          <a:spcPts val="0"/>
                        </a:spcAft>
                        <a:buClr>
                          <a:srgbClr val="409AA7"/>
                        </a:buClr>
                        <a:buSzTx/>
                        <a:buFont typeface="Wingdings" pitchFamily="2" charset="2"/>
                        <a:buChar char="ü"/>
                        <a:tabLst/>
                        <a:defRPr/>
                      </a:pPr>
                      <a:r>
                        <a:rPr lang="en-US" sz="1000" b="0" i="0" u="none" strike="noStrike" kern="1200" cap="none" dirty="0">
                          <a:solidFill>
                            <a:srgbClr val="001F60"/>
                          </a:solidFill>
                          <a:latin typeface="+mn-lt"/>
                          <a:ea typeface="+mn-ea"/>
                          <a:cs typeface="Arial" panose="020B0604020202020204" pitchFamily="34" charset="0"/>
                          <a:sym typeface="Arial" panose="020B0604020202020204"/>
                        </a:rPr>
                        <a:t>BCH (ET) 22,78 </a:t>
                      </a:r>
                      <a:r>
                        <a:rPr lang="en-US" sz="1000" b="0" i="0" u="none" strike="noStrike" kern="1200" cap="none" dirty="0">
                          <a:solidFill>
                            <a:srgbClr val="FF0000"/>
                          </a:solidFill>
                          <a:latin typeface="+mn-lt"/>
                          <a:ea typeface="+mn-ea"/>
                          <a:cs typeface="Arial" panose="020B0604020202020204" pitchFamily="34" charset="0"/>
                          <a:sym typeface="Arial" panose="020B0604020202020204"/>
                        </a:rPr>
                        <a:t>  </a:t>
                      </a:r>
                      <a:r>
                        <a:rPr lang="en-US" sz="1000" b="0" i="0" u="none" strike="noStrike" kern="1200" cap="none" dirty="0">
                          <a:solidFill>
                            <a:srgbClr val="00B050"/>
                          </a:solidFill>
                          <a:latin typeface="+mn-lt"/>
                          <a:ea typeface="+mn-ea"/>
                          <a:cs typeface="Arial" panose="020B0604020202020204" pitchFamily="34" charset="0"/>
                          <a:sym typeface="Arial" panose="020B0604020202020204"/>
                        </a:rPr>
                        <a:t>▲</a:t>
                      </a:r>
                      <a:r>
                        <a:rPr lang="en-US" sz="1000" b="0" i="0" u="none" strike="noStrike" kern="1200" cap="none" dirty="0">
                          <a:solidFill>
                            <a:srgbClr val="FF0000"/>
                          </a:solidFill>
                          <a:latin typeface="+mn-lt"/>
                          <a:ea typeface="+mn-ea"/>
                          <a:cs typeface="Arial" panose="020B0604020202020204" pitchFamily="34" charset="0"/>
                          <a:sym typeface="Arial" panose="020B0604020202020204"/>
                        </a:rPr>
                        <a:t> </a:t>
                      </a:r>
                      <a:r>
                        <a:rPr lang="en-US" sz="1000" b="0" i="0" u="none" strike="noStrike" kern="1200" cap="none" dirty="0">
                          <a:solidFill>
                            <a:srgbClr val="00B050"/>
                          </a:solidFill>
                          <a:latin typeface="+mn-lt"/>
                          <a:ea typeface="+mn-ea"/>
                          <a:cs typeface="Arial" panose="020B0604020202020204" pitchFamily="34" charset="0"/>
                          <a:sym typeface="Arial" panose="020B0604020202020204"/>
                        </a:rPr>
                        <a:t>103,55</a:t>
                      </a:r>
                      <a:r>
                        <a:rPr lang="en-US" sz="1000" b="0" i="0" u="none" strike="noStrike" kern="1200" cap="none" dirty="0">
                          <a:solidFill>
                            <a:srgbClr val="FF0000"/>
                          </a:solidFill>
                          <a:latin typeface="+mn-lt"/>
                          <a:ea typeface="+mn-ea"/>
                          <a:cs typeface="Arial" panose="020B0604020202020204" pitchFamily="34" charset="0"/>
                          <a:sym typeface="Arial" panose="020B0604020202020204"/>
                        </a:rPr>
                        <a:t> </a:t>
                      </a:r>
                      <a:r>
                        <a:rPr lang="en-US" sz="1000" b="0" i="0" u="none" strike="noStrike" kern="1200" cap="none" dirty="0">
                          <a:solidFill>
                            <a:srgbClr val="001F60"/>
                          </a:solidFill>
                          <a:latin typeface="+mn-lt"/>
                          <a:ea typeface="+mn-ea"/>
                          <a:cs typeface="Arial" panose="020B0604020202020204" pitchFamily="34" charset="0"/>
                          <a:sym typeface="Arial" panose="020B0604020202020204"/>
                        </a:rPr>
                        <a:t>% </a:t>
                      </a:r>
                      <a:r>
                        <a:rPr lang="en-US" sz="1000" b="0" i="0" u="none" strike="noStrike" kern="1200" cap="none" dirty="0" err="1">
                          <a:solidFill>
                            <a:srgbClr val="001F60"/>
                          </a:solidFill>
                          <a:latin typeface="+mn-lt"/>
                          <a:ea typeface="+mn-ea"/>
                          <a:cs typeface="Arial" panose="020B0604020202020204" pitchFamily="34" charset="0"/>
                          <a:sym typeface="Arial" panose="020B0604020202020204"/>
                        </a:rPr>
                        <a:t>diatas</a:t>
                      </a:r>
                      <a:r>
                        <a:rPr lang="en-US" sz="1000" b="0" i="0" u="none" strike="noStrike" kern="1200" cap="none" dirty="0">
                          <a:solidFill>
                            <a:srgbClr val="001F60"/>
                          </a:solidFill>
                          <a:latin typeface="+mn-lt"/>
                          <a:ea typeface="+mn-ea"/>
                          <a:cs typeface="Arial" panose="020B0604020202020204" pitchFamily="34" charset="0"/>
                          <a:sym typeface="Arial" panose="020B0604020202020204"/>
                        </a:rPr>
                        <a:t> RKAP 2021</a:t>
                      </a:r>
                    </a:p>
                    <a:p>
                      <a:pPr marL="171450" marR="0" lvl="0" indent="-171450" algn="just" defTabSz="914400" rtl="0" eaLnBrk="1" fontAlgn="auto" latinLnBrk="0" hangingPunct="1">
                        <a:lnSpc>
                          <a:spcPct val="100000"/>
                        </a:lnSpc>
                        <a:spcBef>
                          <a:spcPts val="600"/>
                        </a:spcBef>
                        <a:spcAft>
                          <a:spcPts val="0"/>
                        </a:spcAft>
                        <a:buClr>
                          <a:srgbClr val="409AA7"/>
                        </a:buClr>
                        <a:buSzTx/>
                        <a:buFont typeface="Wingdings" pitchFamily="2" charset="2"/>
                        <a:buChar char="ü"/>
                        <a:tabLst/>
                        <a:defRPr/>
                      </a:pPr>
                      <a:r>
                        <a:rPr lang="en-US" sz="1000" b="0" i="0" u="none" strike="noStrike" kern="1200" cap="none" dirty="0">
                          <a:solidFill>
                            <a:srgbClr val="001F60"/>
                          </a:solidFill>
                          <a:latin typeface="+mn-lt"/>
                          <a:ea typeface="+mn-ea"/>
                          <a:cs typeface="Arial" panose="020B0604020202020204" pitchFamily="34" charset="0"/>
                          <a:sym typeface="Arial" panose="020B0604020202020204"/>
                        </a:rPr>
                        <a:t>BSH  (BT) 33,04 </a:t>
                      </a:r>
                      <a:r>
                        <a:rPr lang="en-US" sz="1000" b="0" i="0" u="none" strike="noStrike" kern="1200" cap="none" dirty="0">
                          <a:solidFill>
                            <a:srgbClr val="00B050"/>
                          </a:solidFill>
                          <a:latin typeface="+mn-lt"/>
                          <a:ea typeface="+mn-ea"/>
                          <a:cs typeface="Arial" panose="020B0604020202020204" pitchFamily="34" charset="0"/>
                          <a:sym typeface="Arial" panose="020B0604020202020204"/>
                        </a:rPr>
                        <a:t>▲ 103,25 </a:t>
                      </a:r>
                      <a:r>
                        <a:rPr lang="en-US" sz="1000" b="0" i="0" u="none" strike="noStrike" kern="1200" cap="none" dirty="0">
                          <a:solidFill>
                            <a:srgbClr val="001F60"/>
                          </a:solidFill>
                          <a:latin typeface="+mn-lt"/>
                          <a:ea typeface="+mn-ea"/>
                          <a:cs typeface="Arial" panose="020B0604020202020204" pitchFamily="34" charset="0"/>
                          <a:sym typeface="Arial" panose="020B0604020202020204"/>
                        </a:rPr>
                        <a:t>% </a:t>
                      </a:r>
                      <a:r>
                        <a:rPr lang="en-US" sz="1000" b="0" i="0" u="none" strike="noStrike" kern="1200" cap="none" dirty="0" err="1">
                          <a:solidFill>
                            <a:srgbClr val="001F60"/>
                          </a:solidFill>
                          <a:latin typeface="+mn-lt"/>
                          <a:ea typeface="+mn-ea"/>
                          <a:cs typeface="Arial" panose="020B0604020202020204" pitchFamily="34" charset="0"/>
                          <a:sym typeface="Arial" panose="020B0604020202020204"/>
                        </a:rPr>
                        <a:t>diatas</a:t>
                      </a:r>
                      <a:r>
                        <a:rPr lang="en-US" sz="1000" b="0" i="0" u="none" strike="noStrike" kern="1200" cap="none" dirty="0">
                          <a:solidFill>
                            <a:srgbClr val="001F60"/>
                          </a:solidFill>
                          <a:latin typeface="+mn-lt"/>
                          <a:ea typeface="+mn-ea"/>
                          <a:cs typeface="Arial" panose="020B0604020202020204" pitchFamily="34" charset="0"/>
                          <a:sym typeface="Arial" panose="020B0604020202020204"/>
                        </a:rPr>
                        <a:t> RKAP 2021</a:t>
                      </a:r>
                    </a:p>
                    <a:p>
                      <a:pPr marL="0" indent="0" algn="just" defTabSz="914400" rtl="0" eaLnBrk="1" latinLnBrk="0" hangingPunct="1">
                        <a:spcBef>
                          <a:spcPts val="600"/>
                        </a:spcBef>
                        <a:buFont typeface="Wingdings" panose="05000000000000000000" pitchFamily="2" charset="2"/>
                        <a:buNone/>
                      </a:pPr>
                      <a:endParaRPr lang="en-US" sz="1000" b="0" kern="1200" dirty="0">
                        <a:solidFill>
                          <a:srgbClr val="FF0000"/>
                        </a:solidFill>
                        <a:latin typeface="+mj-lt"/>
                        <a:ea typeface="+mn-ea"/>
                        <a:cs typeface="Arial" panose="020B0604020202020204"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bg1"/>
                    </a:solidFill>
                  </a:tcPr>
                </a:tc>
                <a:tc>
                  <a:txBody>
                    <a:bodyPr/>
                    <a:lstStyle/>
                    <a:p>
                      <a:pPr marL="0" indent="0" algn="just" defTabSz="914400" rtl="0" eaLnBrk="1" latinLnBrk="0" hangingPunct="1">
                        <a:spcBef>
                          <a:spcPts val="600"/>
                        </a:spcBef>
                        <a:buFont typeface="Wingdings" panose="05000000000000000000" pitchFamily="2" charset="2"/>
                        <a:buNone/>
                      </a:pPr>
                      <a:r>
                        <a:rPr lang="en-US" sz="1000" b="0" kern="1200" dirty="0">
                          <a:solidFill>
                            <a:schemeClr val="accent5">
                              <a:lumMod val="50000"/>
                            </a:schemeClr>
                          </a:solidFill>
                          <a:latin typeface="+mj-lt"/>
                          <a:ea typeface="+mn-ea"/>
                          <a:cs typeface="Arial" panose="020B0604020202020204" pitchFamily="34" charset="0"/>
                        </a:rPr>
                        <a:t>Kinerja </a:t>
                      </a:r>
                      <a:r>
                        <a:rPr lang="en-US" sz="1000" b="0" kern="1200" dirty="0" err="1">
                          <a:solidFill>
                            <a:schemeClr val="accent5">
                              <a:lumMod val="50000"/>
                            </a:schemeClr>
                          </a:solidFill>
                          <a:latin typeface="+mj-lt"/>
                          <a:ea typeface="+mn-ea"/>
                          <a:cs typeface="Arial" panose="020B0604020202020204" pitchFamily="34" charset="0"/>
                        </a:rPr>
                        <a:t>Keuangan</a:t>
                      </a:r>
                      <a:r>
                        <a:rPr lang="en-US" sz="1000" b="0" kern="1200" dirty="0">
                          <a:solidFill>
                            <a:schemeClr val="accent5">
                              <a:lumMod val="50000"/>
                            </a:schemeClr>
                          </a:solidFill>
                          <a:latin typeface="+mj-lt"/>
                          <a:ea typeface="+mn-ea"/>
                          <a:cs typeface="Arial" panose="020B0604020202020204" pitchFamily="34" charset="0"/>
                        </a:rPr>
                        <a:t> </a:t>
                      </a:r>
                      <a:r>
                        <a:rPr lang="en-US" sz="1000" b="0" kern="1200" dirty="0" err="1">
                          <a:solidFill>
                            <a:schemeClr val="accent5">
                              <a:lumMod val="50000"/>
                            </a:schemeClr>
                          </a:solidFill>
                          <a:latin typeface="+mj-lt"/>
                          <a:ea typeface="+mn-ea"/>
                          <a:cs typeface="Arial" panose="020B0604020202020204" pitchFamily="34" charset="0"/>
                        </a:rPr>
                        <a:t>Tahun</a:t>
                      </a:r>
                      <a:r>
                        <a:rPr lang="en-US" sz="1000" b="0" kern="1200" dirty="0">
                          <a:solidFill>
                            <a:schemeClr val="accent5">
                              <a:lumMod val="50000"/>
                            </a:schemeClr>
                          </a:solidFill>
                          <a:latin typeface="+mj-lt"/>
                          <a:ea typeface="+mn-ea"/>
                          <a:cs typeface="Arial" panose="020B0604020202020204" pitchFamily="34" charset="0"/>
                        </a:rPr>
                        <a:t> 2021</a:t>
                      </a:r>
                    </a:p>
                    <a:p>
                      <a:pPr marL="171450" marR="0" lvl="0" indent="-171450" algn="just" defTabSz="914400" rtl="0" eaLnBrk="1" fontAlgn="auto" latinLnBrk="0" hangingPunct="1">
                        <a:lnSpc>
                          <a:spcPct val="100000"/>
                        </a:lnSpc>
                        <a:spcBef>
                          <a:spcPts val="600"/>
                        </a:spcBef>
                        <a:spcAft>
                          <a:spcPts val="0"/>
                        </a:spcAft>
                        <a:buClr>
                          <a:srgbClr val="409AA7"/>
                        </a:buClr>
                        <a:buSzTx/>
                        <a:buFont typeface="Wingdings" pitchFamily="2" charset="2"/>
                        <a:buChar char="ü"/>
                        <a:tabLst/>
                        <a:defRPr/>
                      </a:pPr>
                      <a:r>
                        <a:rPr lang="en-US" sz="1000" b="0" kern="1200" dirty="0" err="1">
                          <a:solidFill>
                            <a:schemeClr val="accent5">
                              <a:lumMod val="50000"/>
                            </a:schemeClr>
                          </a:solidFill>
                          <a:latin typeface="+mj-lt"/>
                          <a:ea typeface="+mn-ea"/>
                          <a:cs typeface="Arial" panose="020B0604020202020204" pitchFamily="34" charset="0"/>
                        </a:rPr>
                        <a:t>Pendapatan</a:t>
                      </a:r>
                      <a:r>
                        <a:rPr lang="en-US" sz="1000" b="0" kern="1200" dirty="0">
                          <a:solidFill>
                            <a:schemeClr val="accent5">
                              <a:lumMod val="50000"/>
                            </a:schemeClr>
                          </a:solidFill>
                          <a:latin typeface="+mj-lt"/>
                          <a:ea typeface="+mn-ea"/>
                          <a:cs typeface="Arial" panose="020B0604020202020204" pitchFamily="34" charset="0"/>
                        </a:rPr>
                        <a:t> </a:t>
                      </a:r>
                      <a:r>
                        <a:rPr lang="en-US" sz="1000" b="0" kern="1200" dirty="0" err="1">
                          <a:solidFill>
                            <a:schemeClr val="accent5">
                              <a:lumMod val="50000"/>
                            </a:schemeClr>
                          </a:solidFill>
                          <a:latin typeface="+mj-lt"/>
                          <a:ea typeface="+mn-ea"/>
                          <a:cs typeface="Arial" panose="020B0604020202020204" pitchFamily="34" charset="0"/>
                        </a:rPr>
                        <a:t>Operasi</a:t>
                      </a:r>
                      <a:r>
                        <a:rPr lang="en-US" sz="1000" b="0" kern="1200" dirty="0">
                          <a:solidFill>
                            <a:schemeClr val="accent5">
                              <a:lumMod val="50000"/>
                            </a:schemeClr>
                          </a:solidFill>
                          <a:latin typeface="+mj-lt"/>
                          <a:ea typeface="+mn-ea"/>
                          <a:cs typeface="Arial" panose="020B0604020202020204" pitchFamily="34" charset="0"/>
                        </a:rPr>
                        <a:t> </a:t>
                      </a:r>
                      <a:r>
                        <a:rPr lang="en-US" sz="1000" b="0" i="0" u="none" strike="noStrike" kern="1200" cap="none" dirty="0">
                          <a:solidFill>
                            <a:schemeClr val="accent5">
                              <a:lumMod val="50000"/>
                            </a:schemeClr>
                          </a:solidFill>
                          <a:latin typeface="+mn-lt"/>
                          <a:ea typeface="+mn-ea"/>
                          <a:cs typeface="Arial" panose="020B0604020202020204" pitchFamily="34" charset="0"/>
                          <a:sym typeface="Arial" panose="020B0604020202020204"/>
                        </a:rPr>
                        <a:t>Rp 95.619.171.833 (</a:t>
                      </a:r>
                      <a:r>
                        <a:rPr lang="en-US" sz="1000" b="0" i="0" u="none" strike="noStrike" kern="1200" cap="none" dirty="0">
                          <a:solidFill>
                            <a:srgbClr val="00B050"/>
                          </a:solidFill>
                          <a:latin typeface="+mn-lt"/>
                          <a:ea typeface="+mn-ea"/>
                          <a:cs typeface="Arial" panose="020B0604020202020204" pitchFamily="34" charset="0"/>
                          <a:sym typeface="Arial" panose="020B0604020202020204"/>
                        </a:rPr>
                        <a:t>▲/202,74</a:t>
                      </a:r>
                      <a:r>
                        <a:rPr lang="en-US" sz="1000" b="0" i="0" u="none" strike="noStrike" kern="1200" cap="none" dirty="0">
                          <a:solidFill>
                            <a:schemeClr val="accent5">
                              <a:lumMod val="50000"/>
                            </a:schemeClr>
                          </a:solidFill>
                          <a:latin typeface="+mn-lt"/>
                          <a:ea typeface="+mn-ea"/>
                          <a:cs typeface="Arial" panose="020B0604020202020204" pitchFamily="34" charset="0"/>
                          <a:sym typeface="Arial" panose="020B0604020202020204"/>
                        </a:rPr>
                        <a:t>%</a:t>
                      </a:r>
                      <a:r>
                        <a:rPr lang="en-US" sz="1000" b="0" i="0" u="none" strike="noStrike" kern="1200" cap="none" dirty="0">
                          <a:solidFill>
                            <a:srgbClr val="C00000"/>
                          </a:solidFill>
                          <a:latin typeface="+mn-lt"/>
                          <a:ea typeface="+mn-ea"/>
                          <a:cs typeface="Arial" panose="020B0604020202020204" pitchFamily="34" charset="0"/>
                          <a:sym typeface="Arial" panose="020B0604020202020204"/>
                        </a:rPr>
                        <a:t> </a:t>
                      </a:r>
                      <a:r>
                        <a:rPr lang="en-US" sz="1000" b="0" i="0" u="none" strike="noStrike" kern="1200" cap="none" dirty="0">
                          <a:solidFill>
                            <a:srgbClr val="001F60"/>
                          </a:solidFill>
                          <a:latin typeface="+mn-lt"/>
                          <a:ea typeface="+mn-ea"/>
                          <a:cs typeface="Arial" panose="020B0604020202020204" pitchFamily="34" charset="0"/>
                          <a:sym typeface="Arial" panose="020B0604020202020204"/>
                        </a:rPr>
                        <a:t>di </a:t>
                      </a:r>
                      <a:r>
                        <a:rPr lang="en-US" sz="1000" b="0" i="0" u="none" strike="noStrike" kern="1200" cap="none" dirty="0" err="1">
                          <a:solidFill>
                            <a:srgbClr val="001F60"/>
                          </a:solidFill>
                          <a:latin typeface="+mn-lt"/>
                          <a:ea typeface="+mn-ea"/>
                          <a:cs typeface="Arial" panose="020B0604020202020204" pitchFamily="34" charset="0"/>
                          <a:sym typeface="Arial" panose="020B0604020202020204"/>
                        </a:rPr>
                        <a:t>atas</a:t>
                      </a:r>
                      <a:r>
                        <a:rPr lang="en-US" sz="1000" b="0" i="0" u="none" strike="noStrike" kern="1200" cap="none" dirty="0">
                          <a:solidFill>
                            <a:srgbClr val="001F60"/>
                          </a:solidFill>
                          <a:latin typeface="+mn-lt"/>
                          <a:ea typeface="+mn-ea"/>
                          <a:cs typeface="Arial" panose="020B0604020202020204" pitchFamily="34" charset="0"/>
                          <a:sym typeface="Arial" panose="020B0604020202020204"/>
                        </a:rPr>
                        <a:t> RKAP 2021)</a:t>
                      </a:r>
                      <a:endParaRPr lang="en-US" sz="1000" b="0" i="0" u="none" strike="noStrike" kern="1200" cap="none" dirty="0">
                        <a:solidFill>
                          <a:schemeClr val="accent5">
                            <a:lumMod val="50000"/>
                          </a:schemeClr>
                        </a:solidFill>
                        <a:latin typeface="+mn-lt"/>
                        <a:ea typeface="+mn-ea"/>
                        <a:cs typeface="Arial" panose="020B0604020202020204" pitchFamily="34" charset="0"/>
                        <a:sym typeface="Arial" panose="020B0604020202020204"/>
                      </a:endParaRPr>
                    </a:p>
                    <a:p>
                      <a:pPr marL="171450" marR="0" lvl="0" indent="-171450" algn="just" defTabSz="914400" rtl="0" eaLnBrk="1" fontAlgn="auto" latinLnBrk="0" hangingPunct="1">
                        <a:lnSpc>
                          <a:spcPct val="100000"/>
                        </a:lnSpc>
                        <a:spcBef>
                          <a:spcPts val="600"/>
                        </a:spcBef>
                        <a:spcAft>
                          <a:spcPts val="0"/>
                        </a:spcAft>
                        <a:buClr>
                          <a:srgbClr val="409AA7"/>
                        </a:buClr>
                        <a:buSzTx/>
                        <a:buFont typeface="Wingdings" pitchFamily="2" charset="2"/>
                        <a:buChar char="ü"/>
                        <a:tabLst/>
                        <a:defRPr/>
                      </a:pPr>
                      <a:r>
                        <a:rPr lang="en-US" sz="1000" b="0" i="0" u="none" strike="noStrike" kern="1200" cap="none" dirty="0" err="1">
                          <a:solidFill>
                            <a:schemeClr val="accent5">
                              <a:lumMod val="50000"/>
                            </a:schemeClr>
                          </a:solidFill>
                          <a:latin typeface="+mn-lt"/>
                          <a:ea typeface="+mn-ea"/>
                          <a:cs typeface="Arial" panose="020B0604020202020204" pitchFamily="34" charset="0"/>
                          <a:sym typeface="Arial" panose="020B0604020202020204"/>
                        </a:rPr>
                        <a:t>Rugi</a:t>
                      </a:r>
                      <a:r>
                        <a:rPr lang="en-US" sz="1000" b="0" i="0" u="none" strike="noStrike" kern="1200" cap="none" dirty="0">
                          <a:solidFill>
                            <a:schemeClr val="accent5">
                              <a:lumMod val="50000"/>
                            </a:schemeClr>
                          </a:solidFill>
                          <a:latin typeface="+mn-lt"/>
                          <a:ea typeface="+mn-ea"/>
                          <a:cs typeface="Arial" panose="020B0604020202020204" pitchFamily="34" charset="0"/>
                          <a:sym typeface="Arial" panose="020B0604020202020204"/>
                        </a:rPr>
                        <a:t> </a:t>
                      </a:r>
                      <a:r>
                        <a:rPr lang="en-US" sz="1000" b="0" i="0" u="none" strike="noStrike" kern="1200" cap="none" dirty="0" err="1">
                          <a:solidFill>
                            <a:schemeClr val="accent5">
                              <a:lumMod val="50000"/>
                            </a:schemeClr>
                          </a:solidFill>
                          <a:latin typeface="+mn-lt"/>
                          <a:ea typeface="+mn-ea"/>
                          <a:cs typeface="Arial" panose="020B0604020202020204" pitchFamily="34" charset="0"/>
                          <a:sym typeface="Arial" panose="020B0604020202020204"/>
                        </a:rPr>
                        <a:t>Bersih</a:t>
                      </a:r>
                      <a:r>
                        <a:rPr lang="en-US" sz="1000" b="0" i="0" u="none" strike="noStrike" kern="1200" cap="none" dirty="0">
                          <a:solidFill>
                            <a:schemeClr val="accent5">
                              <a:lumMod val="50000"/>
                            </a:schemeClr>
                          </a:solidFill>
                          <a:latin typeface="+mn-lt"/>
                          <a:ea typeface="+mn-ea"/>
                          <a:cs typeface="Arial" panose="020B0604020202020204" pitchFamily="34" charset="0"/>
                          <a:sym typeface="Arial" panose="020B0604020202020204"/>
                        </a:rPr>
                        <a:t> (Rp 131.086.997.433) (</a:t>
                      </a:r>
                      <a:r>
                        <a:rPr lang="en-US" sz="1000" b="0" i="0" u="none" strike="noStrike" kern="1200" cap="none" dirty="0">
                          <a:solidFill>
                            <a:srgbClr val="C00000"/>
                          </a:solidFill>
                          <a:latin typeface="+mn-lt"/>
                          <a:ea typeface="+mn-ea"/>
                          <a:cs typeface="Arial" panose="020B0604020202020204" pitchFamily="34" charset="0"/>
                          <a:sym typeface="Arial" panose="020B0604020202020204"/>
                        </a:rPr>
                        <a:t>▼/136,77</a:t>
                      </a:r>
                      <a:r>
                        <a:rPr lang="en-US" sz="1000" b="0" i="0" u="none" strike="noStrike" kern="1200" cap="none" dirty="0">
                          <a:solidFill>
                            <a:srgbClr val="001F60"/>
                          </a:solidFill>
                          <a:latin typeface="+mn-lt"/>
                          <a:ea typeface="+mn-ea"/>
                          <a:cs typeface="Arial" panose="020B0604020202020204" pitchFamily="34" charset="0"/>
                          <a:sym typeface="Arial" panose="020B0604020202020204"/>
                        </a:rPr>
                        <a:t>% di </a:t>
                      </a:r>
                      <a:r>
                        <a:rPr lang="en-US" sz="1000" b="0" i="0" u="none" strike="noStrike" kern="1200" cap="none" dirty="0" err="1">
                          <a:solidFill>
                            <a:srgbClr val="001F60"/>
                          </a:solidFill>
                          <a:latin typeface="+mn-lt"/>
                          <a:ea typeface="+mn-ea"/>
                          <a:cs typeface="Arial" panose="020B0604020202020204" pitchFamily="34" charset="0"/>
                          <a:sym typeface="Arial" panose="020B0604020202020204"/>
                        </a:rPr>
                        <a:t>bawah</a:t>
                      </a:r>
                      <a:r>
                        <a:rPr lang="en-US" sz="1000" b="0" i="0" u="none" strike="noStrike" kern="1200" cap="none" dirty="0">
                          <a:solidFill>
                            <a:srgbClr val="001F60"/>
                          </a:solidFill>
                          <a:latin typeface="+mn-lt"/>
                          <a:ea typeface="+mn-ea"/>
                          <a:cs typeface="Arial" panose="020B0604020202020204" pitchFamily="34" charset="0"/>
                          <a:sym typeface="Arial" panose="020B0604020202020204"/>
                        </a:rPr>
                        <a:t>  RKAP 2021)</a:t>
                      </a:r>
                      <a:endParaRPr lang="en-US" sz="1000" b="0" kern="1200" dirty="0">
                        <a:solidFill>
                          <a:schemeClr val="accent5">
                            <a:lumMod val="50000"/>
                          </a:schemeClr>
                        </a:solidFill>
                        <a:latin typeface="+mj-lt"/>
                        <a:ea typeface="+mn-ea"/>
                        <a:cs typeface="Arial" panose="020B0604020202020204" pitchFamily="34" charset="0"/>
                      </a:endParaRPr>
                    </a:p>
                    <a:p>
                      <a:pPr marL="171450" indent="-171450" algn="just" defTabSz="914400" rtl="0" eaLnBrk="1" latinLnBrk="0" hangingPunct="1">
                        <a:spcBef>
                          <a:spcPts val="600"/>
                        </a:spcBef>
                        <a:buClr>
                          <a:srgbClr val="409AA7"/>
                        </a:buClr>
                        <a:buFont typeface="Wingdings" pitchFamily="2" charset="2"/>
                        <a:buChar char="ü"/>
                      </a:pPr>
                      <a:r>
                        <a:rPr lang="en-US" sz="1000" b="0" i="0" u="none" strike="noStrike" kern="1200" cap="none" dirty="0">
                          <a:solidFill>
                            <a:schemeClr val="accent5">
                              <a:lumMod val="50000"/>
                            </a:schemeClr>
                          </a:solidFill>
                          <a:latin typeface="+mn-lt"/>
                          <a:ea typeface="+mn-ea"/>
                          <a:cs typeface="Arial" panose="020B0604020202020204" pitchFamily="34" charset="0"/>
                          <a:sym typeface="Arial" panose="020B0604020202020204"/>
                        </a:rPr>
                        <a:t>EBITDA </a:t>
                      </a:r>
                      <a:r>
                        <a:rPr lang="en-US" sz="1000" b="0" i="0" u="none" strike="noStrike" kern="1200" cap="none" dirty="0" err="1">
                          <a:solidFill>
                            <a:schemeClr val="accent5">
                              <a:lumMod val="50000"/>
                            </a:schemeClr>
                          </a:solidFill>
                          <a:latin typeface="+mn-lt"/>
                          <a:ea typeface="+mn-ea"/>
                          <a:cs typeface="Arial" panose="020B0604020202020204" pitchFamily="34" charset="0"/>
                          <a:sym typeface="Arial" panose="020B0604020202020204"/>
                        </a:rPr>
                        <a:t>Rp</a:t>
                      </a:r>
                      <a:r>
                        <a:rPr lang="en-US" sz="1000" b="0" i="0" u="none" strike="noStrike" kern="1200" cap="none" dirty="0">
                          <a:solidFill>
                            <a:schemeClr val="accent5">
                              <a:lumMod val="50000"/>
                            </a:schemeClr>
                          </a:solidFill>
                          <a:latin typeface="+mn-lt"/>
                          <a:ea typeface="+mn-ea"/>
                          <a:cs typeface="Arial" panose="020B0604020202020204" pitchFamily="34" charset="0"/>
                          <a:sym typeface="Arial" panose="020B0604020202020204"/>
                        </a:rPr>
                        <a:t> 14.020.574.135 (</a:t>
                      </a:r>
                      <a:r>
                        <a:rPr lang="en-US" sz="1000" b="0" i="0" u="none" strike="noStrike" kern="1200" cap="none" dirty="0">
                          <a:solidFill>
                            <a:srgbClr val="00B050"/>
                          </a:solidFill>
                          <a:latin typeface="+mn-lt"/>
                          <a:ea typeface="+mn-ea"/>
                          <a:cs typeface="Arial" panose="020B0604020202020204" pitchFamily="34" charset="0"/>
                          <a:sym typeface="Arial" panose="020B0604020202020204"/>
                        </a:rPr>
                        <a:t>▲/264,32</a:t>
                      </a:r>
                      <a:r>
                        <a:rPr lang="en-US" sz="1000" b="0" i="0" u="none" strike="noStrike" kern="1200" cap="none" dirty="0">
                          <a:solidFill>
                            <a:srgbClr val="001F60"/>
                          </a:solidFill>
                          <a:latin typeface="+mn-lt"/>
                          <a:ea typeface="+mn-ea"/>
                          <a:cs typeface="Arial" panose="020B0604020202020204" pitchFamily="34" charset="0"/>
                          <a:sym typeface="Arial" panose="020B0604020202020204"/>
                        </a:rPr>
                        <a:t>% di </a:t>
                      </a:r>
                      <a:r>
                        <a:rPr lang="en-US" sz="1000" b="0" i="0" u="none" strike="noStrike" kern="1200" cap="none" dirty="0" err="1">
                          <a:solidFill>
                            <a:srgbClr val="001F60"/>
                          </a:solidFill>
                          <a:latin typeface="+mn-lt"/>
                          <a:ea typeface="+mn-ea"/>
                          <a:cs typeface="Arial" panose="020B0604020202020204" pitchFamily="34" charset="0"/>
                          <a:sym typeface="Arial" panose="020B0604020202020204"/>
                        </a:rPr>
                        <a:t>atas</a:t>
                      </a:r>
                      <a:r>
                        <a:rPr lang="en-US" sz="1000" b="0" i="0" u="none" strike="noStrike" kern="1200" cap="none" dirty="0">
                          <a:solidFill>
                            <a:srgbClr val="001F60"/>
                          </a:solidFill>
                          <a:latin typeface="+mn-lt"/>
                          <a:ea typeface="+mn-ea"/>
                          <a:cs typeface="Arial" panose="020B0604020202020204" pitchFamily="34" charset="0"/>
                          <a:sym typeface="Arial" panose="020B0604020202020204"/>
                        </a:rPr>
                        <a:t>  RKAP 2021)</a:t>
                      </a:r>
                    </a:p>
                    <a:p>
                      <a:pPr marL="171450" marR="0" lvl="0" indent="-171450" algn="just" defTabSz="914400" rtl="0" eaLnBrk="1" fontAlgn="auto" latinLnBrk="0" hangingPunct="1">
                        <a:lnSpc>
                          <a:spcPct val="100000"/>
                        </a:lnSpc>
                        <a:spcBef>
                          <a:spcPts val="600"/>
                        </a:spcBef>
                        <a:spcAft>
                          <a:spcPts val="0"/>
                        </a:spcAft>
                        <a:buClr>
                          <a:srgbClr val="409AA7"/>
                        </a:buClr>
                        <a:buSzTx/>
                        <a:buFont typeface="Wingdings" pitchFamily="2" charset="2"/>
                        <a:buChar char="ü"/>
                        <a:tabLst/>
                        <a:defRPr/>
                      </a:pPr>
                      <a:r>
                        <a:rPr lang="en-US" sz="1000" b="0" i="1" u="none" strike="noStrike" kern="1200" cap="none" dirty="0">
                          <a:solidFill>
                            <a:schemeClr val="tx1"/>
                          </a:solidFill>
                          <a:latin typeface="+mn-lt"/>
                          <a:ea typeface="+mn-ea"/>
                          <a:cs typeface="Arial" panose="020B0604020202020204" pitchFamily="34" charset="0"/>
                          <a:sym typeface="Arial" panose="020B0604020202020204"/>
                        </a:rPr>
                        <a:t>Operating </a:t>
                      </a:r>
                      <a:r>
                        <a:rPr lang="en-US" sz="1000" b="0" i="1" u="none" strike="noStrike" kern="1200" cap="none">
                          <a:solidFill>
                            <a:schemeClr val="tx1"/>
                          </a:solidFill>
                          <a:latin typeface="+mn-lt"/>
                          <a:ea typeface="+mn-ea"/>
                          <a:cs typeface="Arial" panose="020B0604020202020204" pitchFamily="34" charset="0"/>
                          <a:sym typeface="Arial" panose="020B0604020202020204"/>
                        </a:rPr>
                        <a:t>Ratio</a:t>
                      </a:r>
                      <a:r>
                        <a:rPr lang="en-US" sz="1000" b="0" i="0" u="none" strike="noStrike" kern="1200" cap="none">
                          <a:solidFill>
                            <a:schemeClr val="tx1"/>
                          </a:solidFill>
                          <a:latin typeface="+mn-lt"/>
                          <a:ea typeface="+mn-ea"/>
                          <a:cs typeface="Arial" panose="020B0604020202020204" pitchFamily="34" charset="0"/>
                          <a:sym typeface="Arial" panose="020B0604020202020204"/>
                        </a:rPr>
                        <a:t>  123,97% </a:t>
                      </a:r>
                      <a:r>
                        <a:rPr lang="en-US" sz="1000" b="0" i="0" u="none" strike="noStrike" kern="1200" cap="none" dirty="0">
                          <a:solidFill>
                            <a:schemeClr val="tx1"/>
                          </a:solidFill>
                          <a:latin typeface="+mn-lt"/>
                          <a:ea typeface="+mn-ea"/>
                          <a:cs typeface="Arial" panose="020B0604020202020204" pitchFamily="34" charset="0"/>
                          <a:sym typeface="Arial" panose="020B0604020202020204"/>
                        </a:rPr>
                        <a:t>(▲ / di </a:t>
                      </a:r>
                      <a:r>
                        <a:rPr lang="en-US" sz="1000" b="0" i="0" u="none" strike="noStrike" kern="1200" cap="none" dirty="0" err="1">
                          <a:solidFill>
                            <a:schemeClr val="tx1"/>
                          </a:solidFill>
                          <a:latin typeface="+mn-lt"/>
                          <a:ea typeface="+mn-ea"/>
                          <a:cs typeface="Arial" panose="020B0604020202020204" pitchFamily="34" charset="0"/>
                          <a:sym typeface="Arial" panose="020B0604020202020204"/>
                        </a:rPr>
                        <a:t>atas</a:t>
                      </a:r>
                      <a:r>
                        <a:rPr lang="en-US" sz="1000" b="0" i="0" u="none" strike="noStrike" kern="1200" cap="none" dirty="0">
                          <a:solidFill>
                            <a:schemeClr val="tx1"/>
                          </a:solidFill>
                          <a:latin typeface="+mn-lt"/>
                          <a:ea typeface="+mn-ea"/>
                          <a:cs typeface="Arial" panose="020B0604020202020204" pitchFamily="34" charset="0"/>
                          <a:sym typeface="Arial" panose="020B0604020202020204"/>
                        </a:rPr>
                        <a:t> RKAP 2021)</a:t>
                      </a: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546760274"/>
                  </a:ext>
                </a:extLst>
              </a:tr>
              <a:tr h="342314">
                <a:tc>
                  <a:txBody>
                    <a:bodyPr/>
                    <a:lstStyle/>
                    <a:p>
                      <a:pPr algn="ctr">
                        <a:spcBef>
                          <a:spcPts val="600"/>
                        </a:spcBef>
                      </a:pPr>
                      <a:r>
                        <a:rPr lang="en-US" sz="1000" b="1" dirty="0" err="1">
                          <a:solidFill>
                            <a:schemeClr val="bg1"/>
                          </a:solidFill>
                          <a:latin typeface="+mj-lt"/>
                          <a:cs typeface="Arial" panose="020B0604020202020204" pitchFamily="34" charset="0"/>
                        </a:rPr>
                        <a:t>Kontribusi</a:t>
                      </a:r>
                      <a:r>
                        <a:rPr lang="en-US" sz="1000" b="1" dirty="0">
                          <a:solidFill>
                            <a:schemeClr val="bg1"/>
                          </a:solidFill>
                          <a:latin typeface="+mj-lt"/>
                          <a:cs typeface="Arial" panose="020B0604020202020204" pitchFamily="34" charset="0"/>
                        </a:rPr>
                        <a:t> </a:t>
                      </a:r>
                      <a:r>
                        <a:rPr lang="en-US" sz="1000" b="1" dirty="0" err="1">
                          <a:solidFill>
                            <a:schemeClr val="bg1"/>
                          </a:solidFill>
                          <a:latin typeface="+mj-lt"/>
                          <a:cs typeface="Arial" panose="020B0604020202020204" pitchFamily="34" charset="0"/>
                        </a:rPr>
                        <a:t>Kepada</a:t>
                      </a:r>
                      <a:r>
                        <a:rPr lang="en-US" sz="1000" b="1" dirty="0">
                          <a:solidFill>
                            <a:schemeClr val="bg1"/>
                          </a:solidFill>
                          <a:latin typeface="+mj-lt"/>
                          <a:cs typeface="Arial" panose="020B0604020202020204" pitchFamily="34" charset="0"/>
                        </a:rPr>
                        <a:t> Negara</a:t>
                      </a:r>
                    </a:p>
                    <a:p>
                      <a:pPr algn="ctr">
                        <a:spcBef>
                          <a:spcPts val="600"/>
                        </a:spcBef>
                      </a:pPr>
                      <a:endParaRPr lang="en-US" sz="1000" b="1" dirty="0">
                        <a:solidFill>
                          <a:schemeClr val="bg1"/>
                        </a:solidFill>
                        <a:latin typeface="+mj-lt"/>
                        <a:cs typeface="Arial" panose="020B0604020202020204"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5">
                        <a:lumMod val="50000"/>
                      </a:schemeClr>
                    </a:solidFill>
                  </a:tcPr>
                </a:tc>
                <a:tc gridSpan="2">
                  <a:txBody>
                    <a:bodyPr/>
                    <a:lstStyle/>
                    <a:p>
                      <a:pPr marL="171450" indent="-171450" algn="just" defTabSz="914400" rtl="0" eaLnBrk="1" latinLnBrk="0" hangingPunct="1">
                        <a:spcBef>
                          <a:spcPts val="600"/>
                        </a:spcBef>
                        <a:buClr>
                          <a:srgbClr val="409AA7"/>
                        </a:buClr>
                        <a:buFont typeface="Wingdings" pitchFamily="2" charset="2"/>
                        <a:buChar char="ü"/>
                      </a:pPr>
                      <a:r>
                        <a:rPr lang="en-US" sz="1000" b="0" kern="1200" dirty="0">
                          <a:solidFill>
                            <a:srgbClr val="001F60"/>
                          </a:solidFill>
                          <a:latin typeface="+mj-lt"/>
                          <a:ea typeface="+mn-ea"/>
                          <a:cs typeface="Arial" panose="020B0604020202020204" pitchFamily="34" charset="0"/>
                        </a:rPr>
                        <a:t>Total </a:t>
                      </a:r>
                      <a:r>
                        <a:rPr lang="en-US" sz="1000" b="0" kern="1200" dirty="0" err="1">
                          <a:solidFill>
                            <a:srgbClr val="001F60"/>
                          </a:solidFill>
                          <a:latin typeface="+mj-lt"/>
                          <a:ea typeface="+mn-ea"/>
                          <a:cs typeface="Arial" panose="020B0604020202020204" pitchFamily="34" charset="0"/>
                        </a:rPr>
                        <a:t>Kontribusi</a:t>
                      </a:r>
                      <a:r>
                        <a:rPr lang="en-US" sz="1000" b="0" kern="1200" dirty="0">
                          <a:solidFill>
                            <a:srgbClr val="001F60"/>
                          </a:solidFill>
                          <a:latin typeface="+mj-lt"/>
                          <a:ea typeface="+mn-ea"/>
                          <a:cs typeface="Arial" panose="020B0604020202020204" pitchFamily="34" charset="0"/>
                        </a:rPr>
                        <a:t> </a:t>
                      </a:r>
                      <a:r>
                        <a:rPr lang="en-US" sz="1000" b="0" kern="1200" dirty="0" err="1">
                          <a:solidFill>
                            <a:srgbClr val="001F60"/>
                          </a:solidFill>
                          <a:latin typeface="+mj-lt"/>
                          <a:ea typeface="+mn-ea"/>
                          <a:cs typeface="Arial" panose="020B0604020202020204" pitchFamily="34" charset="0"/>
                        </a:rPr>
                        <a:t>Kepada</a:t>
                      </a:r>
                      <a:r>
                        <a:rPr lang="en-US" sz="1000" b="0" kern="1200" dirty="0">
                          <a:solidFill>
                            <a:srgbClr val="001F60"/>
                          </a:solidFill>
                          <a:latin typeface="+mj-lt"/>
                          <a:ea typeface="+mn-ea"/>
                          <a:cs typeface="Arial" panose="020B0604020202020204" pitchFamily="34" charset="0"/>
                        </a:rPr>
                        <a:t> Negara </a:t>
                      </a:r>
                      <a:r>
                        <a:rPr lang="en-US" sz="1000" b="0" kern="1200" dirty="0" err="1">
                          <a:solidFill>
                            <a:srgbClr val="001F60"/>
                          </a:solidFill>
                          <a:latin typeface="+mj-lt"/>
                          <a:ea typeface="+mn-ea"/>
                          <a:cs typeface="Arial" panose="020B0604020202020204" pitchFamily="34" charset="0"/>
                        </a:rPr>
                        <a:t>melalui</a:t>
                      </a:r>
                      <a:r>
                        <a:rPr lang="en-US" sz="1000" b="0" kern="1200" dirty="0">
                          <a:solidFill>
                            <a:srgbClr val="001F60"/>
                          </a:solidFill>
                          <a:latin typeface="+mj-lt"/>
                          <a:ea typeface="+mn-ea"/>
                          <a:cs typeface="Arial" panose="020B0604020202020204" pitchFamily="34" charset="0"/>
                        </a:rPr>
                        <a:t> </a:t>
                      </a:r>
                      <a:r>
                        <a:rPr lang="en-US" sz="1000" b="0" kern="1200" dirty="0" err="1">
                          <a:solidFill>
                            <a:srgbClr val="001F60"/>
                          </a:solidFill>
                          <a:latin typeface="+mj-lt"/>
                          <a:ea typeface="+mn-ea"/>
                          <a:cs typeface="Arial" panose="020B0604020202020204" pitchFamily="34" charset="0"/>
                        </a:rPr>
                        <a:t>Pajak</a:t>
                      </a:r>
                      <a:r>
                        <a:rPr lang="en-US" sz="1000" b="0" kern="1200" dirty="0">
                          <a:solidFill>
                            <a:srgbClr val="001F60"/>
                          </a:solidFill>
                          <a:latin typeface="+mj-lt"/>
                          <a:ea typeface="+mn-ea"/>
                          <a:cs typeface="Arial" panose="020B0604020202020204" pitchFamily="34" charset="0"/>
                        </a:rPr>
                        <a:t> dan PNBP </a:t>
                      </a:r>
                      <a:r>
                        <a:rPr lang="en-US" sz="1000" b="0" kern="1200" dirty="0" err="1">
                          <a:solidFill>
                            <a:srgbClr val="001F60"/>
                          </a:solidFill>
                          <a:latin typeface="+mj-lt"/>
                          <a:ea typeface="+mn-ea"/>
                          <a:cs typeface="Arial" panose="020B0604020202020204" pitchFamily="34" charset="0"/>
                        </a:rPr>
                        <a:t>Sebesar</a:t>
                      </a:r>
                      <a:r>
                        <a:rPr lang="en-US" sz="1000" b="0" kern="1200" dirty="0">
                          <a:solidFill>
                            <a:srgbClr val="001F60"/>
                          </a:solidFill>
                          <a:latin typeface="+mj-lt"/>
                          <a:ea typeface="+mn-ea"/>
                          <a:cs typeface="Arial" panose="020B0604020202020204" pitchFamily="34" charset="0"/>
                        </a:rPr>
                        <a:t> </a:t>
                      </a:r>
                      <a:r>
                        <a:rPr lang="en-US" sz="1000" b="0" kern="1200" dirty="0" err="1">
                          <a:solidFill>
                            <a:srgbClr val="001F60"/>
                          </a:solidFill>
                          <a:latin typeface="+mj-lt"/>
                          <a:ea typeface="+mn-ea"/>
                          <a:cs typeface="Arial" panose="020B0604020202020204" pitchFamily="34" charset="0"/>
                        </a:rPr>
                        <a:t>Rp</a:t>
                      </a:r>
                      <a:r>
                        <a:rPr lang="en-US" sz="1000" b="0" kern="1200" dirty="0">
                          <a:solidFill>
                            <a:srgbClr val="001F60"/>
                          </a:solidFill>
                          <a:latin typeface="+mj-lt"/>
                          <a:ea typeface="+mn-ea"/>
                          <a:cs typeface="Arial" panose="020B0604020202020204" pitchFamily="34" charset="0"/>
                        </a:rPr>
                        <a:t> </a:t>
                      </a:r>
                      <a:r>
                        <a:rPr lang="en-US" sz="1000" b="0" i="0" u="none" strike="noStrike" kern="1200" cap="none" dirty="0">
                          <a:solidFill>
                            <a:srgbClr val="001F60"/>
                          </a:solidFill>
                          <a:latin typeface="+mn-lt"/>
                          <a:ea typeface="+mn-ea"/>
                          <a:cs typeface="Arial" panose="020B0604020202020204" pitchFamily="34" charset="0"/>
                          <a:sym typeface="Arial" panose="020B0604020202020204"/>
                        </a:rPr>
                        <a:t>3.244.099.043,-</a:t>
                      </a:r>
                      <a:endParaRPr lang="en-US" sz="1000" b="1" kern="1200" dirty="0">
                        <a:solidFill>
                          <a:srgbClr val="001F60"/>
                        </a:solidFill>
                        <a:latin typeface="+mj-lt"/>
                        <a:ea typeface="+mn-ea"/>
                        <a:cs typeface="Arial" panose="020B0604020202020204" pitchFamily="34" charset="0"/>
                      </a:endParaRPr>
                    </a:p>
                    <a:p>
                      <a:pPr marL="0" indent="0" algn="just" defTabSz="914400" rtl="0" eaLnBrk="1" latinLnBrk="0" hangingPunct="1">
                        <a:spcBef>
                          <a:spcPts val="600"/>
                        </a:spcBef>
                        <a:buClr>
                          <a:srgbClr val="409AA7"/>
                        </a:buClr>
                        <a:buFont typeface="Wingdings" pitchFamily="2" charset="2"/>
                        <a:buNone/>
                      </a:pPr>
                      <a:endParaRPr lang="en-US" sz="1000" b="1" kern="1200" dirty="0">
                        <a:solidFill>
                          <a:srgbClr val="001F60"/>
                        </a:solidFill>
                        <a:highlight>
                          <a:srgbClr val="FFFF00"/>
                        </a:highlight>
                        <a:latin typeface="+mj-lt"/>
                        <a:ea typeface="+mn-ea"/>
                        <a:cs typeface="Arial" panose="020B0604020202020204"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bg1"/>
                    </a:solidFill>
                  </a:tcPr>
                </a:tc>
                <a:tc hMerge="1">
                  <a:txBody>
                    <a:bodyPr/>
                    <a:lstStyle/>
                    <a:p>
                      <a:pPr marL="171450" indent="-171450" algn="just" defTabSz="914400" rtl="0" eaLnBrk="1" latinLnBrk="0" hangingPunct="1">
                        <a:spcBef>
                          <a:spcPts val="600"/>
                        </a:spcBef>
                        <a:buFont typeface="Wingdings" panose="05000000000000000000" pitchFamily="2" charset="2"/>
                        <a:buChar char="§"/>
                      </a:pPr>
                      <a:endParaRPr lang="en-US" sz="1000" b="0" kern="1200" dirty="0">
                        <a:solidFill>
                          <a:schemeClr val="accent5">
                            <a:lumMod val="50000"/>
                          </a:schemeClr>
                        </a:solidFill>
                        <a:latin typeface="Gotham Light Regular" pitchFamily="2" charset="77"/>
                        <a:ea typeface="+mn-ea"/>
                        <a:cs typeface="Arial" panose="020B0604020202020204" pitchFamily="34" charset="0"/>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841521400"/>
                  </a:ext>
                </a:extLst>
              </a:tr>
            </a:tbl>
          </a:graphicData>
        </a:graphic>
      </p:graphicFrame>
    </p:spTree>
    <p:extLst>
      <p:ext uri="{BB962C8B-B14F-4D97-AF65-F5344CB8AC3E}">
        <p14:creationId xmlns:p14="http://schemas.microsoft.com/office/powerpoint/2010/main" val="321622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7" name="Google Shape;217;p54"/>
          <p:cNvSpPr txBox="1"/>
          <p:nvPr/>
        </p:nvSpPr>
        <p:spPr>
          <a:xfrm>
            <a:off x="353111" y="169127"/>
            <a:ext cx="10184451" cy="534875"/>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0" i="0" u="none" strike="noStrike" cap="none" dirty="0">
                <a:solidFill>
                  <a:srgbClr val="2FB7E9"/>
                </a:solidFill>
                <a:latin typeface="Arial" panose="020B0604020202020204"/>
                <a:ea typeface="Arial" panose="020B0604020202020204"/>
                <a:cs typeface="Arial" panose="020B0604020202020204"/>
                <a:sym typeface="Arial" panose="020B0604020202020204"/>
              </a:rPr>
              <a:t>PREVIEW ARUS PETIKEMAS</a:t>
            </a:r>
            <a:endParaRPr sz="2400" b="0" i="0" u="none" strike="noStrike" cap="none" dirty="0">
              <a:solidFill>
                <a:srgbClr val="2FB7E9"/>
              </a:solidFill>
              <a:latin typeface="Arial" panose="020B0604020202020204"/>
              <a:ea typeface="Arial" panose="020B0604020202020204"/>
              <a:cs typeface="Arial" panose="020B0604020202020204"/>
              <a:sym typeface="Arial" panose="020B0604020202020204"/>
            </a:endParaRPr>
          </a:p>
        </p:txBody>
      </p:sp>
      <p:graphicFrame>
        <p:nvGraphicFramePr>
          <p:cNvPr id="218" name="Google Shape;218;p54"/>
          <p:cNvGraphicFramePr/>
          <p:nvPr>
            <p:extLst>
              <p:ext uri="{D42A27DB-BD31-4B8C-83A1-F6EECF244321}">
                <p14:modId xmlns:p14="http://schemas.microsoft.com/office/powerpoint/2010/main" val="3251287599"/>
              </p:ext>
            </p:extLst>
          </p:nvPr>
        </p:nvGraphicFramePr>
        <p:xfrm>
          <a:off x="353111" y="873129"/>
          <a:ext cx="11442700" cy="2771775"/>
        </p:xfrm>
        <a:graphic>
          <a:graphicData uri="http://schemas.openxmlformats.org/presentationml/2006/ole">
            <mc:AlternateContent xmlns:mc="http://schemas.openxmlformats.org/markup-compatibility/2006">
              <mc:Choice xmlns:v="urn:schemas-microsoft-com:vml" Requires="v">
                <p:oleObj spid="_x0000_s1027" name="Worksheet" r:id="rId4" imgW="9550400" imgH="2336844" progId="Excel.Sheet.12">
                  <p:embed/>
                </p:oleObj>
              </mc:Choice>
              <mc:Fallback>
                <p:oleObj name="Worksheet" r:id="rId4" imgW="9550400" imgH="2336844" progId="Excel.Sheet.12">
                  <p:embed/>
                  <p:pic>
                    <p:nvPicPr>
                      <p:cNvPr id="218" name="Google Shape;218;p54"/>
                      <p:cNvPicPr preferRelativeResize="0"/>
                      <p:nvPr/>
                    </p:nvPicPr>
                    <p:blipFill rotWithShape="1">
                      <a:blip r:embed="rId5"/>
                      <a:srcRect/>
                      <a:stretch>
                        <a:fillRect/>
                      </a:stretch>
                    </p:blipFill>
                    <p:spPr>
                      <a:xfrm>
                        <a:off x="353111" y="873129"/>
                        <a:ext cx="11442700" cy="2771775"/>
                      </a:xfrm>
                      <a:prstGeom prst="rect">
                        <a:avLst/>
                      </a:prstGeom>
                      <a:noFill/>
                      <a:ln>
                        <a:noFill/>
                      </a:ln>
                    </p:spPr>
                  </p:pic>
                </p:oleObj>
              </mc:Fallback>
            </mc:AlternateContent>
          </a:graphicData>
        </a:graphic>
      </p:graphicFrame>
      <p:sp>
        <p:nvSpPr>
          <p:cNvPr id="4" name="Rectangle 3">
            <a:extLst>
              <a:ext uri="{FF2B5EF4-FFF2-40B4-BE49-F238E27FC236}">
                <a16:creationId xmlns:a16="http://schemas.microsoft.com/office/drawing/2014/main" id="{0B9C3AFB-FAB5-7642-718F-3565929FFF9E}"/>
              </a:ext>
            </a:extLst>
          </p:cNvPr>
          <p:cNvSpPr/>
          <p:nvPr/>
        </p:nvSpPr>
        <p:spPr>
          <a:xfrm>
            <a:off x="9470571" y="0"/>
            <a:ext cx="2670629" cy="7334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6431750-5F63-67A7-8D1E-54CF9DF85E37}"/>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p:blipFill>
        <p:spPr>
          <a:xfrm>
            <a:off x="9997914" y="169127"/>
            <a:ext cx="1840975" cy="52693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6" name="Google Shape;226;p55"/>
          <p:cNvSpPr txBox="1"/>
          <p:nvPr/>
        </p:nvSpPr>
        <p:spPr>
          <a:xfrm>
            <a:off x="353111" y="169127"/>
            <a:ext cx="10184451" cy="534875"/>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2400" b="0" i="0" u="none" strike="noStrike" cap="none" dirty="0">
                <a:solidFill>
                  <a:srgbClr val="2FB7E9"/>
                </a:solidFill>
                <a:latin typeface="Arial" panose="020B0604020202020204"/>
                <a:ea typeface="Arial" panose="020B0604020202020204"/>
                <a:cs typeface="Arial" panose="020B0604020202020204"/>
                <a:sym typeface="Arial" panose="020B0604020202020204"/>
              </a:rPr>
              <a:t>PREVIEW ARUS </a:t>
            </a:r>
            <a:r>
              <a:rPr lang="en-US" sz="2400" dirty="0">
                <a:solidFill>
                  <a:srgbClr val="2FB7E9"/>
                </a:solidFill>
              </a:rPr>
              <a:t>KAPAL</a:t>
            </a:r>
            <a:r>
              <a:rPr lang="en-US" sz="2400" b="0" i="0" u="none" strike="noStrike" cap="none" dirty="0">
                <a:solidFill>
                  <a:srgbClr val="2FB7E9"/>
                </a:solidFill>
                <a:latin typeface="Arial" panose="020B0604020202020204"/>
                <a:ea typeface="Arial" panose="020B0604020202020204"/>
                <a:cs typeface="Arial" panose="020B0604020202020204"/>
                <a:sym typeface="Arial" panose="020B0604020202020204"/>
              </a:rPr>
              <a:t> </a:t>
            </a:r>
            <a:endParaRPr lang="en-US" sz="2400" b="0" i="0" u="none" strike="noStrike" cap="none" dirty="0">
              <a:solidFill>
                <a:srgbClr val="FF0000"/>
              </a:solidFill>
              <a:latin typeface="Arial" panose="020B0604020202020204"/>
              <a:ea typeface="Arial" panose="020B0604020202020204"/>
              <a:cs typeface="Arial" panose="020B0604020202020204"/>
              <a:sym typeface="Arial" panose="020B0604020202020204"/>
            </a:endParaRPr>
          </a:p>
        </p:txBody>
      </p:sp>
      <p:sp>
        <p:nvSpPr>
          <p:cNvPr id="5" name="Rectangle 4">
            <a:extLst>
              <a:ext uri="{FF2B5EF4-FFF2-40B4-BE49-F238E27FC236}">
                <a16:creationId xmlns:a16="http://schemas.microsoft.com/office/drawing/2014/main" id="{C366AC5E-F5BC-EACB-EE49-10995E248F8B}"/>
              </a:ext>
            </a:extLst>
          </p:cNvPr>
          <p:cNvSpPr/>
          <p:nvPr/>
        </p:nvSpPr>
        <p:spPr>
          <a:xfrm>
            <a:off x="9470571" y="0"/>
            <a:ext cx="2670629" cy="7334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99EE3D2-BCB7-259B-5FF5-261E335AAA7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9997914" y="169127"/>
            <a:ext cx="1840975" cy="526936"/>
          </a:xfrm>
          <a:prstGeom prst="rect">
            <a:avLst/>
          </a:prstGeom>
        </p:spPr>
      </p:pic>
      <p:graphicFrame>
        <p:nvGraphicFramePr>
          <p:cNvPr id="7" name="Google Shape;227;p55">
            <a:extLst>
              <a:ext uri="{FF2B5EF4-FFF2-40B4-BE49-F238E27FC236}">
                <a16:creationId xmlns:a16="http://schemas.microsoft.com/office/drawing/2014/main" id="{681AEB79-A219-47C9-1E85-CFF9871ADAB9}"/>
              </a:ext>
            </a:extLst>
          </p:cNvPr>
          <p:cNvGraphicFramePr/>
          <p:nvPr>
            <p:extLst>
              <p:ext uri="{D42A27DB-BD31-4B8C-83A1-F6EECF244321}">
                <p14:modId xmlns:p14="http://schemas.microsoft.com/office/powerpoint/2010/main" val="330468858"/>
              </p:ext>
            </p:extLst>
          </p:nvPr>
        </p:nvGraphicFramePr>
        <p:xfrm>
          <a:off x="352425" y="1292225"/>
          <a:ext cx="10688638" cy="1914525"/>
        </p:xfrm>
        <a:graphic>
          <a:graphicData uri="http://schemas.openxmlformats.org/presentationml/2006/ole">
            <mc:AlternateContent xmlns:mc="http://schemas.openxmlformats.org/markup-compatibility/2006">
              <mc:Choice xmlns:v="urn:schemas-microsoft-com:vml" Requires="v">
                <p:oleObj spid="_x0000_s2051" name="Worksheet" r:id="rId5" imgW="8655136" imgH="1390519" progId="Excel.Sheet.12">
                  <p:embed/>
                </p:oleObj>
              </mc:Choice>
              <mc:Fallback>
                <p:oleObj name="Worksheet" r:id="rId5" imgW="8655136" imgH="1390519" progId="Excel.Sheet.12">
                  <p:embed/>
                  <p:pic>
                    <p:nvPicPr>
                      <p:cNvPr id="227" name="Google Shape;227;p55"/>
                      <p:cNvPicPr preferRelativeResize="0"/>
                      <p:nvPr/>
                    </p:nvPicPr>
                    <p:blipFill rotWithShape="1">
                      <a:blip r:embed="rId6"/>
                      <a:srcRect/>
                      <a:stretch>
                        <a:fillRect/>
                      </a:stretch>
                    </p:blipFill>
                    <p:spPr>
                      <a:xfrm>
                        <a:off x="352425" y="1292225"/>
                        <a:ext cx="10688638" cy="1914525"/>
                      </a:xfrm>
                      <a:prstGeom prst="rect">
                        <a:avLst/>
                      </a:prstGeom>
                      <a:noFill/>
                      <a:ln>
                        <a:noFill/>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5"/>
          <p:cNvSpPr/>
          <p:nvPr/>
        </p:nvSpPr>
        <p:spPr>
          <a:xfrm>
            <a:off x="353111" y="961139"/>
            <a:ext cx="2773547"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595959"/>
                </a:solidFill>
                <a:latin typeface="Arial" panose="020B0604020202020204"/>
                <a:ea typeface="Arial" panose="020B0604020202020204"/>
                <a:cs typeface="Arial" panose="020B0604020202020204"/>
                <a:sym typeface="Arial" panose="020B0604020202020204"/>
              </a:rPr>
              <a:t>Kinerja dan Utilisasi</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34" name="Google Shape;234;p5"/>
          <p:cNvSpPr txBox="1"/>
          <p:nvPr/>
        </p:nvSpPr>
        <p:spPr>
          <a:xfrm>
            <a:off x="353111" y="169127"/>
            <a:ext cx="10184451" cy="534875"/>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400" b="0" i="0" u="none" strike="noStrike" cap="none" dirty="0">
                <a:solidFill>
                  <a:srgbClr val="2FB7E9"/>
                </a:solidFill>
                <a:latin typeface="Arial" panose="020B0604020202020204"/>
                <a:ea typeface="Arial" panose="020B0604020202020204"/>
                <a:cs typeface="Arial" panose="020B0604020202020204"/>
                <a:sym typeface="Arial" panose="020B0604020202020204"/>
              </a:rPr>
              <a:t>KINERJA OPERASIONAL</a:t>
            </a:r>
            <a:endParaRPr sz="2400" b="0" i="0" u="none" strike="noStrike" cap="none" dirty="0">
              <a:solidFill>
                <a:srgbClr val="2FB7E9"/>
              </a:solidFill>
              <a:latin typeface="Arial" panose="020B0604020202020204"/>
              <a:ea typeface="Arial" panose="020B0604020202020204"/>
              <a:cs typeface="Arial" panose="020B0604020202020204"/>
              <a:sym typeface="Arial" panose="020B0604020202020204"/>
            </a:endParaRPr>
          </a:p>
        </p:txBody>
      </p:sp>
      <p:sp>
        <p:nvSpPr>
          <p:cNvPr id="2" name="Rectangle 1">
            <a:extLst>
              <a:ext uri="{FF2B5EF4-FFF2-40B4-BE49-F238E27FC236}">
                <a16:creationId xmlns:a16="http://schemas.microsoft.com/office/drawing/2014/main" id="{A72894F2-8437-15CC-CD48-B5B98A1A10CD}"/>
              </a:ext>
            </a:extLst>
          </p:cNvPr>
          <p:cNvSpPr/>
          <p:nvPr/>
        </p:nvSpPr>
        <p:spPr>
          <a:xfrm>
            <a:off x="9470571" y="0"/>
            <a:ext cx="2670629" cy="7334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71E58C5C-6324-51AB-A61C-9466A5327AB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9997914" y="169127"/>
            <a:ext cx="1840975" cy="526936"/>
          </a:xfrm>
          <a:prstGeom prst="rect">
            <a:avLst/>
          </a:prstGeom>
        </p:spPr>
      </p:pic>
      <p:graphicFrame>
        <p:nvGraphicFramePr>
          <p:cNvPr id="11" name="Google Shape;236;p5">
            <a:extLst>
              <a:ext uri="{FF2B5EF4-FFF2-40B4-BE49-F238E27FC236}">
                <a16:creationId xmlns:a16="http://schemas.microsoft.com/office/drawing/2014/main" id="{CDF08BE2-A4AA-4A0E-9064-AACDF97C7144}"/>
              </a:ext>
            </a:extLst>
          </p:cNvPr>
          <p:cNvGraphicFramePr/>
          <p:nvPr>
            <p:extLst>
              <p:ext uri="{D42A27DB-BD31-4B8C-83A1-F6EECF244321}">
                <p14:modId xmlns:p14="http://schemas.microsoft.com/office/powerpoint/2010/main" val="3396018495"/>
              </p:ext>
            </p:extLst>
          </p:nvPr>
        </p:nvGraphicFramePr>
        <p:xfrm>
          <a:off x="457200" y="1330325"/>
          <a:ext cx="11072553" cy="2903538"/>
        </p:xfrm>
        <a:graphic>
          <a:graphicData uri="http://schemas.openxmlformats.org/presentationml/2006/ole">
            <mc:AlternateContent xmlns:mc="http://schemas.openxmlformats.org/markup-compatibility/2006">
              <mc:Choice xmlns:v="urn:schemas-microsoft-com:vml" Requires="v">
                <p:oleObj spid="_x0000_s3075" name="Worksheet" r:id="rId5" imgW="10674510" imgH="2552524" progId="Excel.Sheet.12">
                  <p:embed/>
                </p:oleObj>
              </mc:Choice>
              <mc:Fallback>
                <p:oleObj name="Worksheet" r:id="rId5" imgW="10674510" imgH="2552524" progId="Excel.Sheet.12">
                  <p:embed/>
                  <p:pic>
                    <p:nvPicPr>
                      <p:cNvPr id="236" name="Google Shape;236;p5"/>
                      <p:cNvPicPr preferRelativeResize="0"/>
                      <p:nvPr/>
                    </p:nvPicPr>
                    <p:blipFill rotWithShape="1">
                      <a:blip r:embed="rId6"/>
                      <a:srcRect/>
                      <a:stretch>
                        <a:fillRect/>
                      </a:stretch>
                    </p:blipFill>
                    <p:spPr>
                      <a:xfrm>
                        <a:off x="457200" y="1330325"/>
                        <a:ext cx="11072553" cy="2903538"/>
                      </a:xfrm>
                      <a:prstGeom prst="rect">
                        <a:avLst/>
                      </a:prstGeom>
                      <a:noFill/>
                      <a:ln>
                        <a:noFill/>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34;p5"/>
          <p:cNvSpPr txBox="1"/>
          <p:nvPr/>
        </p:nvSpPr>
        <p:spPr>
          <a:xfrm>
            <a:off x="9623442" y="1779893"/>
            <a:ext cx="4055927" cy="534875"/>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endParaRPr lang="en-US" sz="2800" b="0" i="0" u="none" strike="noStrike" cap="none" dirty="0">
              <a:solidFill>
                <a:srgbClr val="2FB7E9"/>
              </a:solidFill>
              <a:latin typeface="Arial" panose="020B0604020202020204"/>
              <a:ea typeface="Arial" panose="020B0604020202020204"/>
              <a:cs typeface="Arial" panose="020B0604020202020204"/>
              <a:sym typeface="Arial" panose="020B0604020202020204"/>
            </a:endParaRPr>
          </a:p>
        </p:txBody>
      </p:sp>
      <p:sp>
        <p:nvSpPr>
          <p:cNvPr id="4" name="TextBox 3"/>
          <p:cNvSpPr txBox="1"/>
          <p:nvPr/>
        </p:nvSpPr>
        <p:spPr>
          <a:xfrm>
            <a:off x="378325" y="249488"/>
            <a:ext cx="5638800" cy="1169551"/>
          </a:xfrm>
          <a:prstGeom prst="rect">
            <a:avLst/>
          </a:prstGeom>
          <a:noFill/>
        </p:spPr>
        <p:txBody>
          <a:bodyPr wrap="square" lIns="91440" tIns="45720" rIns="91440" bIns="45720" rtlCol="0" anchor="t">
            <a:spAutoFit/>
          </a:bodyPr>
          <a:lstStyle>
            <a:defPPr>
              <a:defRPr lang="en-US"/>
            </a:defPPr>
            <a:lvl1pPr>
              <a:defRPr sz="2400">
                <a:solidFill>
                  <a:srgbClr val="002060"/>
                </a:solidFill>
                <a:latin typeface="Pragmatica Black"/>
              </a:defRPr>
            </a:lvl1pPr>
          </a:lstStyle>
          <a:p>
            <a:pPr lvl="0"/>
            <a:r>
              <a:rPr lang="en-US" i="1" dirty="0">
                <a:solidFill>
                  <a:srgbClr val="00B0F0"/>
                </a:solidFill>
                <a:latin typeface="Pragmatica ExtraBold" panose="020B0803040502020204" pitchFamily="34" charset="0"/>
              </a:rPr>
              <a:t>FINANCIAL HIGHLIGHT </a:t>
            </a:r>
            <a:r>
              <a:rPr lang="en-US" dirty="0">
                <a:solidFill>
                  <a:srgbClr val="00B0F0"/>
                </a:solidFill>
                <a:latin typeface="Arial" panose="020B0604020202020204"/>
              </a:rPr>
              <a:t> LABA RUGI</a:t>
            </a:r>
            <a:endParaRPr lang="en-US" sz="2000" dirty="0">
              <a:solidFill>
                <a:srgbClr val="00B0F0"/>
              </a:solidFill>
              <a:latin typeface="Arial" panose="020B0604020202020204"/>
            </a:endParaRPr>
          </a:p>
          <a:p>
            <a:endParaRPr lang="en-US" sz="2300" i="1" dirty="0">
              <a:solidFill>
                <a:srgbClr val="00B0F0"/>
              </a:solidFill>
              <a:latin typeface="Pragmatica ExtraBold" panose="020B0803040502020204" pitchFamily="34" charset="0"/>
            </a:endParaRPr>
          </a:p>
          <a:p>
            <a:pPr algn="ctr"/>
            <a:endParaRPr lang="en-US" sz="2300" dirty="0">
              <a:solidFill>
                <a:srgbClr val="00B0F0"/>
              </a:solidFill>
            </a:endParaRPr>
          </a:p>
        </p:txBody>
      </p:sp>
      <p:sp>
        <p:nvSpPr>
          <p:cNvPr id="6" name="Rectangle 5">
            <a:extLst>
              <a:ext uri="{FF2B5EF4-FFF2-40B4-BE49-F238E27FC236}">
                <a16:creationId xmlns:a16="http://schemas.microsoft.com/office/drawing/2014/main" id="{214C2BD4-2DAE-4E4B-8EA4-8154F4A68EE2}"/>
              </a:ext>
            </a:extLst>
          </p:cNvPr>
          <p:cNvSpPr/>
          <p:nvPr/>
        </p:nvSpPr>
        <p:spPr>
          <a:xfrm>
            <a:off x="10672763" y="705674"/>
            <a:ext cx="1140912" cy="338554"/>
          </a:xfrm>
          <a:prstGeom prst="rect">
            <a:avLst/>
          </a:prstGeom>
          <a:noFill/>
        </p:spPr>
        <p:txBody>
          <a:bodyPr wrap="square" lIns="91440" tIns="45720" rIns="91440" bIns="45720">
            <a:spAutoFit/>
          </a:bodyPr>
          <a:lstStyle/>
          <a:p>
            <a:pPr algn="ctr"/>
            <a:r>
              <a:rPr lang="en-US" sz="1600" b="1" i="1" dirty="0" err="1">
                <a:ln w="0"/>
                <a:effectLst>
                  <a:outerShdw blurRad="38100" dist="19050" dir="2700000" algn="tl" rotWithShape="0">
                    <a:schemeClr val="dk1">
                      <a:alpha val="40000"/>
                    </a:schemeClr>
                  </a:outerShdw>
                </a:effectLst>
              </a:rPr>
              <a:t>Rp.juta</a:t>
            </a:r>
            <a:endParaRPr lang="en-US" sz="1600" b="1" i="1" dirty="0">
              <a:ln w="0"/>
              <a:effectLst>
                <a:outerShdw blurRad="38100" dist="19050" dir="2700000" algn="tl" rotWithShape="0">
                  <a:schemeClr val="dk1">
                    <a:alpha val="40000"/>
                  </a:schemeClr>
                </a:outerShdw>
              </a:effectLst>
            </a:endParaRPr>
          </a:p>
        </p:txBody>
      </p:sp>
      <p:pic>
        <p:nvPicPr>
          <p:cNvPr id="2" name="Picture 1">
            <a:extLst>
              <a:ext uri="{FF2B5EF4-FFF2-40B4-BE49-F238E27FC236}">
                <a16:creationId xmlns:a16="http://schemas.microsoft.com/office/drawing/2014/main" id="{CDFC356F-E259-982E-22D7-8430D7EE74CD}"/>
              </a:ext>
            </a:extLst>
          </p:cNvPr>
          <p:cNvPicPr>
            <a:picLocks noChangeAspect="1"/>
          </p:cNvPicPr>
          <p:nvPr/>
        </p:nvPicPr>
        <p:blipFill>
          <a:blip r:embed="rId2"/>
          <a:stretch>
            <a:fillRect/>
          </a:stretch>
        </p:blipFill>
        <p:spPr>
          <a:xfrm>
            <a:off x="457201" y="1044228"/>
            <a:ext cx="11257280" cy="5031452"/>
          </a:xfrm>
          <a:prstGeom prst="rect">
            <a:avLst/>
          </a:prstGeom>
        </p:spPr>
      </p:pic>
    </p:spTree>
    <p:extLst>
      <p:ext uri="{BB962C8B-B14F-4D97-AF65-F5344CB8AC3E}">
        <p14:creationId xmlns:p14="http://schemas.microsoft.com/office/powerpoint/2010/main" val="1985240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40614" y="285785"/>
            <a:ext cx="5638800" cy="461665"/>
          </a:xfrm>
          <a:prstGeom prst="rect">
            <a:avLst/>
          </a:prstGeom>
          <a:noFill/>
        </p:spPr>
        <p:txBody>
          <a:bodyPr wrap="square" lIns="91440" tIns="45720" rIns="91440" bIns="45720" rtlCol="0" anchor="t">
            <a:spAutoFit/>
          </a:bodyPr>
          <a:lstStyle>
            <a:defPPr>
              <a:defRPr lang="en-US"/>
            </a:defPPr>
            <a:lvl1pPr>
              <a:defRPr sz="2400">
                <a:solidFill>
                  <a:srgbClr val="002060"/>
                </a:solidFill>
                <a:latin typeface="Pragmatica Black"/>
              </a:defRPr>
            </a:lvl1pPr>
          </a:lstStyle>
          <a:p>
            <a:r>
              <a:rPr lang="en-US" i="1" dirty="0">
                <a:solidFill>
                  <a:srgbClr val="00B0F0"/>
                </a:solidFill>
                <a:latin typeface="Pragmatica ExtraBold" panose="020B0803040502020204" pitchFamily="34" charset="0"/>
              </a:rPr>
              <a:t>FINANCIAL HIGHLIGHT</a:t>
            </a:r>
            <a:r>
              <a:rPr lang="en-US" dirty="0">
                <a:solidFill>
                  <a:srgbClr val="00B0F0"/>
                </a:solidFill>
              </a:rPr>
              <a:t>  </a:t>
            </a:r>
            <a:r>
              <a:rPr lang="en-US" dirty="0">
                <a:solidFill>
                  <a:srgbClr val="00B0F0"/>
                </a:solidFill>
                <a:latin typeface="+mn-lt"/>
              </a:rPr>
              <a:t>NERACA</a:t>
            </a:r>
            <a:endParaRPr lang="en-US" i="1" dirty="0">
              <a:solidFill>
                <a:srgbClr val="00B0F0"/>
              </a:solidFill>
              <a:latin typeface="+mn-lt"/>
            </a:endParaRPr>
          </a:p>
        </p:txBody>
      </p:sp>
      <p:sp>
        <p:nvSpPr>
          <p:cNvPr id="6" name="Rectangle 5">
            <a:extLst>
              <a:ext uri="{FF2B5EF4-FFF2-40B4-BE49-F238E27FC236}">
                <a16:creationId xmlns:a16="http://schemas.microsoft.com/office/drawing/2014/main" id="{69CED363-D55F-4CF0-A6DD-A7F568920009}"/>
              </a:ext>
            </a:extLst>
          </p:cNvPr>
          <p:cNvSpPr/>
          <p:nvPr/>
        </p:nvSpPr>
        <p:spPr>
          <a:xfrm>
            <a:off x="10746287" y="747373"/>
            <a:ext cx="1140912" cy="338554"/>
          </a:xfrm>
          <a:prstGeom prst="rect">
            <a:avLst/>
          </a:prstGeom>
          <a:noFill/>
        </p:spPr>
        <p:txBody>
          <a:bodyPr wrap="square" lIns="91440" tIns="45720" rIns="91440" bIns="45720">
            <a:spAutoFit/>
          </a:bodyPr>
          <a:lstStyle/>
          <a:p>
            <a:pPr algn="ctr"/>
            <a:r>
              <a:rPr lang="en-US" sz="1600" b="1" i="1" dirty="0" err="1">
                <a:ln w="0"/>
                <a:effectLst>
                  <a:outerShdw blurRad="38100" dist="19050" dir="2700000" algn="tl" rotWithShape="0">
                    <a:schemeClr val="dk1">
                      <a:alpha val="40000"/>
                    </a:schemeClr>
                  </a:outerShdw>
                </a:effectLst>
              </a:rPr>
              <a:t>Rp.juta</a:t>
            </a:r>
            <a:endParaRPr lang="en-US" sz="1600" b="1" i="1" dirty="0">
              <a:ln w="0"/>
              <a:effectLst>
                <a:outerShdw blurRad="38100" dist="19050" dir="2700000" algn="tl" rotWithShape="0">
                  <a:schemeClr val="dk1">
                    <a:alpha val="40000"/>
                  </a:schemeClr>
                </a:outerShdw>
              </a:effectLst>
            </a:endParaRPr>
          </a:p>
        </p:txBody>
      </p:sp>
      <p:pic>
        <p:nvPicPr>
          <p:cNvPr id="7" name="Picture 6">
            <a:extLst>
              <a:ext uri="{FF2B5EF4-FFF2-40B4-BE49-F238E27FC236}">
                <a16:creationId xmlns:a16="http://schemas.microsoft.com/office/drawing/2014/main" id="{0674814C-10B6-4003-A292-D4652705B875}"/>
              </a:ext>
            </a:extLst>
          </p:cNvPr>
          <p:cNvPicPr>
            <a:picLocks noChangeAspect="1"/>
          </p:cNvPicPr>
          <p:nvPr/>
        </p:nvPicPr>
        <p:blipFill>
          <a:blip r:embed="rId2"/>
          <a:stretch>
            <a:fillRect/>
          </a:stretch>
        </p:blipFill>
        <p:spPr>
          <a:xfrm>
            <a:off x="526340" y="1071563"/>
            <a:ext cx="11175124" cy="4686300"/>
          </a:xfrm>
          <a:prstGeom prst="rect">
            <a:avLst/>
          </a:prstGeom>
        </p:spPr>
      </p:pic>
    </p:spTree>
    <p:extLst>
      <p:ext uri="{BB962C8B-B14F-4D97-AF65-F5344CB8AC3E}">
        <p14:creationId xmlns:p14="http://schemas.microsoft.com/office/powerpoint/2010/main" val="10241574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8xwYBl6PDMXYM6wg66Lf3Q"/>
</p:tagLst>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1524</TotalTime>
  <Words>1273</Words>
  <Application>Microsoft Office PowerPoint</Application>
  <PresentationFormat>Widescreen</PresentationFormat>
  <Paragraphs>296</Paragraphs>
  <Slides>19</Slides>
  <Notes>9</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33" baseType="lpstr">
      <vt:lpstr>Batang</vt:lpstr>
      <vt:lpstr>Arial</vt:lpstr>
      <vt:lpstr>Arial Narrow</vt:lpstr>
      <vt:lpstr>Calibri</vt:lpstr>
      <vt:lpstr>Circular Std Book Italic</vt:lpstr>
      <vt:lpstr>Gotham Light</vt:lpstr>
      <vt:lpstr>Pragmatica Black</vt:lpstr>
      <vt:lpstr>Pragmatica Book</vt:lpstr>
      <vt:lpstr>Pragmatica ExtraBold</vt:lpstr>
      <vt:lpstr>Tahoma</vt:lpstr>
      <vt:lpstr>Times New Roman</vt:lpstr>
      <vt:lpstr>Wingdings</vt:lpstr>
      <vt:lpstr>Office Theme</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 ROG Strix Scar</dc:creator>
  <cp:lastModifiedBy>Hp</cp:lastModifiedBy>
  <cp:revision>169</cp:revision>
  <dcterms:created xsi:type="dcterms:W3CDTF">2022-04-07T03:01:19Z</dcterms:created>
  <dcterms:modified xsi:type="dcterms:W3CDTF">2022-05-29T06:00:37Z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AA42D2517FF749EAB0DF79747250BD0A</vt:lpwstr>
  </property>
  <property fmtid="{D5CDD505-2E9C-101B-9397-08002B2CF9AE}" pid="3" name="KSOProductBuildVer">
    <vt:lpwstr>1033-11.2.0.11042</vt:lpwstr>
  </property>
</Properties>
</file>