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A0239-8C8C-4243-B6D8-B0736BA0B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4C26E-0B68-491B-A895-2EF23829B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56818-03CD-432E-B27B-E009C69D8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D9F2-51B3-4A87-9BE8-CB239D8F5B8D}" type="datetimeFigureOut">
              <a:rPr lang="en-ID" smtClean="0"/>
              <a:t>22/07/2021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C3EF2-0167-4E1E-800A-428851E97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8CD68-69E5-4741-A4BF-8A3F6565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6EAD-B229-4CA3-9AF8-992057F390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083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61FCB-07C1-4CB0-81A7-C723B376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D2F1E8-346D-4652-8660-BF9215957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3C7D2-EFAE-4507-81A5-32F6FBB9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D9F2-51B3-4A87-9BE8-CB239D8F5B8D}" type="datetimeFigureOut">
              <a:rPr lang="en-ID" smtClean="0"/>
              <a:t>22/07/2021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E4362-37D0-4446-9FF9-51498549F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0A199-855B-4C65-9226-D37C2E04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6EAD-B229-4CA3-9AF8-992057F390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649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FB9E-DD17-4F24-A7B6-119124BF4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0E488-2BB1-4E89-8DF9-6DD21C418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03A0-B3A5-4F0E-BC79-08C47757E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D9F2-51B3-4A87-9BE8-CB239D8F5B8D}" type="datetimeFigureOut">
              <a:rPr lang="en-ID" smtClean="0"/>
              <a:t>22/07/2021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EB7C9-0351-4CC1-AD13-C528FF2A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951ED-0152-4AA7-8086-0E535465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6EAD-B229-4CA3-9AF8-992057F390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0593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A5AC067-187B-438B-9121-1EF6986216B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121746" y="0"/>
            <a:ext cx="7948508" cy="3974254"/>
          </a:xfrm>
          <a:custGeom>
            <a:avLst/>
            <a:gdLst>
              <a:gd name="connsiteX0" fmla="*/ 0 w 7948508"/>
              <a:gd name="connsiteY0" fmla="*/ 0 h 3974254"/>
              <a:gd name="connsiteX1" fmla="*/ 7948508 w 7948508"/>
              <a:gd name="connsiteY1" fmla="*/ 0 h 3974254"/>
              <a:gd name="connsiteX2" fmla="*/ 3974254 w 7948508"/>
              <a:gd name="connsiteY2" fmla="*/ 3974254 h 397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48508" h="3974254">
                <a:moveTo>
                  <a:pt x="0" y="0"/>
                </a:moveTo>
                <a:lnTo>
                  <a:pt x="7948508" y="0"/>
                </a:lnTo>
                <a:lnTo>
                  <a:pt x="3974254" y="39742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000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6201-1003-4C9B-9736-313A6688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61CF2-60B0-4DBA-BB93-957926B5D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F24F3-8AD0-44C4-A285-507180DC0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D9F2-51B3-4A87-9BE8-CB239D8F5B8D}" type="datetimeFigureOut">
              <a:rPr lang="en-ID" smtClean="0"/>
              <a:t>22/07/2021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24853-8542-4FAF-9D15-AF393E340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4FA4D-51F7-4CD2-BB4F-8EA366D1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6EAD-B229-4CA3-9AF8-992057F390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161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2DF9-787A-4C86-A78D-5B7CAD909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2C612-9660-480A-86D6-EA77DE19D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52EB4-07BA-420A-99B8-DB63E1A0F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D9F2-51B3-4A87-9BE8-CB239D8F5B8D}" type="datetimeFigureOut">
              <a:rPr lang="en-ID" smtClean="0"/>
              <a:t>22/07/2021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D8139-F5FC-4021-B380-F12E1440C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0896F-DDF5-43D5-8926-D62F2C1C5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6EAD-B229-4CA3-9AF8-992057F390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968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9D51B-47F0-487E-BC13-5578040B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C0BE9-25B8-4AA9-A0B6-69EEFFED3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804F8-C420-4A23-85A1-76E44F172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4525E-0E32-4091-A8E0-9B18A1D8E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D9F2-51B3-4A87-9BE8-CB239D8F5B8D}" type="datetimeFigureOut">
              <a:rPr lang="en-ID" smtClean="0"/>
              <a:t>22/07/2021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1C68E-D3CE-4B72-9C6D-DAC3F8058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2E99D-E20E-4AAF-83FC-E36C88027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6EAD-B229-4CA3-9AF8-992057F390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409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70B33-64D3-4F84-8636-64E15A5AA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F5D15-9EFA-47CA-A34E-CAC9E64B3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F91A7-CB7A-4219-B703-CC91DD27B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024C5E-75FB-454E-BCDA-D94A2ADCE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4DB7-08DA-499D-9CE2-498504E67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1941ED-932C-4E3F-9203-71E441DBD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D9F2-51B3-4A87-9BE8-CB239D8F5B8D}" type="datetimeFigureOut">
              <a:rPr lang="en-ID" smtClean="0"/>
              <a:t>22/07/2021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241D87-41CE-4970-8FE6-32F496717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907AFC-0A38-4448-A4EA-A139163B0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6EAD-B229-4CA3-9AF8-992057F390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321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0E7D3-F894-470F-BA94-76C5ECEE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F595BA-6DA6-4758-B350-99398865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D9F2-51B3-4A87-9BE8-CB239D8F5B8D}" type="datetimeFigureOut">
              <a:rPr lang="en-ID" smtClean="0"/>
              <a:t>22/07/2021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A47E9A-21D3-43C3-B628-04C9BBC20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03A02-F814-443E-97C5-C6BBF366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6EAD-B229-4CA3-9AF8-992057F390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24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19BAE1-D79A-4049-A3E3-940A49AE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D9F2-51B3-4A87-9BE8-CB239D8F5B8D}" type="datetimeFigureOut">
              <a:rPr lang="en-ID" smtClean="0"/>
              <a:t>22/07/2021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9B8649-FB51-44BB-BC18-4DCFD14F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ADE0D-ACDB-4010-9646-5C48EC5F6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6EAD-B229-4CA3-9AF8-992057F390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951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4BC11-1D61-45FB-8754-E45458139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5B506-BA1C-4576-A178-8450EC028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5FBB3-3613-459D-B8F7-FE5345A0D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3DA85-9FD3-4ADF-8192-65BDF71A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D9F2-51B3-4A87-9BE8-CB239D8F5B8D}" type="datetimeFigureOut">
              <a:rPr lang="en-ID" smtClean="0"/>
              <a:t>22/07/2021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7FA8C-6206-4078-BFB0-00A0F017F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DF868-2ADE-4236-B994-A2426318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6EAD-B229-4CA3-9AF8-992057F390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306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19E39-A365-41EE-BADB-5C21AF06C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34EAD-135E-41A5-9510-C4F0132A34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18D28-4BB9-4270-B564-CAFBD020D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8CD90-96FC-43BB-A7D3-59CA2E996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D9F2-51B3-4A87-9BE8-CB239D8F5B8D}" type="datetimeFigureOut">
              <a:rPr lang="en-ID" smtClean="0"/>
              <a:t>22/07/2021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C6E35-5991-4144-A470-8F1F79B81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63801-8FD5-4D23-B806-2D889F404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6EAD-B229-4CA3-9AF8-992057F390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113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2AF5BA-B343-40D5-9B25-D6668E5B5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72DCD-D3D9-4A01-A715-FB5E7972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35F92-B958-4519-84FF-7DEA3002F0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4D9F2-51B3-4A87-9BE8-CB239D8F5B8D}" type="datetimeFigureOut">
              <a:rPr lang="en-ID" smtClean="0"/>
              <a:t>22/07/2021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E0367-2DA4-456D-B707-417C60180A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BE8C5-E39C-4280-86A0-5EFE82E9B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96EAD-B229-4CA3-9AF8-992057F390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885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91D1DD3-22A7-4B22-8510-98871927C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714505"/>
              </p:ext>
            </p:extLst>
          </p:nvPr>
        </p:nvGraphicFramePr>
        <p:xfrm>
          <a:off x="1272744" y="196825"/>
          <a:ext cx="8074456" cy="6248400"/>
        </p:xfrm>
        <a:graphic>
          <a:graphicData uri="http://schemas.openxmlformats.org/drawingml/2006/table">
            <a:tbl>
              <a:tblPr firstRow="1" bandRow="1"/>
              <a:tblGrid>
                <a:gridCol w="3614120">
                  <a:extLst>
                    <a:ext uri="{9D8B030D-6E8A-4147-A177-3AD203B41FA5}">
                      <a16:colId xmlns:a16="http://schemas.microsoft.com/office/drawing/2014/main" val="2564411398"/>
                    </a:ext>
                  </a:extLst>
                </a:gridCol>
                <a:gridCol w="1802396">
                  <a:extLst>
                    <a:ext uri="{9D8B030D-6E8A-4147-A177-3AD203B41FA5}">
                      <a16:colId xmlns:a16="http://schemas.microsoft.com/office/drawing/2014/main" val="1134606179"/>
                    </a:ext>
                  </a:extLst>
                </a:gridCol>
                <a:gridCol w="2657940">
                  <a:extLst>
                    <a:ext uri="{9D8B030D-6E8A-4147-A177-3AD203B41FA5}">
                      <a16:colId xmlns:a16="http://schemas.microsoft.com/office/drawing/2014/main" val="2851696159"/>
                    </a:ext>
                  </a:extLst>
                </a:gridCol>
              </a:tblGrid>
              <a:tr h="3226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  <a:ea typeface="Arial Unicode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  <a:ea typeface="Arial Unicode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  <a:ea typeface="Arial Unicode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  <a:ea typeface="Arial Unicode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  <a:ea typeface="Arial Unicode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  <a:ea typeface="Arial Unicode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  <a:ea typeface="Arial Unicode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  <a:ea typeface="Arial Unicode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  <a:ea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Bw Modelica Cyrillic DEMO Light" panose="00000500000000000000" pitchFamily="2" charset="0"/>
                        </a:rPr>
                        <a:t>Service Time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7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bg1"/>
                          </a:solidFill>
                          <a:latin typeface="Bw Modelica Cyrillic DEMO Light" panose="00000500000000000000" pitchFamily="2" charset="0"/>
                        </a:rPr>
                        <a:t>Kinerja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Bw Modelica Cyrillic DEMO Light" panose="00000500000000000000" pitchFamily="2" charset="0"/>
                        </a:rPr>
                        <a:t> OP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79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  <a:ea typeface="Arial Unicode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  <a:ea typeface="Arial Unicode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  <a:ea typeface="Arial Unicode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  <a:ea typeface="Arial Unicode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  <a:ea typeface="Arial Unicode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  <a:ea typeface="Arial Unicode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  <a:ea typeface="Arial Unicode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  <a:ea typeface="Arial Unicode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 panose="020B0503020204020204"/>
                          <a:ea typeface="Arial Unicode MS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Bw Modelica Cyrillic DEMO Light" panose="00000500000000000000" pitchFamily="2" charset="0"/>
                        </a:rPr>
                        <a:t>Rata – Rata s/d </a:t>
                      </a:r>
                      <a:r>
                        <a:rPr lang="en-US" sz="1600" dirty="0" err="1">
                          <a:latin typeface="Bw Modelica Cyrillic DEMO Light" panose="00000500000000000000" pitchFamily="2" charset="0"/>
                        </a:rPr>
                        <a:t>Juni</a:t>
                      </a:r>
                      <a:endParaRPr lang="en-US" sz="1600" dirty="0">
                        <a:latin typeface="Bw Modelica Cyrillic DEMO Light" panose="00000500000000000000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7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8559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9pPr>
                    </a:lstStyle>
                    <a:p>
                      <a:pPr marL="354013" indent="-354013" algn="l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Bw Modelica Cyrillic DEMO Light" panose="00000500000000000000" pitchFamily="2" charset="0"/>
                        </a:rPr>
                        <a:t>1.    Postpone Time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w Modelica Cyrillic DEMO" panose="00000600000000000000" pitchFamily="2" charset="0"/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Bw Modelica Cyrillic DEMO" panose="00000600000000000000" pitchFamily="2" charset="0"/>
                        </a:rPr>
                        <a:t>7,18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516819"/>
                  </a:ext>
                </a:extLst>
              </a:tr>
              <a:tr h="6452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9pPr>
                    </a:lstStyle>
                    <a:p>
                      <a:pPr algn="l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Bw Modelica Cyrillic DEMO Light" panose="00000500000000000000" pitchFamily="2" charset="0"/>
                        </a:rPr>
                        <a:t>2.    Waiting Time (WT)</a:t>
                      </a:r>
                    </a:p>
                    <a:p>
                      <a:pPr marL="342900" indent="-342900" algn="l">
                        <a:buAutoNum type="alphaLcPeriod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Bw Modelica Cyrillic DEMO Light" panose="00000500000000000000" pitchFamily="2" charset="0"/>
                        </a:rPr>
                        <a:t>WT Berth</a:t>
                      </a:r>
                    </a:p>
                    <a:p>
                      <a:pPr marL="342900" indent="-342900" algn="l">
                        <a:buAutoNum type="alphaLcPeriod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Bw Modelica Cyrillic DEMO Light" panose="00000500000000000000" pitchFamily="2" charset="0"/>
                        </a:rPr>
                        <a:t>WT Pilot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Bw Modelica Cyrillic DEMO" panose="00000600000000000000" pitchFamily="2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Bw Modelica Cyrillic DEMO" panose="00000600000000000000" pitchFamily="2" charset="0"/>
                        </a:rPr>
                        <a:t>0,46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Bw Modelica Cyrillic DEMO" panose="00000600000000000000" pitchFamily="2" charset="0"/>
                        </a:rPr>
                        <a:t>0,23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Bw Modelica Cyrillic DEMO" panose="00000600000000000000" pitchFamily="2" charset="0"/>
                        </a:rPr>
                        <a:t>0,23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273471"/>
                  </a:ext>
                </a:extLst>
              </a:tr>
              <a:tr h="2755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9pPr>
                    </a:lstStyle>
                    <a:p>
                      <a:pPr algn="l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Bw Modelica Cyrillic DEMO Light" panose="00000500000000000000" pitchFamily="2" charset="0"/>
                        </a:rPr>
                        <a:t>3.    Approach Time (AT)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Bw Modelica Cyrillic DEMO" panose="00000600000000000000" pitchFamily="2" charset="0"/>
                        </a:rPr>
                        <a:t>1,5 Jam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Bw Modelica Cyrillic DEMO" panose="00000600000000000000" pitchFamily="2" charset="0"/>
                        </a:rPr>
                        <a:t>1,25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21230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9pPr>
                    </a:lstStyle>
                    <a:p>
                      <a:pPr marL="354013" indent="-354013" algn="l">
                        <a:buNone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Bw Modelica Cyrillic DEMO Light" panose="00000500000000000000" pitchFamily="2" charset="0"/>
                        </a:rPr>
                        <a:t>4.    Berth Working Time (BWT)</a:t>
                      </a:r>
                    </a:p>
                    <a:p>
                      <a:pPr marL="536575" lvl="1" indent="-182563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Bw Modelica Cyrillic DEMO Light" panose="00000500000000000000" pitchFamily="2" charset="0"/>
                        </a:rPr>
                        <a:t>Idle Time (IT)</a:t>
                      </a:r>
                    </a:p>
                    <a:p>
                      <a:pPr marL="536575" lvl="1" indent="-182563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Bw Modelica Cyrillic DEMO Light" panose="00000500000000000000" pitchFamily="2" charset="0"/>
                          <a:ea typeface="+mn-ea"/>
                          <a:cs typeface="+mn-cs"/>
                        </a:rPr>
                        <a:t>Effective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Bw Modelica Cyrillic DEMO Light" panose="00000500000000000000" pitchFamily="2" charset="0"/>
                        </a:rPr>
                        <a:t> Time (ET)</a:t>
                      </a:r>
                    </a:p>
                    <a:p>
                      <a:pPr marL="536575" lvl="1" indent="-182563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Bw Modelica Cyrillic DEMO Light" panose="00000500000000000000" pitchFamily="2" charset="0"/>
                          <a:ea typeface="+mn-ea"/>
                          <a:cs typeface="+mn-cs"/>
                        </a:rPr>
                        <a:t>Non Operating Time (NOT)</a:t>
                      </a:r>
                      <a:endParaRPr lang="en-US" sz="1600" dirty="0">
                        <a:solidFill>
                          <a:schemeClr val="bg1"/>
                        </a:solidFill>
                        <a:latin typeface="Bw Modelica Cyrillic DEMO Light" panose="000005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Bw Modelica Cyrillic DEMO" panose="00000600000000000000" pitchFamily="2" charset="0"/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Bw Modelica Cyrillic DEMO" panose="00000600000000000000" pitchFamily="2" charset="0"/>
                        </a:rPr>
                        <a:t>31,27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Bw Modelica Cyrillic DEMO" panose="00000600000000000000" pitchFamily="2" charset="0"/>
                        </a:rPr>
                        <a:t>3,03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Bw Modelica Cyrillic DEMO" panose="00000600000000000000" pitchFamily="2" charset="0"/>
                        </a:rPr>
                        <a:t>28,25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Bw Modelica Cyrillic DEMO" panose="00000600000000000000" pitchFamily="2" charset="0"/>
                        </a:rPr>
                        <a:t>3,03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74459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9pPr>
                    </a:lstStyle>
                    <a:p>
                      <a:pPr marL="354013" indent="-354013" algn="l">
                        <a:buNone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Bw Modelica Cyrillic DEMO Light" panose="00000500000000000000" pitchFamily="2" charset="0"/>
                        </a:rPr>
                        <a:t>5.     Turn Round Time (TRT)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Bw Modelica Cyrillic DEMO" panose="00000600000000000000" pitchFamily="2" charset="0"/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 panose="020B0503020204020204"/>
                          <a:ea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Bw Modelica Cyrillic DEMO" panose="00000600000000000000" pitchFamily="2" charset="0"/>
                        </a:rPr>
                        <a:t>43,67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48398"/>
                  </a:ext>
                </a:extLst>
              </a:tr>
              <a:tr h="269893">
                <a:tc>
                  <a:txBody>
                    <a:bodyPr/>
                    <a:lstStyle/>
                    <a:p>
                      <a:pPr marL="354013" indent="-354013" algn="l">
                        <a:buNone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Bw Modelica Cyrillic DEMO Light" panose="00000500000000000000" pitchFamily="2" charset="0"/>
                        </a:rPr>
                        <a:t>6.     Receiving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Bw Modelica Cyrillic DEMO" panose="00000600000000000000" pitchFamily="2" charset="0"/>
                        </a:rPr>
                        <a:t>60 </a:t>
                      </a:r>
                      <a:r>
                        <a:rPr lang="en-US" sz="1600" dirty="0" err="1">
                          <a:latin typeface="Bw Modelica Cyrillic DEMO" panose="00000600000000000000" pitchFamily="2" charset="0"/>
                        </a:rPr>
                        <a:t>Menit</a:t>
                      </a:r>
                      <a:endParaRPr lang="en-US" sz="1600" dirty="0">
                        <a:latin typeface="Bw Modelica Cyrillic DEMO" panose="00000600000000000000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Bw Modelica Cyrillic DEMO" panose="00000600000000000000" pitchFamily="2" charset="0"/>
                        </a:rPr>
                        <a:t>29,49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155079"/>
                  </a:ext>
                </a:extLst>
              </a:tr>
              <a:tr h="269893">
                <a:tc>
                  <a:txBody>
                    <a:bodyPr/>
                    <a:lstStyle/>
                    <a:p>
                      <a:pPr marL="354013" indent="-354013" algn="l">
                        <a:buNone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Bw Modelica Cyrillic DEMO Light" panose="00000500000000000000" pitchFamily="2" charset="0"/>
                        </a:rPr>
                        <a:t>7.      Delivery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Bw Modelica Cyrillic DEMO" panose="00000600000000000000" pitchFamily="2" charset="0"/>
                        </a:rPr>
                        <a:t>120 </a:t>
                      </a:r>
                      <a:r>
                        <a:rPr lang="en-US" sz="1600" dirty="0" err="1">
                          <a:latin typeface="Bw Modelica Cyrillic DEMO" panose="00000600000000000000" pitchFamily="2" charset="0"/>
                        </a:rPr>
                        <a:t>Menit</a:t>
                      </a:r>
                      <a:endParaRPr lang="en-US" sz="1600" dirty="0">
                        <a:latin typeface="Bw Modelica Cyrillic DEMO" panose="00000600000000000000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Bw Modelica Cyrillic DEMO" panose="00000600000000000000" pitchFamily="2" charset="0"/>
                        </a:rPr>
                        <a:t>54,08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161222"/>
                  </a:ext>
                </a:extLst>
              </a:tr>
              <a:tr h="2688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</a:defRPr>
                      </a:lvl9pPr>
                    </a:lstStyle>
                    <a:p>
                      <a:pPr algn="l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Bw Modelica Cyrillic DEMO Light" panose="00000500000000000000" pitchFamily="2" charset="0"/>
                        </a:rPr>
                        <a:t>8.     ET : BT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w Modelica Cyrillic DEMO" panose="00000600000000000000" pitchFamily="2" charset="0"/>
                        </a:rPr>
                        <a:t>70%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Bw Modelica Cyrillic DEMO" panose="00000600000000000000" pitchFamily="2" charset="0"/>
                        </a:rPr>
                        <a:t>81,20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510579"/>
                  </a:ext>
                </a:extLst>
              </a:tr>
              <a:tr h="268856">
                <a:tc>
                  <a:txBody>
                    <a:bodyPr/>
                    <a:lstStyle/>
                    <a:p>
                      <a:pPr marL="342900" indent="-342900" algn="l">
                        <a:buAutoNum type="arabicPeriod" startAt="9"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Bw Modelica Cyrillic DEMO Light" panose="00000500000000000000" pitchFamily="2" charset="0"/>
                        </a:rPr>
                        <a:t>BCH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w Modelica Cyrillic DEMO" panose="00000600000000000000" pitchFamily="2" charset="0"/>
                        </a:rPr>
                        <a:t>22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w Modelica Cyrillic DEMO" panose="00000600000000000000" pitchFamily="2" charset="0"/>
                        </a:rPr>
                        <a:t>18.10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95226"/>
                  </a:ext>
                </a:extLst>
              </a:tr>
              <a:tr h="268856">
                <a:tc>
                  <a:txBody>
                    <a:bodyPr/>
                    <a:lstStyle/>
                    <a:p>
                      <a:pPr marL="342900" indent="-342900" algn="l">
                        <a:buAutoNum type="arabicPeriod" startAt="10"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Bw Modelica Cyrillic DEMO Light" panose="00000500000000000000" pitchFamily="2" charset="0"/>
                        </a:rPr>
                        <a:t>BSH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w Modelica Cyrillic DEMO" panose="00000600000000000000" pitchFamily="2" charset="0"/>
                        </a:rPr>
                        <a:t>32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w Modelica Cyrillic DEMO" panose="00000600000000000000" pitchFamily="2" charset="0"/>
                        </a:rPr>
                        <a:t>36,54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333703"/>
                  </a:ext>
                </a:extLst>
              </a:tr>
              <a:tr h="268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Bw Modelica Cyrillic DEMO Light" panose="00000500000000000000" pitchFamily="2" charset="0"/>
                        </a:rPr>
                        <a:t>11.   BOR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w Modelica Cyrillic DEMO" panose="00000600000000000000" pitchFamily="2" charset="0"/>
                        </a:rPr>
                        <a:t>60%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w Modelica Cyrillic DEMO" panose="00000600000000000000" pitchFamily="2" charset="0"/>
                        </a:rPr>
                        <a:t>1,45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472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Bw Modelica Cyrillic DEMO Light" panose="00000500000000000000" pitchFamily="2" charset="0"/>
                        </a:rPr>
                        <a:t>12.  SOR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w Modelica Cyrillic DEMO" panose="00000600000000000000" pitchFamily="2" charset="0"/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Bw Modelica Cyrillic DEMO" panose="00000600000000000000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097025"/>
                  </a:ext>
                </a:extLst>
              </a:tr>
              <a:tr h="268856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Bw Modelica Cyrillic DEMO Light" panose="00000500000000000000" pitchFamily="2" charset="0"/>
                        </a:rPr>
                        <a:t>13.  YOR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w Modelica Cyrillic DEMO" panose="00000600000000000000" pitchFamily="2" charset="0"/>
                        </a:rPr>
                        <a:t>70%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w Modelica Cyrillic DEMO" panose="00000600000000000000" pitchFamily="2" charset="0"/>
                        </a:rPr>
                        <a:t>7,47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885725"/>
                  </a:ext>
                </a:extLst>
              </a:tr>
              <a:tr h="268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Bw Modelica Cyrillic DEMO Light" panose="00000500000000000000" pitchFamily="2" charset="0"/>
                        </a:rPr>
                        <a:t>14.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latin typeface="Bw Modelica Cyrillic DEMO Light" panose="00000500000000000000" pitchFamily="2" charset="0"/>
                        </a:rPr>
                        <a:t>Kesiapan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Bw Modelica Cyrillic DEMO Light" panose="00000500000000000000" pitchFamily="2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latin typeface="Bw Modelica Cyrillic DEMO Light" panose="00000500000000000000" pitchFamily="2" charset="0"/>
                        </a:rPr>
                        <a:t>Alat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Bw Modelica Cyrillic DEMO Light" panose="000005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w Modelica Cyrillic DEMO" panose="00000600000000000000" pitchFamily="2" charset="0"/>
                        </a:rPr>
                        <a:t>80%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w Modelica Cyrillic DEMO" panose="00000600000000000000" pitchFamily="2" charset="0"/>
                        </a:rPr>
                        <a:t>95%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63808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DDBD064-996A-4722-BDC4-FBADE2A70880}"/>
              </a:ext>
            </a:extLst>
          </p:cNvPr>
          <p:cNvSpPr txBox="1"/>
          <p:nvPr/>
        </p:nvSpPr>
        <p:spPr>
          <a:xfrm>
            <a:off x="171280" y="779206"/>
            <a:ext cx="677108" cy="529958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3200" b="1" dirty="0"/>
              <a:t>KINERJA OPERASIONAL</a:t>
            </a:r>
          </a:p>
        </p:txBody>
      </p:sp>
    </p:spTree>
    <p:extLst>
      <p:ext uri="{BB962C8B-B14F-4D97-AF65-F5344CB8AC3E}">
        <p14:creationId xmlns:p14="http://schemas.microsoft.com/office/powerpoint/2010/main" val="1668243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133</Words>
  <Application>Microsoft Office PowerPoint</Application>
  <PresentationFormat>Widescreen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 Unicode MS</vt:lpstr>
      <vt:lpstr>맑은 고딕</vt:lpstr>
      <vt:lpstr>Arial</vt:lpstr>
      <vt:lpstr>Bw Modelica Cyrillic DEMO</vt:lpstr>
      <vt:lpstr>Bw Modelica Cyrillic DEMO Light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WIN10PC</dc:creator>
  <cp:lastModifiedBy>WIN10PC</cp:lastModifiedBy>
  <cp:revision>2</cp:revision>
  <dcterms:created xsi:type="dcterms:W3CDTF">2021-07-22T08:35:36Z</dcterms:created>
  <dcterms:modified xsi:type="dcterms:W3CDTF">2021-07-22T09:54:24Z</dcterms:modified>
</cp:coreProperties>
</file>