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obster" panose="020B0604020202020204" charset="0"/>
      <p:regular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296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6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8cbec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8cbec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4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9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2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e45fdf4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e45fdf4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10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58cbec0c7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58cbec0c7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90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58cbec0c7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58cbec0c7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73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8cbec0c7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8cbec0c7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14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590700" y="1154500"/>
            <a:ext cx="6536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Road Map </a:t>
            </a:r>
            <a:br>
              <a:rPr lang="id"/>
            </a:br>
            <a:r>
              <a:rPr lang="id"/>
              <a:t>Teknologi Informasi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PT PELINDO TERMINAL PETIKEMAS</a:t>
            </a:r>
            <a:endParaRPr sz="28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2293225" cy="6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Daftar Isi</a:t>
            </a:r>
            <a:endParaRPr b="1" dirty="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08825" y="1175791"/>
            <a:ext cx="3447300" cy="544800"/>
            <a:chOff x="452800" y="1266425"/>
            <a:chExt cx="3447300" cy="544800"/>
          </a:xfrm>
        </p:grpSpPr>
        <p:sp>
          <p:nvSpPr>
            <p:cNvPr id="93" name="Google Shape;93;p14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997600" y="1266425"/>
              <a:ext cx="2902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065650" y="1338725"/>
              <a:ext cx="223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Road Map </a:t>
              </a:r>
              <a:r>
                <a:rPr lang="id" dirty="0" smtClean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408825" y="2711578"/>
            <a:ext cx="3447300" cy="544800"/>
            <a:chOff x="452800" y="1266425"/>
            <a:chExt cx="3447300" cy="544800"/>
          </a:xfrm>
        </p:grpSpPr>
        <p:sp>
          <p:nvSpPr>
            <p:cNvPr id="98" name="Google Shape;98;p14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997600" y="1266425"/>
              <a:ext cx="2902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065650" y="1338725"/>
              <a:ext cx="223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Target Jangka Pendek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408825" y="3479472"/>
            <a:ext cx="3447300" cy="544800"/>
            <a:chOff x="452800" y="1266425"/>
            <a:chExt cx="3447300" cy="544800"/>
          </a:xfrm>
        </p:grpSpPr>
        <p:sp>
          <p:nvSpPr>
            <p:cNvPr id="103" name="Google Shape;103;p14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97600" y="1266425"/>
              <a:ext cx="2902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065650" y="1338725"/>
              <a:ext cx="223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Target Jangka Menengah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408825" y="4247366"/>
            <a:ext cx="3410100" cy="544800"/>
            <a:chOff x="452800" y="1266425"/>
            <a:chExt cx="3410100" cy="544800"/>
          </a:xfrm>
        </p:grpSpPr>
        <p:sp>
          <p:nvSpPr>
            <p:cNvPr id="108" name="Google Shape;108;p14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97600" y="1266425"/>
              <a:ext cx="28653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1065650" y="1338725"/>
              <a:ext cx="223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Target Jangka Panjang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13621"/>
          <a:stretch/>
        </p:blipFill>
        <p:spPr>
          <a:xfrm>
            <a:off x="4148250" y="1216900"/>
            <a:ext cx="4735425" cy="3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484" y="48375"/>
            <a:ext cx="1913166" cy="54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4"/>
          <p:cNvGrpSpPr/>
          <p:nvPr/>
        </p:nvGrpSpPr>
        <p:grpSpPr>
          <a:xfrm>
            <a:off x="408825" y="1943684"/>
            <a:ext cx="3447300" cy="544800"/>
            <a:chOff x="452800" y="1266425"/>
            <a:chExt cx="3447300" cy="544800"/>
          </a:xfrm>
        </p:grpSpPr>
        <p:sp>
          <p:nvSpPr>
            <p:cNvPr id="115" name="Google Shape;115;p14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97600" y="1266425"/>
              <a:ext cx="2902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1065650" y="1338725"/>
              <a:ext cx="223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Quick Win - 100 Hari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900" y="37147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311700" y="61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 b="1"/>
              <a:t>Road  Map TIK 5 Tahun kedepan</a:t>
            </a:r>
            <a:endParaRPr sz="2900" b="1"/>
          </a:p>
        </p:txBody>
      </p:sp>
      <p:sp>
        <p:nvSpPr>
          <p:cNvPr id="125" name="Google Shape;125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Jangka Pendek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Jangka Menengah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4294967295"/>
          </p:nvPr>
        </p:nvSpPr>
        <p:spPr>
          <a:xfrm>
            <a:off x="3092850" y="2495050"/>
            <a:ext cx="27438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Penyusunan Master Plan IT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Penentuan ERP Ultimate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Optimalisasi &amp; Supporting Sistem Terminal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300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Integrated Terminal Operating System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300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</a:rPr>
              <a:t>Monitoring Equipment, Instalation, Facilities Control System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Jangka Panjang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344350" y="1964700"/>
            <a:ext cx="1339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1-6 Bulan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3262050" y="2010900"/>
            <a:ext cx="2162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1-2 Tahun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247600" y="2010900"/>
            <a:ext cx="2162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Tahun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4294967295"/>
          </p:nvPr>
        </p:nvSpPr>
        <p:spPr>
          <a:xfrm>
            <a:off x="295100" y="2548025"/>
            <a:ext cx="27438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Konfigurasi ERP &amp; Back Office Sistem masa Transisi :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Dalam rangka penerbitan Lap Keuangan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Pencatatan transaksi Keuangan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Kegiatan Surat menyurat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Aplikasi RKM, KPI, Penilaian Kinerja, HSSE</a:t>
            </a:r>
            <a:r>
              <a:rPr lang="id" sz="1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4294967295"/>
          </p:nvPr>
        </p:nvSpPr>
        <p:spPr>
          <a:xfrm>
            <a:off x="6010925" y="2495050"/>
            <a:ext cx="2743800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Penerapan Smart Terminal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Pengembangan Data Science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Pengembangan Digital Twin</a:t>
            </a:r>
            <a:r>
              <a:rPr lang="id" sz="10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432350" y="1912675"/>
            <a:ext cx="912000" cy="307800"/>
          </a:xfrm>
          <a:prstGeom prst="rect">
            <a:avLst/>
          </a:prstGeom>
          <a:solidFill>
            <a:srgbClr val="D6832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Masa Transisi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19620"/>
          <a:stretch/>
        </p:blipFill>
        <p:spPr>
          <a:xfrm>
            <a:off x="6886800" y="3624825"/>
            <a:ext cx="2257200" cy="152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3416" y="3207975"/>
            <a:ext cx="1078933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2484" y="48375"/>
            <a:ext cx="1913166" cy="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830238" y="2877859"/>
            <a:ext cx="216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highlight>
                  <a:schemeClr val="lt1"/>
                </a:highlight>
              </a:rPr>
              <a:t>Milea </a:t>
            </a:r>
            <a:r>
              <a:rPr lang="id" sz="1000">
                <a:highlight>
                  <a:schemeClr val="lt1"/>
                </a:highlight>
              </a:rPr>
              <a:t>untuk kebutuhan surat menyurat di Kantor Pusat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23050" y="120275"/>
            <a:ext cx="4045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Quick Win</a:t>
            </a:r>
            <a:endParaRPr b="1"/>
          </a:p>
        </p:txBody>
      </p:sp>
      <p:sp>
        <p:nvSpPr>
          <p:cNvPr id="147" name="Google Shape;147;p16"/>
          <p:cNvSpPr txBox="1"/>
          <p:nvPr/>
        </p:nvSpPr>
        <p:spPr>
          <a:xfrm>
            <a:off x="295100" y="721850"/>
            <a:ext cx="1173600" cy="338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Masa Transisi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274725" y="1241075"/>
            <a:ext cx="2704800" cy="615600"/>
            <a:chOff x="452800" y="1231025"/>
            <a:chExt cx="2704800" cy="615600"/>
          </a:xfrm>
        </p:grpSpPr>
        <p:sp>
          <p:nvSpPr>
            <p:cNvPr id="149" name="Google Shape;149;p16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997600" y="1266425"/>
              <a:ext cx="21600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1065650" y="1231025"/>
              <a:ext cx="2091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Implementasi ERP &amp; Back Office System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3" y="1971522"/>
            <a:ext cx="395109" cy="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958975" y="679875"/>
            <a:ext cx="18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 Hari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50" y="730475"/>
            <a:ext cx="329925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2484" y="48375"/>
            <a:ext cx="1913166" cy="54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6"/>
          <p:cNvGrpSpPr/>
          <p:nvPr/>
        </p:nvGrpSpPr>
        <p:grpSpPr>
          <a:xfrm>
            <a:off x="3259742" y="1241075"/>
            <a:ext cx="2704800" cy="615600"/>
            <a:chOff x="452800" y="1231038"/>
            <a:chExt cx="2704800" cy="615600"/>
          </a:xfrm>
        </p:grpSpPr>
        <p:sp>
          <p:nvSpPr>
            <p:cNvPr id="158" name="Google Shape;158;p16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97600" y="1266425"/>
              <a:ext cx="21600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b="1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065650" y="1231038"/>
              <a:ext cx="2091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Dashboard Kesiapan &amp; Kinerja Alat via MONIC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230325" y="1241075"/>
            <a:ext cx="2704800" cy="615600"/>
            <a:chOff x="452800" y="1231038"/>
            <a:chExt cx="2704800" cy="615600"/>
          </a:xfrm>
        </p:grpSpPr>
        <p:sp>
          <p:nvSpPr>
            <p:cNvPr id="163" name="Google Shape;163;p16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997600" y="1266425"/>
              <a:ext cx="21600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b="1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1065650" y="1231038"/>
              <a:ext cx="2091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Penyusunan Tata Kelola TIK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16"/>
          <p:cNvSpPr txBox="1"/>
          <p:nvPr/>
        </p:nvSpPr>
        <p:spPr>
          <a:xfrm>
            <a:off x="818375" y="1886007"/>
            <a:ext cx="2161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highlight>
                  <a:schemeClr val="lt1"/>
                </a:highlight>
              </a:rPr>
              <a:t>Centra - Cistle</a:t>
            </a:r>
            <a:r>
              <a:rPr lang="id" sz="1000" b="1">
                <a:highlight>
                  <a:schemeClr val="lt1"/>
                </a:highlight>
              </a:rPr>
              <a:t> </a:t>
            </a:r>
            <a:r>
              <a:rPr lang="id" sz="1000">
                <a:highlight>
                  <a:schemeClr val="lt1"/>
                </a:highlight>
              </a:rPr>
              <a:t>sebagai ERP sementara, dengan modul</a:t>
            </a:r>
            <a:endParaRPr sz="1000" baseline="30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Finance &amp; Accounting</a:t>
            </a:r>
            <a:endParaRPr sz="1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Material Management</a:t>
            </a:r>
            <a:endParaRPr sz="1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Financial Consolidation</a:t>
            </a:r>
            <a:endParaRPr sz="1000" b="1"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787" y="2978363"/>
            <a:ext cx="718799" cy="55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4455" y="3211057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Nota Dinas</a:t>
            </a:r>
            <a:endParaRPr sz="1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Berita Acara</a:t>
            </a:r>
            <a:endParaRPr sz="1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Surat Dinas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1790305" y="3189381"/>
            <a:ext cx="126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Surat Perintah</a:t>
            </a:r>
            <a:endParaRPr sz="1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Surat Edaran</a:t>
            </a:r>
            <a:endParaRPr sz="1000">
              <a:highlight>
                <a:schemeClr val="lt1"/>
              </a:highlight>
            </a:endParaRPr>
          </a:p>
          <a:p>
            <a:pPr marL="179999" lvl="0" indent="-1534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highlight>
                  <a:schemeClr val="lt1"/>
                </a:highlight>
              </a:rPr>
              <a:t>Risalah Rapat, dll.</a:t>
            </a: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655" y="4019030"/>
            <a:ext cx="544800" cy="54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6"/>
          <p:cNvGrpSpPr/>
          <p:nvPr/>
        </p:nvGrpSpPr>
        <p:grpSpPr>
          <a:xfrm>
            <a:off x="820233" y="3955227"/>
            <a:ext cx="2495449" cy="979703"/>
            <a:chOff x="840220" y="3925247"/>
            <a:chExt cx="2495449" cy="979703"/>
          </a:xfrm>
        </p:grpSpPr>
        <p:sp>
          <p:nvSpPr>
            <p:cNvPr id="173" name="Google Shape;173;p16"/>
            <p:cNvSpPr txBox="1"/>
            <p:nvPr/>
          </p:nvSpPr>
          <p:spPr>
            <a:xfrm>
              <a:off x="840220" y="3925247"/>
              <a:ext cx="2161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highlight>
                    <a:schemeClr val="lt1"/>
                  </a:highlight>
                </a:rPr>
                <a:t>MyPelindo </a:t>
              </a:r>
              <a:r>
                <a:rPr lang="id" sz="1000">
                  <a:highlight>
                    <a:schemeClr val="lt1"/>
                  </a:highlight>
                </a:rPr>
                <a:t>sebagai sistem penunjang managemen</a:t>
              </a:r>
              <a:endParaRPr sz="1000">
                <a:highlight>
                  <a:schemeClr val="lt1"/>
                </a:highlight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844431" y="4258450"/>
              <a:ext cx="1514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79999" lvl="0" indent="-153499" algn="l" rtl="0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id" sz="1000">
                  <a:highlight>
                    <a:schemeClr val="lt1"/>
                  </a:highlight>
                </a:rPr>
                <a:t>MyIntan</a:t>
              </a:r>
              <a:endParaRPr sz="1000">
                <a:highlight>
                  <a:schemeClr val="lt1"/>
                </a:highlight>
              </a:endParaRPr>
            </a:p>
            <a:p>
              <a:pPr marL="179999" lvl="0" indent="-153499" algn="l" rtl="0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id" sz="1000">
                  <a:highlight>
                    <a:schemeClr val="lt1"/>
                  </a:highlight>
                </a:rPr>
                <a:t>Travel (SPPD)</a:t>
              </a:r>
              <a:endParaRPr sz="1000">
                <a:highlight>
                  <a:schemeClr val="lt1"/>
                </a:highlight>
              </a:endParaRPr>
            </a:p>
            <a:p>
              <a:pPr marL="179999" lvl="0" indent="-153499" algn="l" rtl="0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id" sz="1000">
                  <a:highlight>
                    <a:schemeClr val="lt1"/>
                  </a:highlight>
                </a:rPr>
                <a:t>Daily Health Check</a:t>
              </a:r>
              <a:endParaRPr sz="1000">
                <a:highlight>
                  <a:schemeClr val="lt1"/>
                </a:highlight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2070269" y="4261122"/>
              <a:ext cx="126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79999" lvl="0" indent="-153499" algn="l" rtl="0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id" sz="1000">
                  <a:highlight>
                    <a:schemeClr val="lt1"/>
                  </a:highlight>
                </a:rPr>
                <a:t>MyCanteen</a:t>
              </a:r>
              <a:endParaRPr sz="1000">
                <a:highlight>
                  <a:schemeClr val="lt1"/>
                </a:highlight>
              </a:endParaRPr>
            </a:p>
            <a:p>
              <a:pPr marL="179999" lvl="0" indent="-153499" algn="l" rtl="0"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id" sz="1000">
                  <a:highlight>
                    <a:schemeClr val="lt1"/>
                  </a:highlight>
                </a:rPr>
                <a:t>Gaji</a:t>
              </a:r>
              <a:endParaRPr/>
            </a:p>
          </p:txBody>
        </p:sp>
      </p:grpSp>
      <p:sp>
        <p:nvSpPr>
          <p:cNvPr id="176" name="Google Shape;176;p16"/>
          <p:cNvSpPr txBox="1"/>
          <p:nvPr/>
        </p:nvSpPr>
        <p:spPr>
          <a:xfrm>
            <a:off x="3787792" y="2840307"/>
            <a:ext cx="2161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highlight>
                  <a:schemeClr val="lt1"/>
                </a:highlight>
              </a:rPr>
              <a:t>Pengembangan Dashboard per Terminal</a:t>
            </a:r>
            <a:r>
              <a:rPr lang="id" sz="1000">
                <a:highlight>
                  <a:schemeClr val="lt1"/>
                </a:highlight>
              </a:rPr>
              <a:t> yang dapat diakses secara realtime yang diintegrasikan dengan sistem masing-masing terminal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3772692" y="1986782"/>
            <a:ext cx="216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highlight>
                  <a:schemeClr val="lt1"/>
                </a:highlight>
              </a:rPr>
              <a:t>Pengembangan Fitur Pelaporan </a:t>
            </a:r>
            <a:r>
              <a:rPr lang="id" sz="1000">
                <a:highlight>
                  <a:schemeClr val="lt1"/>
                </a:highlight>
              </a:rPr>
              <a:t>Kesiapan &amp; Kinerja Alat di seluruh Terminal</a:t>
            </a:r>
            <a:endParaRPr sz="1000"/>
          </a:p>
        </p:txBody>
      </p:sp>
      <p:sp>
        <p:nvSpPr>
          <p:cNvPr id="178" name="Google Shape;178;p16"/>
          <p:cNvSpPr txBox="1"/>
          <p:nvPr/>
        </p:nvSpPr>
        <p:spPr>
          <a:xfrm>
            <a:off x="6710825" y="2592873"/>
            <a:ext cx="216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highlight>
                  <a:schemeClr val="lt1"/>
                </a:highlight>
              </a:rPr>
              <a:t>Standardisasi Format </a:t>
            </a:r>
            <a:r>
              <a:rPr lang="id" sz="1000" i="1">
                <a:highlight>
                  <a:schemeClr val="lt1"/>
                </a:highlight>
              </a:rPr>
              <a:t>Project Charter </a:t>
            </a:r>
            <a:r>
              <a:rPr lang="id" sz="1000">
                <a:highlight>
                  <a:schemeClr val="lt1"/>
                </a:highlight>
              </a:rPr>
              <a:t>dan </a:t>
            </a:r>
            <a:r>
              <a:rPr lang="id" sz="1000" i="1">
                <a:highlight>
                  <a:schemeClr val="lt1"/>
                </a:highlight>
              </a:rPr>
              <a:t>Business Need Requirement</a:t>
            </a:r>
            <a:endParaRPr sz="1000" i="1">
              <a:highlight>
                <a:schemeClr val="lt1"/>
              </a:highlight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6710825" y="1986782"/>
            <a:ext cx="216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highlight>
                  <a:schemeClr val="lt1"/>
                </a:highlight>
              </a:rPr>
              <a:t>Penyusunan PKS</a:t>
            </a:r>
            <a:r>
              <a:rPr lang="id" sz="1000">
                <a:highlight>
                  <a:schemeClr val="lt1"/>
                </a:highlight>
              </a:rPr>
              <a:t> terkait Layanan TIK dengan </a:t>
            </a:r>
            <a:r>
              <a:rPr lang="id" sz="1000" b="1">
                <a:highlight>
                  <a:schemeClr val="lt1"/>
                </a:highlight>
              </a:rPr>
              <a:t>Parent Company</a:t>
            </a:r>
            <a:endParaRPr sz="1000" b="1"/>
          </a:p>
        </p:txBody>
      </p:sp>
      <p:sp>
        <p:nvSpPr>
          <p:cNvPr id="180" name="Google Shape;180;p16"/>
          <p:cNvSpPr txBox="1"/>
          <p:nvPr/>
        </p:nvSpPr>
        <p:spPr>
          <a:xfrm>
            <a:off x="6710825" y="3307548"/>
            <a:ext cx="216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highlight>
                  <a:schemeClr val="lt1"/>
                </a:highlight>
              </a:rPr>
              <a:t>Penyusunan Kebijakan dan Tata Kelola TIK </a:t>
            </a:r>
            <a:r>
              <a:rPr lang="id" sz="1000">
                <a:highlight>
                  <a:schemeClr val="lt1"/>
                </a:highlight>
              </a:rPr>
              <a:t>di Pelindo Terminal Petikemas</a:t>
            </a:r>
            <a:endParaRPr sz="1000">
              <a:highlight>
                <a:schemeClr val="lt1"/>
              </a:highlight>
            </a:endParaRPr>
          </a:p>
        </p:txBody>
      </p:sp>
      <p:pic>
        <p:nvPicPr>
          <p:cNvPr id="181" name="Google Shape;1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4512" y="2912550"/>
            <a:ext cx="443880" cy="44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6959" y="2093534"/>
            <a:ext cx="443341" cy="44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8313" y="2068114"/>
            <a:ext cx="331187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8313" y="2751160"/>
            <a:ext cx="331187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8313" y="3465839"/>
            <a:ext cx="331187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3611" y="4064640"/>
            <a:ext cx="285100" cy="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3611" y="2958365"/>
            <a:ext cx="285100" cy="2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223050" y="120275"/>
            <a:ext cx="4045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Jangka Pendek</a:t>
            </a:r>
            <a:endParaRPr b="1"/>
          </a:p>
        </p:txBody>
      </p:sp>
      <p:sp>
        <p:nvSpPr>
          <p:cNvPr id="193" name="Google Shape;193;p17"/>
          <p:cNvSpPr txBox="1"/>
          <p:nvPr/>
        </p:nvSpPr>
        <p:spPr>
          <a:xfrm>
            <a:off x="295100" y="721850"/>
            <a:ext cx="1173600" cy="338700"/>
          </a:xfrm>
          <a:prstGeom prst="rect">
            <a:avLst/>
          </a:prstGeom>
          <a:solidFill>
            <a:srgbClr val="D6832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Masa Transisi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274725" y="1317275"/>
            <a:ext cx="3647950" cy="615600"/>
            <a:chOff x="452800" y="1231025"/>
            <a:chExt cx="3647950" cy="615600"/>
          </a:xfrm>
        </p:grpSpPr>
        <p:sp>
          <p:nvSpPr>
            <p:cNvPr id="195" name="Google Shape;195;p17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997600" y="1266425"/>
              <a:ext cx="3070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1065650" y="1231025"/>
              <a:ext cx="3035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Dalam penerbitan laporan Keuangan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274725" y="1980700"/>
            <a:ext cx="3647950" cy="544800"/>
            <a:chOff x="452800" y="1266425"/>
            <a:chExt cx="3647950" cy="544800"/>
          </a:xfrm>
        </p:grpSpPr>
        <p:sp>
          <p:nvSpPr>
            <p:cNvPr id="200" name="Google Shape;200;p17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997600" y="1266425"/>
              <a:ext cx="3070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Pencatatan Transaksi Keuangan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274725" y="2928750"/>
            <a:ext cx="3647950" cy="544800"/>
            <a:chOff x="452800" y="1266425"/>
            <a:chExt cx="3647950" cy="544800"/>
          </a:xfrm>
        </p:grpSpPr>
        <p:sp>
          <p:nvSpPr>
            <p:cNvPr id="205" name="Google Shape;205;p17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997600" y="1266425"/>
              <a:ext cx="3070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Kegiatan Surat Menyurat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274725" y="4107600"/>
            <a:ext cx="3647950" cy="544800"/>
            <a:chOff x="452800" y="1266425"/>
            <a:chExt cx="3647950" cy="544800"/>
          </a:xfrm>
        </p:grpSpPr>
        <p:sp>
          <p:nvSpPr>
            <p:cNvPr id="210" name="Google Shape;210;p17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997600" y="1266425"/>
              <a:ext cx="30705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Sistem Pendukung Management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p17"/>
          <p:cNvSpPr/>
          <p:nvPr/>
        </p:nvSpPr>
        <p:spPr>
          <a:xfrm>
            <a:off x="4133400" y="1709950"/>
            <a:ext cx="537600" cy="4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053" y="1637972"/>
            <a:ext cx="395109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98" y="3039784"/>
            <a:ext cx="537600" cy="41289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4120063" y="3031300"/>
            <a:ext cx="537600" cy="4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133388" y="4138400"/>
            <a:ext cx="537600" cy="4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5511900" y="1317275"/>
            <a:ext cx="3210900" cy="115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FFFFFF"/>
                </a:highlight>
              </a:rPr>
              <a:t>Sementara menggunakan aplikasi </a:t>
            </a:r>
            <a:r>
              <a:rPr lang="id" sz="1300" b="1">
                <a:highlight>
                  <a:srgbClr val="FFFFFF"/>
                </a:highlight>
              </a:rPr>
              <a:t>Centra Cistle</a:t>
            </a:r>
            <a:br>
              <a:rPr lang="id" sz="1300" b="1">
                <a:highlight>
                  <a:srgbClr val="FFFFFF"/>
                </a:highlight>
              </a:rPr>
            </a:br>
            <a:r>
              <a:rPr lang="id" sz="1100">
                <a:highlight>
                  <a:srgbClr val="FFFFFF"/>
                </a:highlight>
              </a:rPr>
              <a:t>Merupakan ERP in house ex P3</a:t>
            </a:r>
            <a:r>
              <a:rPr lang="id" sz="1300" b="1">
                <a:highlight>
                  <a:srgbClr val="FFFFFF"/>
                </a:highlight>
              </a:rPr>
              <a:t/>
            </a:r>
            <a:br>
              <a:rPr lang="id" sz="1300" b="1">
                <a:highlight>
                  <a:srgbClr val="FFFFFF"/>
                </a:highlight>
              </a:rPr>
            </a:br>
            <a:r>
              <a:rPr lang="id" sz="1000">
                <a:highlight>
                  <a:srgbClr val="FFFFFF"/>
                </a:highlight>
              </a:rPr>
              <a:t>Perusahaan implementasi :</a:t>
            </a:r>
            <a:br>
              <a:rPr lang="id" sz="1000">
                <a:highlight>
                  <a:srgbClr val="FFFFFF"/>
                </a:highlight>
              </a:rPr>
            </a:br>
            <a:r>
              <a:rPr lang="id" sz="1000" b="1">
                <a:highlight>
                  <a:srgbClr val="FFFFFF"/>
                </a:highlight>
              </a:rPr>
              <a:t>PHC, BIMA, LEGI, PCN, BMS dan LNG</a:t>
            </a:r>
            <a:endParaRPr sz="1100" b="1"/>
          </a:p>
        </p:txBody>
      </p:sp>
      <p:sp>
        <p:nvSpPr>
          <p:cNvPr id="220" name="Google Shape;220;p17"/>
          <p:cNvSpPr/>
          <p:nvPr/>
        </p:nvSpPr>
        <p:spPr>
          <a:xfrm>
            <a:off x="4793200" y="1317275"/>
            <a:ext cx="718800" cy="115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4793200" y="2847450"/>
            <a:ext cx="718800" cy="87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511900" y="2847450"/>
            <a:ext cx="3210900" cy="87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FFFFFF"/>
                </a:highlight>
              </a:rPr>
              <a:t>Menggunakan aplikasi </a:t>
            </a:r>
            <a:r>
              <a:rPr lang="id" b="1">
                <a:highlight>
                  <a:srgbClr val="FFFFFF"/>
                </a:highlight>
              </a:rPr>
              <a:t>Milea </a:t>
            </a:r>
            <a:br>
              <a:rPr lang="id" b="1">
                <a:highlight>
                  <a:srgbClr val="FFFFFF"/>
                </a:highlight>
              </a:rPr>
            </a:br>
            <a:r>
              <a:rPr lang="id" sz="1100">
                <a:highlight>
                  <a:srgbClr val="FFFFFF"/>
                </a:highlight>
              </a:rPr>
              <a:t>Merupakan aplikasi surat menyurat yang digunakan ex Pelindo 3 dan Anak Perusahaan</a:t>
            </a:r>
            <a:endParaRPr sz="800"/>
          </a:p>
        </p:txBody>
      </p:sp>
      <p:sp>
        <p:nvSpPr>
          <p:cNvPr id="223" name="Google Shape;223;p17"/>
          <p:cNvSpPr/>
          <p:nvPr/>
        </p:nvSpPr>
        <p:spPr>
          <a:xfrm>
            <a:off x="4793200" y="3941250"/>
            <a:ext cx="718800" cy="87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11900" y="3941250"/>
            <a:ext cx="3210900" cy="87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FFFFFF"/>
                </a:highlight>
              </a:rPr>
              <a:t>Menggunakan aplikasi </a:t>
            </a:r>
            <a:r>
              <a:rPr lang="id" b="1">
                <a:highlight>
                  <a:srgbClr val="FFFFFF"/>
                </a:highlight>
              </a:rPr>
              <a:t>Penunjang Manajemen </a:t>
            </a:r>
            <a:r>
              <a:rPr lang="id" sz="1100">
                <a:highlight>
                  <a:srgbClr val="FFFFFF"/>
                </a:highlight>
              </a:rPr>
              <a:t>ex Pelindo 3</a:t>
            </a:r>
            <a:r>
              <a:rPr lang="id" b="1">
                <a:highlight>
                  <a:srgbClr val="FFFFFF"/>
                </a:highlight>
              </a:rPr>
              <a:t/>
            </a:r>
            <a:br>
              <a:rPr lang="id" b="1">
                <a:highlight>
                  <a:srgbClr val="FFFFFF"/>
                </a:highlight>
              </a:rPr>
            </a:br>
            <a:r>
              <a:rPr lang="id" sz="1100">
                <a:highlight>
                  <a:srgbClr val="FFFFFF"/>
                </a:highlight>
              </a:rPr>
              <a:t>Yang meliputi :</a:t>
            </a:r>
            <a:r>
              <a:rPr lang="id" sz="800">
                <a:highlight>
                  <a:srgbClr val="FFFFFF"/>
                </a:highlight>
              </a:rPr>
              <a:t/>
            </a:r>
            <a:br>
              <a:rPr lang="id" sz="800">
                <a:highlight>
                  <a:srgbClr val="FFFFFF"/>
                </a:highlight>
              </a:rPr>
            </a:br>
            <a:r>
              <a:rPr lang="id" sz="900">
                <a:highlight>
                  <a:srgbClr val="FFFFFF"/>
                </a:highlight>
              </a:rPr>
              <a:t>Aplikasi RKM, KPI, Penilaian Kinerja, HSSE dan lainnya</a:t>
            </a:r>
            <a:endParaRPr sz="500"/>
          </a:p>
        </p:txBody>
      </p:sp>
      <p:pic>
        <p:nvPicPr>
          <p:cNvPr id="225" name="Google Shape;2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050" y="4021975"/>
            <a:ext cx="630425" cy="6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1958975" y="679875"/>
            <a:ext cx="18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Durasi 1 - 6 Bulan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050" y="730475"/>
            <a:ext cx="329925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2484" y="48375"/>
            <a:ext cx="1913166" cy="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4555550" y="1168400"/>
            <a:ext cx="4365600" cy="3898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18900" y="2586650"/>
            <a:ext cx="3148200" cy="114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74725" y="1300325"/>
            <a:ext cx="3092400" cy="1099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223050" y="120275"/>
            <a:ext cx="4045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Jangka Menengah</a:t>
            </a:r>
            <a:endParaRPr b="1"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274725" y="1276475"/>
            <a:ext cx="3647950" cy="544800"/>
            <a:chOff x="452800" y="1266425"/>
            <a:chExt cx="3647950" cy="544800"/>
          </a:xfrm>
        </p:grpSpPr>
        <p:sp>
          <p:nvSpPr>
            <p:cNvPr id="238" name="Google Shape;238;p18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997600" y="1266425"/>
              <a:ext cx="25479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18"/>
            <p:cNvSpPr txBox="1"/>
            <p:nvPr/>
          </p:nvSpPr>
          <p:spPr>
            <a:xfrm>
              <a:off x="1065650" y="13387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Penyusunan Master Plan IT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18"/>
          <p:cNvGrpSpPr/>
          <p:nvPr/>
        </p:nvGrpSpPr>
        <p:grpSpPr>
          <a:xfrm>
            <a:off x="223050" y="2553225"/>
            <a:ext cx="3647950" cy="544825"/>
            <a:chOff x="452800" y="1266425"/>
            <a:chExt cx="3647950" cy="544825"/>
          </a:xfrm>
        </p:grpSpPr>
        <p:sp>
          <p:nvSpPr>
            <p:cNvPr id="243" name="Google Shape;243;p18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997600" y="1266450"/>
              <a:ext cx="25992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Penentuan ERP Ultimate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4558725" y="1168400"/>
            <a:ext cx="4365600" cy="544800"/>
            <a:chOff x="452800" y="1266425"/>
            <a:chExt cx="4365600" cy="544800"/>
          </a:xfrm>
        </p:grpSpPr>
        <p:sp>
          <p:nvSpPr>
            <p:cNvPr id="248" name="Google Shape;248;p18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997600" y="1266425"/>
              <a:ext cx="38208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Optimasi &amp; Supporting Terminal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2" name="Google Shape;252;p18"/>
          <p:cNvSpPr txBox="1"/>
          <p:nvPr/>
        </p:nvSpPr>
        <p:spPr>
          <a:xfrm>
            <a:off x="604650" y="711675"/>
            <a:ext cx="18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Durasi 1 - 2 Tahun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25" y="762275"/>
            <a:ext cx="329925" cy="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/>
        </p:nvSpPr>
        <p:spPr>
          <a:xfrm>
            <a:off x="377450" y="1845350"/>
            <a:ext cx="277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Disusun selaras dengan dengan Head Office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5" name="Google Shape;255;p18"/>
          <p:cNvGrpSpPr/>
          <p:nvPr/>
        </p:nvGrpSpPr>
        <p:grpSpPr>
          <a:xfrm>
            <a:off x="4571925" y="1713200"/>
            <a:ext cx="4339200" cy="392425"/>
            <a:chOff x="4322025" y="3663325"/>
            <a:chExt cx="4339200" cy="392425"/>
          </a:xfrm>
        </p:grpSpPr>
        <p:sp>
          <p:nvSpPr>
            <p:cNvPr id="256" name="Google Shape;256;p18"/>
            <p:cNvSpPr/>
            <p:nvPr/>
          </p:nvSpPr>
          <p:spPr>
            <a:xfrm>
              <a:off x="4690425" y="3663325"/>
              <a:ext cx="3970800" cy="392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>
                  <a:solidFill>
                    <a:schemeClr val="lt1"/>
                  </a:solidFill>
                </a:rPr>
                <a:t>Integrated Terminal System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322025" y="3663350"/>
              <a:ext cx="368400" cy="392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4558725" y="2749975"/>
            <a:ext cx="4335900" cy="392400"/>
            <a:chOff x="5604875" y="4204275"/>
            <a:chExt cx="4335900" cy="392400"/>
          </a:xfrm>
        </p:grpSpPr>
        <p:sp>
          <p:nvSpPr>
            <p:cNvPr id="259" name="Google Shape;259;p18"/>
            <p:cNvSpPr/>
            <p:nvPr/>
          </p:nvSpPr>
          <p:spPr>
            <a:xfrm>
              <a:off x="5973275" y="4204275"/>
              <a:ext cx="3967500" cy="392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>
                  <a:solidFill>
                    <a:schemeClr val="lt1"/>
                  </a:solidFill>
                </a:rPr>
                <a:t>Monitoring Equipment, Instalation, Facilities Control System</a:t>
              </a:r>
              <a:endParaRPr sz="1300">
                <a:solidFill>
                  <a:schemeClr val="lt1"/>
                </a:solidFill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604875" y="4204275"/>
              <a:ext cx="368400" cy="392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</a:rPr>
                <a:t> B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4558531" y="3924475"/>
            <a:ext cx="4335791" cy="392400"/>
            <a:chOff x="5604875" y="4745225"/>
            <a:chExt cx="3143700" cy="392400"/>
          </a:xfrm>
        </p:grpSpPr>
        <p:sp>
          <p:nvSpPr>
            <p:cNvPr id="262" name="Google Shape;262;p18"/>
            <p:cNvSpPr/>
            <p:nvPr/>
          </p:nvSpPr>
          <p:spPr>
            <a:xfrm>
              <a:off x="5973275" y="4745225"/>
              <a:ext cx="2775300" cy="392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>
                  <a:solidFill>
                    <a:schemeClr val="lt1"/>
                  </a:solidFill>
                </a:rPr>
                <a:t>Dashboard Integrated Terminal System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604875" y="4745225"/>
              <a:ext cx="368400" cy="392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</a:rPr>
                <a:t> C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4" name="Google Shape;264;p18"/>
          <p:cNvSpPr txBox="1"/>
          <p:nvPr/>
        </p:nvSpPr>
        <p:spPr>
          <a:xfrm>
            <a:off x="4683200" y="2166200"/>
            <a:ext cx="426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Adanya integrasi sistem antar terminal dapat mengefisiensikan proses dan optimasi pelayanan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4683200" y="4329275"/>
            <a:ext cx="426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 system yang terintegrasi dimasing-masing terminal maka data-data dapat dipantau dalam suatu platform Dashboarding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4729050" y="3142363"/>
            <a:ext cx="426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Penyediaan tools untuk memonitor Peralatan, Instalasi &amp; Fasilitas Pelabuhan : </a:t>
            </a:r>
            <a:b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Predictive, Preventive, Corrective Maintenance </a:t>
            </a:r>
            <a:b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Dasboard Controlling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220975" y="3958252"/>
            <a:ext cx="3148200" cy="1108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18"/>
          <p:cNvGrpSpPr/>
          <p:nvPr/>
        </p:nvGrpSpPr>
        <p:grpSpPr>
          <a:xfrm>
            <a:off x="225125" y="3924813"/>
            <a:ext cx="3647950" cy="544825"/>
            <a:chOff x="452800" y="1266425"/>
            <a:chExt cx="3647950" cy="544825"/>
          </a:xfrm>
        </p:grpSpPr>
        <p:sp>
          <p:nvSpPr>
            <p:cNvPr id="269" name="Google Shape;269;p18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997600" y="1266450"/>
              <a:ext cx="25992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Maturity Level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3" name="Google Shape;273;p18"/>
          <p:cNvSpPr txBox="1"/>
          <p:nvPr/>
        </p:nvSpPr>
        <p:spPr>
          <a:xfrm>
            <a:off x="337425" y="3051238"/>
            <a:ext cx="277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Penentuan Single ERP kantor pusat TPK menyesesuaikan ERP di Induk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07425" y="4469638"/>
            <a:ext cx="277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Pengukuran Maturity level layanan TIK menggunakan COBIT 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484" y="48375"/>
            <a:ext cx="1913166" cy="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/>
          <p:nvPr/>
        </p:nvSpPr>
        <p:spPr>
          <a:xfrm>
            <a:off x="4555550" y="1244600"/>
            <a:ext cx="3959400" cy="1521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218900" y="2891450"/>
            <a:ext cx="3648000" cy="1306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274725" y="1300325"/>
            <a:ext cx="3592200" cy="1306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223050" y="120275"/>
            <a:ext cx="4045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Jangka Panjang</a:t>
            </a:r>
            <a:endParaRPr b="1"/>
          </a:p>
        </p:txBody>
      </p:sp>
      <p:grpSp>
        <p:nvGrpSpPr>
          <p:cNvPr id="284" name="Google Shape;284;p19"/>
          <p:cNvGrpSpPr/>
          <p:nvPr/>
        </p:nvGrpSpPr>
        <p:grpSpPr>
          <a:xfrm>
            <a:off x="274725" y="1276475"/>
            <a:ext cx="3647950" cy="544800"/>
            <a:chOff x="452800" y="1266425"/>
            <a:chExt cx="3647950" cy="544800"/>
          </a:xfrm>
        </p:grpSpPr>
        <p:sp>
          <p:nvSpPr>
            <p:cNvPr id="285" name="Google Shape;285;p19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997600" y="1266425"/>
              <a:ext cx="30351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1065650" y="13387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Penerapan Smart Terminal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223050" y="2858025"/>
            <a:ext cx="3647950" cy="544825"/>
            <a:chOff x="452800" y="1266425"/>
            <a:chExt cx="3647950" cy="544825"/>
          </a:xfrm>
        </p:grpSpPr>
        <p:sp>
          <p:nvSpPr>
            <p:cNvPr id="290" name="Google Shape;290;p19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997600" y="1266450"/>
              <a:ext cx="30924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9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Pengembangan Data Science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558725" y="1244600"/>
            <a:ext cx="3959400" cy="544800"/>
            <a:chOff x="452800" y="1266425"/>
            <a:chExt cx="3959400" cy="544800"/>
          </a:xfrm>
        </p:grpSpPr>
        <p:sp>
          <p:nvSpPr>
            <p:cNvPr id="295" name="Google Shape;295;p19"/>
            <p:cNvSpPr/>
            <p:nvPr/>
          </p:nvSpPr>
          <p:spPr>
            <a:xfrm>
              <a:off x="452800" y="1266425"/>
              <a:ext cx="544800" cy="5448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997600" y="1266425"/>
              <a:ext cx="3414600" cy="544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 txBox="1"/>
            <p:nvPr/>
          </p:nvSpPr>
          <p:spPr>
            <a:xfrm>
              <a:off x="583150" y="1338725"/>
              <a:ext cx="28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9"/>
            <p:cNvSpPr txBox="1"/>
            <p:nvPr/>
          </p:nvSpPr>
          <p:spPr>
            <a:xfrm>
              <a:off x="1065650" y="1342625"/>
              <a:ext cx="303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Pengembangan Digital Twin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9" name="Google Shape;299;p19"/>
          <p:cNvSpPr txBox="1"/>
          <p:nvPr/>
        </p:nvSpPr>
        <p:spPr>
          <a:xfrm>
            <a:off x="604650" y="711675"/>
            <a:ext cx="18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Durasi 3 Tahun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25" y="762275"/>
            <a:ext cx="329925" cy="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 txBox="1"/>
          <p:nvPr/>
        </p:nvSpPr>
        <p:spPr>
          <a:xfrm>
            <a:off x="377450" y="184535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Penggunaan dengan IoT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4646175" y="1931575"/>
            <a:ext cx="3761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Pengembangan Artifical Intellegent yang mengkordinasi perangkat IoT dan divisualisasikan dalam Augmented Realitiy sehingga kondisi di terminal dapat disimulasikan secara realtime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4">
            <a:alphaModFix/>
          </a:blip>
          <a:srcRect b="19620"/>
          <a:stretch/>
        </p:blipFill>
        <p:spPr>
          <a:xfrm>
            <a:off x="6199425" y="3108300"/>
            <a:ext cx="2944575" cy="19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978" y="4198248"/>
            <a:ext cx="1470701" cy="828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9"/>
          <p:cNvSpPr txBox="1"/>
          <p:nvPr/>
        </p:nvSpPr>
        <p:spPr>
          <a:xfrm>
            <a:off x="377450" y="3484900"/>
            <a:ext cx="3352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Pembangunan architecture Basis data yang dapat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dijadikan bahan Analisis dan Machine Learn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2484" y="48375"/>
            <a:ext cx="1913166" cy="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obster"/>
                <a:ea typeface="Lobster"/>
                <a:cs typeface="Lobster"/>
                <a:sym typeface="Lobster"/>
              </a:rPr>
              <a:t>Terima kasih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5" y="1491925"/>
            <a:ext cx="27336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Lobster</vt:lpstr>
      <vt:lpstr>Roboto</vt:lpstr>
      <vt:lpstr>Arial</vt:lpstr>
      <vt:lpstr>Geometric</vt:lpstr>
      <vt:lpstr>Road Map  Teknologi Informasi  PT PELINDO TERMINAL PETIKEMAS</vt:lpstr>
      <vt:lpstr>Daftar Isi</vt:lpstr>
      <vt:lpstr>Road  Map TIK 5 Tahun kedepan</vt:lpstr>
      <vt:lpstr>Quick Win</vt:lpstr>
      <vt:lpstr>Jangka Pendek</vt:lpstr>
      <vt:lpstr>Jangka Menengah</vt:lpstr>
      <vt:lpstr>Jangka Panjang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Map  Teknologi Informasi  PT PELINDO TERMINAL PETIKEMAS</dc:title>
  <cp:lastModifiedBy>Agung Eka Wardana</cp:lastModifiedBy>
  <cp:revision>1</cp:revision>
  <dcterms:modified xsi:type="dcterms:W3CDTF">2021-10-07T03:16:11Z</dcterms:modified>
</cp:coreProperties>
</file>