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74" r:id="rId5"/>
    <p:sldId id="275" r:id="rId6"/>
    <p:sldId id="276" r:id="rId7"/>
    <p:sldId id="311" r:id="rId8"/>
    <p:sldId id="1271" r:id="rId9"/>
    <p:sldId id="1272" r:id="rId10"/>
    <p:sldId id="265" r:id="rId11"/>
    <p:sldId id="266" r:id="rId12"/>
    <p:sldId id="312" r:id="rId13"/>
    <p:sldId id="332" r:id="rId14"/>
    <p:sldId id="1267" r:id="rId15"/>
    <p:sldId id="333" r:id="rId16"/>
    <p:sldId id="1269" r:id="rId17"/>
    <p:sldId id="1270" r:id="rId18"/>
    <p:sldId id="401" r:id="rId19"/>
    <p:sldId id="402" r:id="rId20"/>
    <p:sldId id="331" r:id="rId21"/>
    <p:sldId id="271" r:id="rId22"/>
    <p:sldId id="272" r:id="rId23"/>
    <p:sldId id="273" r:id="rId24"/>
  </p:sldIdLst>
  <p:sldSz cx="12192000" cy="6858000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wyv+hU6WfDjshw+56aWjdm834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9382E-921C-49F7-AD90-477261149FB3}">
  <a:tblStyle styleId="{5F29382E-921C-49F7-AD90-477261149FB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C6EB81-2E9F-47DE-A9D8-682C6C794DD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60" y="-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Pendapatan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6E-4D24-AC0D-419A15C5D0BC}"/>
              </c:ext>
            </c:extLst>
          </c:dPt>
          <c:dLbls>
            <c:dLbl>
              <c:idx val="0"/>
              <c:layout>
                <c:manualLayout>
                  <c:x val="3.9197530864197349E-3"/>
                  <c:y val="8.1094768970996906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C6E-4D24-AC0D-419A15C5D0BC}"/>
                </c:ext>
              </c:extLst>
            </c:dLbl>
            <c:dLbl>
              <c:idx val="1"/>
              <c:layout>
                <c:manualLayout>
                  <c:x val="1.1759259259259188E-2"/>
                  <c:y val="-6.67480737389842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6E-4D24-AC0D-419A15C5D0BC}"/>
                </c:ext>
              </c:extLst>
            </c:dLbl>
            <c:dLbl>
              <c:idx val="2"/>
              <c:layout>
                <c:manualLayout>
                  <c:x val="-1.175925925925933E-2"/>
                  <c:y val="-6.83632025458974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C6E-4D24-AC0D-419A15C5D0BC}"/>
                </c:ext>
              </c:extLst>
            </c:dLbl>
            <c:dLbl>
              <c:idx val="3"/>
              <c:layout>
                <c:manualLayout>
                  <c:x val="-1.1759259259259403E-2"/>
                  <c:y val="-2.58316507990541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C6E-4D24-AC0D-419A15C5D0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135</c:v>
                </c:pt>
                <c:pt idx="1">
                  <c:v>33</c:v>
                </c:pt>
                <c:pt idx="2">
                  <c:v>24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6E-4D24-AC0D-419A15C5D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370108608"/>
        <c:axId val="370109000"/>
      </c:barChart>
      <c:catAx>
        <c:axId val="37010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370109000"/>
        <c:crosses val="autoZero"/>
        <c:auto val="1"/>
        <c:lblAlgn val="ctr"/>
        <c:lblOffset val="100"/>
        <c:noMultiLvlLbl val="0"/>
      </c:catAx>
      <c:valAx>
        <c:axId val="370109000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37010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511728395061729E-2"/>
          <c:y val="5.2720089075272113E-2"/>
          <c:w val="0.91376543209876548"/>
          <c:h val="0.5146107984395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CFO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ABD-4B9D-9DE9-DE38A267C538}"/>
              </c:ext>
            </c:extLst>
          </c:dPt>
          <c:dLbls>
            <c:dLbl>
              <c:idx val="0"/>
              <c:layout>
                <c:manualLayout>
                  <c:x val="-5.8677298192254092E-3"/>
                  <c:y val="1.475307013251708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BD-4B9D-9DE9-DE38A267C538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BD-4B9D-9DE9-DE38A267C538}"/>
                </c:ext>
              </c:extLst>
            </c:dLbl>
            <c:dLbl>
              <c:idx val="2"/>
              <c:layout>
                <c:manualLayout>
                  <c:x val="1.1550649245065027E-7"/>
                  <c:y val="1.28338372971188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200" b="0" i="0" u="none" strike="noStrike" kern="1200" baseline="0">
                      <a:solidFill>
                        <a:schemeClr val="tx1"/>
                      </a:solidFill>
                      <a:latin typeface="Pragmatica Book" panose="020B05030405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269043035639983E-2"/>
                      <c:h val="8.500574572394677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ABD-4B9D-9DE9-DE38A267C538}"/>
                </c:ext>
              </c:extLst>
            </c:dLbl>
            <c:dLbl>
              <c:idx val="3"/>
              <c:layout>
                <c:manualLayout>
                  <c:x val="-2.9338649096128122E-3"/>
                  <c:y val="2.32640914757240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BD-4B9D-9DE9-DE38A267C5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200" b="0" i="0" u="none" strike="noStrike" kern="1200" baseline="0">
                    <a:solidFill>
                      <a:schemeClr val="tx1"/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235</c:v>
                </c:pt>
                <c:pt idx="1">
                  <c:v>32</c:v>
                </c:pt>
                <c:pt idx="2">
                  <c:v>67</c:v>
                </c:pt>
                <c:pt idx="3">
                  <c:v>-36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BD-4B9D-9DE9-DE38A267C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Saldo Kas</c:v>
                </c:pt>
              </c:strCache>
            </c:strRef>
          </c:tx>
          <c:spPr>
            <a:solidFill>
              <a:srgbClr val="A4A4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ysClr val="windowText" lastClr="000000"/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Sheet1!$C$2:$C$5</c:f>
              <c:numCache>
                <c:formatCode>_(* #,##0_);_(* \(#,##0\);_(* "-"_);_(@_)</c:formatCode>
                <c:ptCount val="4"/>
                <c:pt idx="0">
                  <c:v>55</c:v>
                </c:pt>
                <c:pt idx="1">
                  <c:v>36</c:v>
                </c:pt>
                <c:pt idx="2">
                  <c:v>67</c:v>
                </c:pt>
                <c:pt idx="3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BD-4B9D-9DE9-DE38A267C5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CFO/Rev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92D050"/>
                    </a:solidFill>
                    <a:latin typeface="Pragmatica Book" panose="020B0503040502020204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0.6</c:v>
                </c:pt>
                <c:pt idx="1">
                  <c:v>-0.54</c:v>
                </c:pt>
                <c:pt idx="2">
                  <c:v>1.46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BD-4B9D-9DE9-DE38A267C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31219200"/>
        <c:axId val="231220736"/>
      </c:barChart>
      <c:catAx>
        <c:axId val="23121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1220736"/>
        <c:crosses val="autoZero"/>
        <c:auto val="1"/>
        <c:lblAlgn val="ctr"/>
        <c:lblOffset val="100"/>
        <c:noMultiLvlLbl val="0"/>
      </c:catAx>
      <c:valAx>
        <c:axId val="231220736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2312192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Pragmatica Book" panose="020B05030405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Aset Lancar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42E-417B-8389-88692580F4F3}"/>
              </c:ext>
            </c:extLst>
          </c:dPt>
          <c:dLbls>
            <c:dLbl>
              <c:idx val="0"/>
              <c:layout>
                <c:manualLayout>
                  <c:x val="0"/>
                  <c:y val="-3.677260043633080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37-4DD1-9E93-9DB0C59E267E}"/>
                </c:ext>
              </c:extLst>
            </c:dLbl>
            <c:dLbl>
              <c:idx val="1"/>
              <c:layout>
                <c:manualLayout>
                  <c:x val="0"/>
                  <c:y val="-4.099717619241608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2E-417B-8389-88692580F4F3}"/>
                </c:ext>
              </c:extLst>
            </c:dLbl>
            <c:dLbl>
              <c:idx val="2"/>
              <c:layout>
                <c:manualLayout>
                  <c:x val="0"/>
                  <c:y val="-4.099717619241619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2E-417B-8389-88692580F4F3}"/>
                </c:ext>
              </c:extLst>
            </c:dLbl>
            <c:dLbl>
              <c:idx val="3"/>
              <c:layout>
                <c:manualLayout>
                  <c:x val="-5.8796296296296296E-3"/>
                  <c:y val="-4.61483283114781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000" b="1" i="0" u="none" strike="noStrike" kern="1200" baseline="0">
                      <a:solidFill>
                        <a:schemeClr val="bg1"/>
                      </a:solidFill>
                      <a:latin typeface="Pragmatica Book" panose="020B05030405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949135802469135"/>
                      <c:h val="0.143337697877643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42E-417B-8389-88692580F4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000" b="1" i="0" u="none" strike="noStrike" kern="1200" baseline="0">
                    <a:solidFill>
                      <a:schemeClr val="bg1"/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212</c:v>
                </c:pt>
                <c:pt idx="1">
                  <c:v>192</c:v>
                </c:pt>
                <c:pt idx="2">
                  <c:v>111</c:v>
                </c:pt>
                <c:pt idx="3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6-4DB2-B8A7-D6BECE9631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Aset Tidak Lancar</c:v>
                </c:pt>
              </c:strCache>
            </c:strRef>
          </c:tx>
          <c:spPr>
            <a:solidFill>
              <a:srgbClr val="A4A4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Sheet1!$C$2:$C$5</c:f>
              <c:numCache>
                <c:formatCode>_(* #,##0_);_(* \(#,##0\);_(* "-"_);_(@_)</c:formatCode>
                <c:ptCount val="4"/>
                <c:pt idx="0">
                  <c:v>2998</c:v>
                </c:pt>
                <c:pt idx="1">
                  <c:v>3014</c:v>
                </c:pt>
                <c:pt idx="2">
                  <c:v>3008</c:v>
                </c:pt>
                <c:pt idx="3">
                  <c:v>3026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16-4DB2-B8A7-D6BECE963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31568128"/>
        <c:axId val="231569664"/>
      </c:barChart>
      <c:catAx>
        <c:axId val="23156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1569664"/>
        <c:crosses val="autoZero"/>
        <c:auto val="1"/>
        <c:lblAlgn val="ctr"/>
        <c:lblOffset val="100"/>
        <c:noMultiLvlLbl val="0"/>
      </c:catAx>
      <c:valAx>
        <c:axId val="231569664"/>
        <c:scaling>
          <c:orientation val="minMax"/>
        </c:scaling>
        <c:delete val="1"/>
        <c:axPos val="l"/>
        <c:numFmt formatCode="_(* #,##0_);_(* \(#,##0\);_(* &quot;-&quot;_);_(@_)" sourceLinked="1"/>
        <c:majorTickMark val="none"/>
        <c:minorTickMark val="none"/>
        <c:tickLblPos val="nextTo"/>
        <c:crossAx val="2315681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Pragmatica Book" panose="020B05030405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Ekuitas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A58-48C8-B363-35016659CEF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1.339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6BE-41FF-B0D6-8C322297025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1.222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B6BE-41FF-B0D6-8C322297025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1.049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A58-48C8-B363-35016659CEF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1.144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B6BE-41FF-B0D6-8C32229702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ysClr val="windowText" lastClr="000000"/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1339</c:v>
                </c:pt>
                <c:pt idx="1">
                  <c:v>1222</c:v>
                </c:pt>
                <c:pt idx="2">
                  <c:v>1049</c:v>
                </c:pt>
                <c:pt idx="3">
                  <c:v>1144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5D-4C69-BB68-0828F38AFC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ysClr val="windowText" lastClr="000000"/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Sheet1!$C$2:$C$5</c:f>
            </c:numRef>
          </c:val>
          <c:extLst>
            <c:ext xmlns:c16="http://schemas.microsoft.com/office/drawing/2014/chart" uri="{C3380CC4-5D6E-409C-BE32-E72D297353CC}">
              <c16:uniqueId val="{00000002-EFB3-497C-A392-1E750EFA1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231424768"/>
        <c:axId val="231426304"/>
      </c:barChart>
      <c:catAx>
        <c:axId val="23142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1426304"/>
        <c:crosses val="autoZero"/>
        <c:auto val="1"/>
        <c:lblAlgn val="ctr"/>
        <c:lblOffset val="100"/>
        <c:noMultiLvlLbl val="0"/>
      </c:catAx>
      <c:valAx>
        <c:axId val="231426304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142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LTD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708-4722-99D6-54EEBA0ECA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1782</c:v>
                </c:pt>
                <c:pt idx="1">
                  <c:v>1885</c:v>
                </c:pt>
                <c:pt idx="2">
                  <c:v>1946</c:v>
                </c:pt>
                <c:pt idx="3">
                  <c:v>1917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08-4722-99D6-54EEBA0EC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STD</c:v>
                </c:pt>
              </c:strCache>
            </c:strRef>
          </c:tx>
          <c:spPr>
            <a:solidFill>
              <a:srgbClr val="2FB7E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Sheet1!$C$2:$C$5</c:f>
              <c:numCache>
                <c:formatCode>_(* #,##0_);_(* \(#,##0\);_(* "-"_);_(@_)</c:formatCode>
                <c:ptCount val="4"/>
                <c:pt idx="0">
                  <c:v>86</c:v>
                </c:pt>
                <c:pt idx="1">
                  <c:v>99</c:v>
                </c:pt>
                <c:pt idx="2">
                  <c:v>124</c:v>
                </c:pt>
                <c:pt idx="3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08-4722-99D6-54EEBA0EC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233018880"/>
        <c:axId val="233020800"/>
      </c:barChart>
      <c:catAx>
        <c:axId val="2330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3020800"/>
        <c:crosses val="autoZero"/>
        <c:auto val="1"/>
        <c:lblAlgn val="ctr"/>
        <c:lblOffset val="100"/>
        <c:noMultiLvlLbl val="0"/>
      </c:catAx>
      <c:valAx>
        <c:axId val="233020800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3018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083540555135183"/>
          <c:y val="0.87276805742485419"/>
          <c:w val="0.26629719558292841"/>
          <c:h val="0.127231827049467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Pragmatica Book" panose="020B05030405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Net Debt / EBITDA</c:v>
                </c:pt>
              </c:strCache>
            </c:strRef>
          </c:tx>
          <c:spPr>
            <a:ln w="28575" cap="rnd">
              <a:solidFill>
                <a:srgbClr val="A4A4A4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A4A4A4"/>
              </a:solidFill>
              <a:ln w="9525">
                <a:solidFill>
                  <a:srgbClr val="A4A4A4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6.1929978836569567E-2"/>
                  <c:y val="9.8455362428619339E-2"/>
                </c:manualLayout>
              </c:layout>
              <c:tx>
                <c:rich>
                  <a:bodyPr/>
                  <a:lstStyle/>
                  <a:p>
                    <a:r>
                      <a:rPr lang="en-US" b="1" dirty="0"/>
                      <a:t> (267,32)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BA1-4AA3-A9B5-528AECAE61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Sheet1!$D$2:$D$5</c:f>
              <c:numCache>
                <c:formatCode>_(* #,##0.00_);_(* \(#,##0.00\);_(* "-"_);_(@_)</c:formatCode>
                <c:ptCount val="4"/>
                <c:pt idx="0">
                  <c:v>6.24</c:v>
                </c:pt>
                <c:pt idx="1">
                  <c:v>46.58</c:v>
                </c:pt>
                <c:pt idx="2">
                  <c:v>72.040000000000006</c:v>
                </c:pt>
                <c:pt idx="3">
                  <c:v>-267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E5-4ED3-8D68-ACEE238EE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440768"/>
        <c:axId val="231443072"/>
      </c:lineChart>
      <c:catAx>
        <c:axId val="231440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1443072"/>
        <c:crosses val="autoZero"/>
        <c:auto val="1"/>
        <c:lblAlgn val="ctr"/>
        <c:lblOffset val="100"/>
        <c:noMultiLvlLbl val="0"/>
      </c:catAx>
      <c:valAx>
        <c:axId val="231443072"/>
        <c:scaling>
          <c:orientation val="minMax"/>
        </c:scaling>
        <c:delete val="0"/>
        <c:axPos val="l"/>
        <c:numFmt formatCode="_(* #,##0.00_);_(* \(#,##0.0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144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154305119295093"/>
          <c:y val="0.88000088120176334"/>
          <c:w val="0.38749804477317434"/>
          <c:h val="0.119999118798236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Pragmatica Book" panose="020B05030405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Piutang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9AD-47D2-BA9B-397C2D2EF325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Pragmatica Book" panose="020B05030405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010-40A5-9BB8-EA2836C985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 formatCode="_(* #,##0_);_(* \(#,##0\);_(* &quot;-&quot;_);_(@_)">
                  <c:v>1</c:v>
                </c:pt>
                <c:pt idx="1">
                  <c:v>0</c:v>
                </c:pt>
                <c:pt idx="2" formatCode="_(* #,##0_);_(* \(#,##0\);_(* &quot;-&quot;_);_(@_)">
                  <c:v>4</c:v>
                </c:pt>
                <c:pt idx="3" formatCode="_(* #,##0_);_(* \(#,##0\);_(* &quot;-&quot;_);_(@_)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AD-47D2-BA9B-397C2D2EF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222774016"/>
        <c:axId val="222775552"/>
      </c:barChart>
      <c:lineChart>
        <c:grouping val="standar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ACP (days)</c:v>
                </c:pt>
              </c:strCache>
            </c:strRef>
          </c:tx>
          <c:spPr>
            <a:ln w="28575" cap="rnd">
              <a:solidFill>
                <a:srgbClr val="A4A4A4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A4A4A4"/>
              </a:solidFill>
              <a:ln w="9525">
                <a:solidFill>
                  <a:srgbClr val="A4A4A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Sheet1!$D$2:$D$5</c:f>
              <c:numCache>
                <c:formatCode>0.0</c:formatCode>
                <c:ptCount val="4"/>
                <c:pt idx="0">
                  <c:v>14.7</c:v>
                </c:pt>
                <c:pt idx="1">
                  <c:v>0</c:v>
                </c:pt>
                <c:pt idx="2">
                  <c:v>94.5</c:v>
                </c:pt>
                <c:pt idx="3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AD-47D2-BA9B-397C2D2EF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849664"/>
        <c:axId val="222847360"/>
      </c:lineChart>
      <c:catAx>
        <c:axId val="22277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22775552"/>
        <c:crosses val="autoZero"/>
        <c:auto val="1"/>
        <c:lblAlgn val="ctr"/>
        <c:lblOffset val="100"/>
        <c:noMultiLvlLbl val="0"/>
      </c:catAx>
      <c:valAx>
        <c:axId val="222775552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22774016"/>
        <c:crosses val="autoZero"/>
        <c:crossBetween val="between"/>
      </c:valAx>
      <c:valAx>
        <c:axId val="222847360"/>
        <c:scaling>
          <c:orientation val="minMax"/>
          <c:min val="-50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22849664"/>
        <c:crosses val="max"/>
        <c:crossBetween val="between"/>
      </c:valAx>
      <c:catAx>
        <c:axId val="22284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2847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Pragmatica Book" panose="020B05030405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812654320987656E-2"/>
          <c:y val="7.2714629173608908E-2"/>
          <c:w val="0.91315030864197533"/>
          <c:h val="0.66059809213885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Beban Usaha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E8-4E7D-8E86-82ADD9190A96}"/>
              </c:ext>
            </c:extLst>
          </c:dPt>
          <c:dLbls>
            <c:dLbl>
              <c:idx val="0"/>
              <c:layout>
                <c:manualLayout>
                  <c:x val="-1.3719135802469166E-2"/>
                  <c:y val="-6.61042083396444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1">
                          <a:lumMod val="50000"/>
                        </a:schemeClr>
                      </a:solidFill>
                      <a:latin typeface="Pragmatica Book" panose="020B05030405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30895061728393"/>
                      <c:h val="0.177357590975266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6E8-4E7D-8E86-82ADD9190A96}"/>
                </c:ext>
              </c:extLst>
            </c:dLbl>
            <c:dLbl>
              <c:idx val="1"/>
              <c:layout>
                <c:manualLayout>
                  <c:x val="0"/>
                  <c:y val="-7.160907532704666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E8-4E7D-8E86-82ADD9190A96}"/>
                </c:ext>
              </c:extLst>
            </c:dLbl>
            <c:dLbl>
              <c:idx val="2"/>
              <c:layout>
                <c:manualLayout>
                  <c:x val="1.1759259259259188E-2"/>
                  <c:y val="-3.78787523897712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E8-4E7D-8E86-82ADD9190A96}"/>
                </c:ext>
              </c:extLst>
            </c:dLbl>
            <c:dLbl>
              <c:idx val="3"/>
              <c:layout>
                <c:manualLayout>
                  <c:x val="-7.8395061728395062E-3"/>
                  <c:y val="-1.39537135210172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E8-4E7D-8E86-82ADD9190A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171557</c:v>
                </c:pt>
                <c:pt idx="1">
                  <c:v>41851</c:v>
                </c:pt>
                <c:pt idx="2">
                  <c:v>29516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E8-4E7D-8E86-82ADD9190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371701792"/>
        <c:axId val="3717006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OR</c:v>
                </c:pt>
              </c:strCache>
            </c:strRef>
          </c:tx>
          <c:spPr>
            <a:ln w="28575" cap="rnd">
              <a:solidFill>
                <a:srgbClr val="A4A4A4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A4A4A4"/>
              </a:solidFill>
              <a:ln w="9525">
                <a:solidFill>
                  <a:srgbClr val="A4A4A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0.77539514374059626</c:v>
                </c:pt>
                <c:pt idx="1">
                  <c:v>0.79962054796982451</c:v>
                </c:pt>
                <c:pt idx="2">
                  <c:v>0.78915053619387787</c:v>
                </c:pt>
                <c:pt idx="3">
                  <c:v>0.74924370788188244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6E8-4E7D-8E86-82ADD9190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700224"/>
        <c:axId val="371697088"/>
      </c:lineChart>
      <c:catAx>
        <c:axId val="37170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371700616"/>
        <c:crosses val="autoZero"/>
        <c:auto val="1"/>
        <c:lblAlgn val="ctr"/>
        <c:lblOffset val="100"/>
        <c:noMultiLvlLbl val="0"/>
      </c:catAx>
      <c:valAx>
        <c:axId val="371700616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371701792"/>
        <c:crosses val="autoZero"/>
        <c:crossBetween val="between"/>
      </c:valAx>
      <c:valAx>
        <c:axId val="371697088"/>
        <c:scaling>
          <c:orientation val="minMax"/>
          <c:max val="0.32000000000000006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371700224"/>
        <c:crosses val="max"/>
        <c:crossBetween val="between"/>
      </c:valAx>
      <c:catAx>
        <c:axId val="371700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1697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rgbClr val="2FB7E9"/>
            </a:solidFill>
          </c:spPr>
          <c:explosion val="2"/>
          <c:dPt>
            <c:idx val="0"/>
            <c:bubble3D val="0"/>
            <c:spPr>
              <a:solidFill>
                <a:srgbClr val="006BB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1B-419A-9361-AF06513D8809}"/>
              </c:ext>
            </c:extLst>
          </c:dPt>
          <c:dPt>
            <c:idx val="1"/>
            <c:bubble3D val="0"/>
            <c:spPr>
              <a:solidFill>
                <a:srgbClr val="2FB7E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1B-419A-9361-AF06513D8809}"/>
              </c:ext>
            </c:extLst>
          </c:dPt>
          <c:dLbls>
            <c:dLbl>
              <c:idx val="0"/>
              <c:layout>
                <c:manualLayout>
                  <c:x val="0.16644926889801279"/>
                  <c:y val="-8.1691703890084622E-2"/>
                </c:manualLayout>
              </c:layout>
              <c:numFmt formatCode="0.0%" sourceLinked="0"/>
              <c:spPr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6BB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0.30402470537978787"/>
                      <c:h val="0.307957117453582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71B-419A-9361-AF06513D8809}"/>
                </c:ext>
              </c:extLst>
            </c:dLbl>
            <c:dLbl>
              <c:idx val="1"/>
              <c:layout>
                <c:manualLayout>
                  <c:x val="-0.17853197941121648"/>
                  <c:y val="-0.10890169364725208"/>
                </c:manualLayout>
              </c:layout>
              <c:numFmt formatCode="0.0%" sourceLinked="0"/>
              <c:spPr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2FB7E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0.26735030015034716"/>
                      <c:h val="0.322415438184286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71B-419A-9361-AF06513D8809}"/>
                </c:ext>
              </c:extLst>
            </c:dLbl>
            <c:numFmt formatCode="0.0%" sourceLinked="0"/>
            <c:spPr>
              <a:noFill/>
              <a:ln w="12700" cap="flat" cmpd="sng" algn="ctr">
                <a:noFill/>
                <a:prstDash val="solid"/>
                <a:miter lim="800000"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20"Ft</c:v>
                </c:pt>
                <c:pt idx="1">
                  <c:v>40"Ft</c:v>
                </c:pt>
              </c:strCache>
            </c:strRef>
          </c:cat>
          <c:val>
            <c:numRef>
              <c:f>Sheet1!$B$2:$B$3</c:f>
              <c:numCache>
                <c:formatCode>#,##0.00</c:formatCode>
                <c:ptCount val="2"/>
                <c:pt idx="0">
                  <c:v>16967</c:v>
                </c:pt>
                <c:pt idx="1">
                  <c:v>6274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1B-419A-9361-AF06513D8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rgbClr val="2FB7E9"/>
            </a:solidFill>
          </c:spPr>
          <c:explosion val="2"/>
          <c:dPt>
            <c:idx val="0"/>
            <c:bubble3D val="0"/>
            <c:spPr>
              <a:solidFill>
                <a:srgbClr val="006BB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A39-4720-8CA1-301DEC11F22F}"/>
              </c:ext>
            </c:extLst>
          </c:dPt>
          <c:dPt>
            <c:idx val="1"/>
            <c:bubble3D val="0"/>
            <c:spPr>
              <a:solidFill>
                <a:srgbClr val="2FB7E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39-4720-8CA1-301DEC11F22F}"/>
              </c:ext>
            </c:extLst>
          </c:dPt>
          <c:dLbls>
            <c:dLbl>
              <c:idx val="0"/>
              <c:layout>
                <c:manualLayout>
                  <c:x val="0.20139246987798887"/>
                  <c:y val="0.21985816380057296"/>
                </c:manualLayout>
              </c:layout>
              <c:numFmt formatCode="0.0%" sourceLinked="0"/>
              <c:spPr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6BB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0.34627856360090487"/>
                      <c:h val="0.372906319725416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A39-4720-8CA1-301DEC11F22F}"/>
                </c:ext>
              </c:extLst>
            </c:dLbl>
            <c:dLbl>
              <c:idx val="1"/>
              <c:layout>
                <c:manualLayout>
                  <c:x val="-0.11863680901415639"/>
                  <c:y val="-0.17385053062548492"/>
                </c:manualLayout>
              </c:layout>
              <c:numFmt formatCode="0.0%" sourceLinked="0"/>
              <c:spPr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2FB7E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0.51143776984339384"/>
                      <c:h val="0.322415438184286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A39-4720-8CA1-301DEC11F22F}"/>
                </c:ext>
              </c:extLst>
            </c:dLbl>
            <c:numFmt formatCode="0.0%" sourceLinked="0"/>
            <c:spPr>
              <a:noFill/>
              <a:ln w="12700" cap="flat" cmpd="sng" algn="ctr">
                <a:noFill/>
                <a:prstDash val="solid"/>
                <a:miter lim="800000"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Ekspor ( Teus )</c:v>
                </c:pt>
                <c:pt idx="1">
                  <c:v>Import ( Teus )</c:v>
                </c:pt>
              </c:strCache>
            </c:strRef>
          </c:cat>
          <c:val>
            <c:numRef>
              <c:f>Sheet1!$B$2:$B$3</c:f>
              <c:numCache>
                <c:formatCode>#,##0.00</c:formatCode>
                <c:ptCount val="2"/>
                <c:pt idx="0">
                  <c:v>15006</c:v>
                </c:pt>
                <c:pt idx="1">
                  <c:v>14510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39-4720-8CA1-301DEC11F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rgbClr val="2FB7E9"/>
            </a:solidFill>
          </c:spPr>
          <c:explosion val="2"/>
          <c:dPt>
            <c:idx val="0"/>
            <c:bubble3D val="0"/>
            <c:spPr>
              <a:solidFill>
                <a:srgbClr val="006BB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5D-41B9-B5FA-D4E14DF99147}"/>
              </c:ext>
            </c:extLst>
          </c:dPt>
          <c:dPt>
            <c:idx val="1"/>
            <c:bubble3D val="0"/>
            <c:spPr>
              <a:solidFill>
                <a:srgbClr val="2FB7E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65D-41B9-B5FA-D4E14DF99147}"/>
              </c:ext>
            </c:extLst>
          </c:dPt>
          <c:dLbls>
            <c:dLbl>
              <c:idx val="0"/>
              <c:layout>
                <c:manualLayout>
                  <c:x val="0.16644926889801279"/>
                  <c:y val="-8.1691703890084622E-2"/>
                </c:manualLayout>
              </c:layout>
              <c:numFmt formatCode="0.0%" sourceLinked="0"/>
              <c:spPr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6BB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0.30402470537978787"/>
                      <c:h val="0.307957117453582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65D-41B9-B5FA-D4E14DF99147}"/>
                </c:ext>
              </c:extLst>
            </c:dLbl>
            <c:dLbl>
              <c:idx val="1"/>
              <c:layout>
                <c:manualLayout>
                  <c:x val="-0.17853197941121648"/>
                  <c:y val="-0.10890169364725208"/>
                </c:manualLayout>
              </c:layout>
              <c:numFmt formatCode="0.0%" sourceLinked="0"/>
              <c:spPr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2FB7E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0.26735030015034716"/>
                      <c:h val="0.322415438184286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65D-41B9-B5FA-D4E14DF99147}"/>
                </c:ext>
              </c:extLst>
            </c:dLbl>
            <c:numFmt formatCode="0.0%" sourceLinked="0"/>
            <c:spPr>
              <a:noFill/>
              <a:ln w="12700" cap="flat" cmpd="sng" algn="ctr">
                <a:noFill/>
                <a:prstDash val="solid"/>
                <a:miter lim="800000"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Sheet1!$B$2:$B$3</c:f>
              <c:numCache>
                <c:formatCode>#,##0.00</c:formatCode>
                <c:ptCount val="2"/>
                <c:pt idx="0">
                  <c:v>19740</c:v>
                </c:pt>
                <c:pt idx="1">
                  <c:v>3501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5D-41B9-B5FA-D4E14DF99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88-4C4A-BBBC-6A6ED2672C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88-4C4A-BBBC-6A6ED2672C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Prima TPK</c:v>
                </c:pt>
                <c:pt idx="1">
                  <c:v>TPKB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0.250194961516292</c:v>
                </c:pt>
                <c:pt idx="1">
                  <c:v>0.74980503848370805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7A-4528-889A-33E318EB85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 Share2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88-4C4A-BBBC-6A6ED2672C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88-4C4A-BBBC-6A6ED2672C26}"/>
              </c:ext>
            </c:extLst>
          </c:dPt>
          <c:cat>
            <c:strRef>
              <c:f>Sheet1!$A$2:$A$3</c:f>
              <c:strCache>
                <c:ptCount val="2"/>
                <c:pt idx="0">
                  <c:v>Prima TPK</c:v>
                </c:pt>
                <c:pt idx="1">
                  <c:v>TPKB</c:v>
                </c:pt>
              </c:strCache>
            </c:strRef>
          </c:cat>
          <c:val>
            <c:numRef>
              <c:f>Sheet1!$C$2:$C$3</c:f>
              <c:numCache>
                <c:formatCode>_(* #,##0_);_(* \(#,##0\);_(* "-"_);_(@_)</c:formatCode>
                <c:ptCount val="2"/>
                <c:pt idx="0">
                  <c:v>29516</c:v>
                </c:pt>
                <c:pt idx="1">
                  <c:v>88456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B-41DB-BBE6-5138F9BEE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Pendapatan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79-417F-A21F-5D1639D657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Tahun 2021</c:v>
                </c:pt>
                <c:pt idx="2">
                  <c:v>Real s.d MAR 2022</c:v>
                </c:pt>
                <c:pt idx="3">
                  <c:v>RKAP s.d MAR 2021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388</c:v>
                </c:pt>
                <c:pt idx="1">
                  <c:v>184</c:v>
                </c:pt>
                <c:pt idx="2">
                  <c:v>46</c:v>
                </c:pt>
                <c:pt idx="3" formatCode="_(* #,##0_);_(* \(#,##0\);_(* &quot;-&quot;_);_(@_)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9-4882-A637-93EA61C58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170049920"/>
        <c:axId val="170052224"/>
      </c:barChart>
      <c:catAx>
        <c:axId val="17004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170052224"/>
        <c:crosses val="autoZero"/>
        <c:auto val="1"/>
        <c:lblAlgn val="ctr"/>
        <c:lblOffset val="100"/>
        <c:noMultiLvlLbl val="0"/>
      </c:catAx>
      <c:valAx>
        <c:axId val="170052224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17004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Beban Usaha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D57-4E8F-8AF3-AA7EB11F869E}"/>
              </c:ext>
            </c:extLst>
          </c:dPt>
          <c:dLbls>
            <c:dLbl>
              <c:idx val="3"/>
              <c:layout>
                <c:manualLayout>
                  <c:x val="-1.437226195394257E-16"/>
                  <c:y val="0.152039679181182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3C61-4F1F-B047-DE4AA33094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142</c:v>
                </c:pt>
                <c:pt idx="1">
                  <c:v>11</c:v>
                </c:pt>
                <c:pt idx="2">
                  <c:v>29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9-4882-A637-93EA61C587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-27"/>
        <c:axId val="230730752"/>
        <c:axId val="23077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rgbClr val="A4A4A4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rgbClr val="A4A4A4"/>
              </a:solidFill>
              <a:ln w="9525">
                <a:solidFill>
                  <a:srgbClr val="A4A4A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49-4882-A637-93EA61C5871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1165952"/>
        <c:axId val="231149952"/>
      </c:lineChart>
      <c:catAx>
        <c:axId val="23073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0771328"/>
        <c:crosses val="autoZero"/>
        <c:auto val="1"/>
        <c:lblAlgn val="ctr"/>
        <c:lblOffset val="100"/>
        <c:noMultiLvlLbl val="0"/>
      </c:catAx>
      <c:valAx>
        <c:axId val="230771328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0730752"/>
        <c:crosses val="autoZero"/>
        <c:crossBetween val="between"/>
      </c:valAx>
      <c:valAx>
        <c:axId val="231149952"/>
        <c:scaling>
          <c:orientation val="minMax"/>
          <c:max val="0.32000000000000006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31165952"/>
        <c:crosses val="max"/>
        <c:crossBetween val="between"/>
      </c:valAx>
      <c:catAx>
        <c:axId val="231165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1149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Laba Bersih </c:v>
                </c:pt>
              </c:strCache>
            </c:strRef>
          </c:tx>
          <c:spPr>
            <a:solidFill>
              <a:srgbClr val="006BB3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27E-4168-A7EC-9D7A3D470294}"/>
              </c:ext>
            </c:extLst>
          </c:dPt>
          <c:dLbls>
            <c:dLbl>
              <c:idx val="0"/>
              <c:layout>
                <c:manualLayout>
                  <c:x val="1.111848876887285E-2"/>
                  <c:y val="5.123856904688665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28-4DFB-A416-B71D25027D89}"/>
                </c:ext>
              </c:extLst>
            </c:dLbl>
            <c:dLbl>
              <c:idx val="1"/>
              <c:layout>
                <c:manualLayout>
                  <c:x val="3.0254066195709359E-4"/>
                  <c:y val="0.482042787535898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(37)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655-41C8-A898-EE93BD6DFB90}"/>
                </c:ext>
              </c:extLst>
            </c:dLbl>
            <c:dLbl>
              <c:idx val="2"/>
              <c:layout>
                <c:manualLayout>
                  <c:x val="-7.1861309769712849E-17"/>
                  <c:y val="0.2775830219408716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7E-4168-A7EC-9D7A3D470294}"/>
                </c:ext>
              </c:extLst>
            </c:dLbl>
            <c:dLbl>
              <c:idx val="3"/>
              <c:layout>
                <c:manualLayout>
                  <c:x val="3.5993957491074037E-3"/>
                  <c:y val="2.145003484784839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1D-468F-9733-0F940284FF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Pragmatica Book" panose="020B05030405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RKAP 2022</c:v>
                </c:pt>
                <c:pt idx="1">
                  <c:v>RKAP s.d MAR 2022</c:v>
                </c:pt>
                <c:pt idx="2">
                  <c:v>Real s.d MAR 2022</c:v>
                </c:pt>
                <c:pt idx="3">
                  <c:v>Real s.d MAR 2021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 formatCode="_(* #,##0_);_(* \(#,##0\);_(* &quot;-&quot;_);_(@_)">
                  <c:v>24</c:v>
                </c:pt>
                <c:pt idx="1">
                  <c:v>-37</c:v>
                </c:pt>
                <c:pt idx="2" formatCode="_(* #,##0_);_(* \(#,##0\);_(* &quot;-&quot;_);_(@_)">
                  <c:v>-15</c:v>
                </c:pt>
                <c:pt idx="3" formatCode="_(* #,##0_);_(* \(#,##0\);_(* &quot;-&quot;_);_(@_)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9-4882-A637-93EA61C58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27"/>
        <c:axId val="222642944"/>
        <c:axId val="222644480"/>
      </c:barChart>
      <c:catAx>
        <c:axId val="22264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22644480"/>
        <c:crosses val="autoZero"/>
        <c:auto val="1"/>
        <c:lblAlgn val="ctr"/>
        <c:lblOffset val="100"/>
        <c:noMultiLvlLbl val="0"/>
      </c:catAx>
      <c:valAx>
        <c:axId val="222644480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Pragmatica Book" panose="020B0503040502020204" pitchFamily="34" charset="0"/>
                <a:ea typeface="+mn-ea"/>
                <a:cs typeface="+mn-cs"/>
              </a:defRPr>
            </a:pPr>
            <a:endParaRPr lang="en-US"/>
          </a:p>
        </c:txPr>
        <c:crossAx val="22264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Pragmatica Book" panose="020B05030405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038" y="0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863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56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239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2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</a:t>
            </a: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09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81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74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</a:t>
            </a:r>
            <a:endParaRPr/>
          </a:p>
        </p:txBody>
      </p:sp>
      <p:sp>
        <p:nvSpPr>
          <p:cNvPr id="248" name="Google Shape;24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</a:t>
            </a:r>
            <a:endParaRPr/>
          </a:p>
        </p:txBody>
      </p:sp>
      <p:sp>
        <p:nvSpPr>
          <p:cNvPr id="297" name="Google Shape;29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:notes"/>
          <p:cNvSpPr txBox="1"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5193" y="-107580"/>
            <a:ext cx="2984980" cy="124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6"/>
          <p:cNvPicPr preferRelativeResize="0"/>
          <p:nvPr/>
        </p:nvPicPr>
        <p:blipFill rotWithShape="1">
          <a:blip r:embed="rId3">
            <a:alphaModFix/>
          </a:blip>
          <a:srcRect r="66667" b="19153"/>
          <a:stretch/>
        </p:blipFill>
        <p:spPr>
          <a:xfrm>
            <a:off x="0" y="-193251"/>
            <a:ext cx="2301246" cy="1162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1186" y="-108163"/>
            <a:ext cx="2796834" cy="12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6"/>
          <p:cNvPicPr preferRelativeResize="0"/>
          <p:nvPr/>
        </p:nvPicPr>
        <p:blipFill rotWithShape="1">
          <a:blip r:embed="rId5">
            <a:alphaModFix/>
          </a:blip>
          <a:srcRect t="60196"/>
          <a:stretch/>
        </p:blipFill>
        <p:spPr>
          <a:xfrm>
            <a:off x="0" y="4670328"/>
            <a:ext cx="12192000" cy="25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03A6DB-791C-484B-98E1-3C8AF34C4C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03" y="20792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B4DD7-217D-4EB4-8363-86BCF23E40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362" y="7921"/>
            <a:ext cx="2228068" cy="9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1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9418320" y="63777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7"/>
          <p:cNvSpPr/>
          <p:nvPr/>
        </p:nvSpPr>
        <p:spPr>
          <a:xfrm>
            <a:off x="441960" y="735952"/>
            <a:ext cx="11475720" cy="45719"/>
          </a:xfrm>
          <a:prstGeom prst="rect">
            <a:avLst/>
          </a:prstGeom>
          <a:solidFill>
            <a:srgbClr val="006B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4218" y="-141623"/>
            <a:ext cx="243202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7142" y="-132505"/>
            <a:ext cx="2976958" cy="12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3"/>
          <p:cNvPicPr preferRelativeResize="0"/>
          <p:nvPr/>
        </p:nvPicPr>
        <p:blipFill rotWithShape="1">
          <a:blip r:embed="rId4">
            <a:alphaModFix/>
          </a:blip>
          <a:srcRect r="47412"/>
          <a:stretch/>
        </p:blipFill>
        <p:spPr>
          <a:xfrm>
            <a:off x="0" y="-237237"/>
            <a:ext cx="2271273" cy="121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7142" y="-132505"/>
            <a:ext cx="2976958" cy="12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4"/>
          <p:cNvPicPr preferRelativeResize="0"/>
          <p:nvPr/>
        </p:nvPicPr>
        <p:blipFill rotWithShape="1">
          <a:blip r:embed="rId4">
            <a:alphaModFix/>
          </a:blip>
          <a:srcRect r="47412"/>
          <a:stretch/>
        </p:blipFill>
        <p:spPr>
          <a:xfrm>
            <a:off x="0" y="-237237"/>
            <a:ext cx="2271273" cy="121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26.png"/><Relationship Id="rId4" Type="http://schemas.openxmlformats.org/officeDocument/2006/relationships/package" Target="../embeddings/Microsoft_Excel_Worksheet17.xls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package" Target="../embeddings/Microsoft_Excel_Worksheet18.xls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5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chart" Target="../charts/chart6.x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/>
        </p:nvSpPr>
        <p:spPr>
          <a:xfrm>
            <a:off x="605622" y="1459239"/>
            <a:ext cx="10980756" cy="237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1573BA"/>
                </a:solidFill>
                <a:latin typeface="Arial"/>
                <a:ea typeface="Arial"/>
                <a:cs typeface="Arial"/>
                <a:sym typeface="Arial"/>
              </a:rPr>
              <a:t>PERFORMANCE REVIEW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 PRIMA TERMINAL PETIKEMAS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E6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2A95E6"/>
                </a:solidFill>
                <a:latin typeface="Arial"/>
                <a:ea typeface="Arial"/>
                <a:cs typeface="Arial"/>
                <a:sym typeface="Arial"/>
              </a:rPr>
              <a:t>Periode</a:t>
            </a:r>
            <a:r>
              <a:rPr lang="en-US" sz="1800" b="1" i="0" u="none" strike="noStrike" cap="none" dirty="0">
                <a:solidFill>
                  <a:srgbClr val="2A95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2A95E6"/>
                </a:solidFill>
                <a:latin typeface="Arial"/>
                <a:ea typeface="Arial"/>
                <a:cs typeface="Arial"/>
                <a:sym typeface="Arial"/>
              </a:rPr>
              <a:t>s.d.</a:t>
            </a:r>
            <a:r>
              <a:rPr lang="en-US" sz="1800" b="1" i="0" u="none" strike="noStrike" cap="none" dirty="0">
                <a:solidFill>
                  <a:srgbClr val="2A95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2A95E6"/>
                </a:solidFill>
                <a:latin typeface="Arial"/>
                <a:ea typeface="Arial"/>
                <a:cs typeface="Arial"/>
                <a:sym typeface="Arial"/>
              </a:rPr>
              <a:t>Maret</a:t>
            </a:r>
            <a:r>
              <a:rPr lang="en-US" sz="1800" b="1" i="0" u="none" strike="noStrike" cap="none" dirty="0">
                <a:solidFill>
                  <a:srgbClr val="2A95E6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B62A0-BBD9-4998-A02F-2C17ADB7C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713" y="246045"/>
            <a:ext cx="2511287" cy="5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/>
        </p:nvSpPr>
        <p:spPr>
          <a:xfrm>
            <a:off x="353111" y="169127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B7E9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KINERJA KEUANGAN </a:t>
            </a:r>
            <a:r>
              <a:rPr lang="en-US" sz="1600" b="1" i="0" u="none" strike="noStrike" cap="none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(dalam milyar rupiah)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8"/>
          <p:cNvSpPr/>
          <p:nvPr/>
        </p:nvSpPr>
        <p:spPr>
          <a:xfrm>
            <a:off x="11914137" y="1781410"/>
            <a:ext cx="1739038" cy="1647590"/>
          </a:xfrm>
          <a:prstGeom prst="rect">
            <a:avLst/>
          </a:prstGeom>
          <a:solidFill>
            <a:srgbClr val="F7CAAC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Catatan: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 bisa langsung diisi oleh angka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9" name="Google Shape;359;p58"/>
          <p:cNvGraphicFramePr/>
          <p:nvPr/>
        </p:nvGraphicFramePr>
        <p:xfrm>
          <a:off x="353111" y="812041"/>
          <a:ext cx="11330975" cy="5802305"/>
        </p:xfrm>
        <a:graphic>
          <a:graphicData uri="http://schemas.openxmlformats.org/drawingml/2006/table">
            <a:tbl>
              <a:tblPr firstRow="1" bandRow="1">
                <a:noFill/>
                <a:tableStyleId>{5F29382E-921C-49F7-AD90-477261149FB3}</a:tableStyleId>
              </a:tblPr>
              <a:tblGrid>
                <a:gridCol w="229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1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03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Parameter 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Jan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Feb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Mar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Triwulan I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s.d Mar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RKAP 2022</a:t>
                      </a: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Rp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EBITDA (Rp miliar)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13,6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21,2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29,1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21,2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29,1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7,3%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291,2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CFO (Rp miliar)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2,7%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234,9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Hutang Berbunga (Rp miliar)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1.917,0 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1.856,1 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1.917,0 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1.856,1 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1.917,0 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1.856,1 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111,1%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1725,9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Pendapatan (% dari RKAP)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Gross Margin (%)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57,5%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50,5%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57,5%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50,5%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57,5%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50,5%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87,7%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65,6%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Operational Margin (%)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55,3%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48,0%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55,3%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48,0%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55,3%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48,0%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87,4%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63,3%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EBITDA Margin (%)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75,1%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64,8%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75,1%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64,8%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75,1%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64,8%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75,0%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Net Profit Margin (%)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-2,1%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-0,9%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-2,1%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-0,9%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-2,1%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-0,9%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-34,22%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6,3%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Piutang Usaha (Rp Miliar)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315,1%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Inventori (Rp Miliar)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315,1%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Hutang Usaha (Rp Miliar)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176,3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94,3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176,3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94,3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176,3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94,3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214,5%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82,2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Capex/Investasi (Rp Miliar)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Days Receivable Turnover (days)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6739,2%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Days Payable Turnover (days)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3714,2%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Interest Coverage (x)</a:t>
                      </a:r>
                      <a:endParaRPr sz="11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1,3x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1,6x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1,3x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1,6x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1,3x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1,6x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80,8%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Hutang Berbunga to EBITDA (x)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1917,0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1856,1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1917,0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1856,1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1917,0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1856,1</a:t>
                      </a:r>
                      <a:endParaRPr/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111,1%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1725,9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Return on Asset (%)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-0,01%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-1,6%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0,8%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Return on Equity (%)</a:t>
                      </a:r>
                      <a:endParaRPr/>
                    </a:p>
                  </a:txBody>
                  <a:tcPr marL="96000" marR="96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-0,02%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-0,02%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-0,04%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-0,02%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-2,0%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1,8%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8000" marR="128000" marT="24000" marB="2400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60" name="Google Shape;360;p58"/>
          <p:cNvSpPr txBox="1"/>
          <p:nvPr/>
        </p:nvSpPr>
        <p:spPr>
          <a:xfrm>
            <a:off x="11740153" y="6492875"/>
            <a:ext cx="451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BB2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6BB2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600" b="1" i="0" u="none" strike="noStrike" cap="none">
              <a:solidFill>
                <a:srgbClr val="006B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16D36-237A-4B71-A760-378247FBE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713" y="145710"/>
            <a:ext cx="2417930" cy="7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3"/>
          <p:cNvSpPr>
            <a:spLocks/>
          </p:cNvSpPr>
          <p:nvPr/>
        </p:nvSpPr>
        <p:spPr bwMode="auto">
          <a:xfrm>
            <a:off x="261247" y="1045958"/>
            <a:ext cx="10273401" cy="417571"/>
          </a:xfrm>
          <a:custGeom>
            <a:avLst/>
            <a:gdLst>
              <a:gd name="T0" fmla="*/ 9254693 w 9323705"/>
              <a:gd name="T1" fmla="*/ 0 h 424815"/>
              <a:gd name="T2" fmla="*/ 0 w 9323705"/>
              <a:gd name="T3" fmla="*/ 0 h 424815"/>
              <a:gd name="T4" fmla="*/ 0 w 9323705"/>
              <a:gd name="T5" fmla="*/ 348995 h 424815"/>
              <a:gd name="T6" fmla="*/ 71473 w 9323705"/>
              <a:gd name="T7" fmla="*/ 419699 h 424815"/>
              <a:gd name="T8" fmla="*/ 9321739 w 9323705"/>
              <a:gd name="T9" fmla="*/ 419699 h 424815"/>
              <a:gd name="T10" fmla="*/ 9321739 w 9323705"/>
              <a:gd name="T11" fmla="*/ 66307 h 424815"/>
              <a:gd name="T12" fmla="*/ 9254693 w 9323705"/>
              <a:gd name="T13" fmla="*/ 0 h 4248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23705" h="424815">
                <a:moveTo>
                  <a:pt x="9256268" y="0"/>
                </a:moveTo>
                <a:lnTo>
                  <a:pt x="0" y="0"/>
                </a:lnTo>
                <a:lnTo>
                  <a:pt x="0" y="352932"/>
                </a:lnTo>
                <a:lnTo>
                  <a:pt x="71483" y="424434"/>
                </a:lnTo>
                <a:lnTo>
                  <a:pt x="9323324" y="424434"/>
                </a:lnTo>
                <a:lnTo>
                  <a:pt x="9323324" y="67055"/>
                </a:lnTo>
                <a:lnTo>
                  <a:pt x="9256268" y="0"/>
                </a:lnTo>
                <a:close/>
              </a:path>
            </a:pathLst>
          </a:custGeom>
          <a:solidFill>
            <a:srgbClr val="2E54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d-ID" sz="1970" dirty="0"/>
          </a:p>
        </p:txBody>
      </p:sp>
      <p:sp>
        <p:nvSpPr>
          <p:cNvPr id="18" name="object 4"/>
          <p:cNvSpPr txBox="1">
            <a:spLocks/>
          </p:cNvSpPr>
          <p:nvPr/>
        </p:nvSpPr>
        <p:spPr>
          <a:xfrm>
            <a:off x="319986" y="1018402"/>
            <a:ext cx="9407991" cy="315162"/>
          </a:xfrm>
          <a:prstGeom prst="rect">
            <a:avLst/>
          </a:prstGeom>
        </p:spPr>
        <p:txBody>
          <a:bodyPr wrap="square" lIns="0" tIns="11886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512">
              <a:lnSpc>
                <a:spcPct val="100000"/>
              </a:lnSpc>
              <a:spcBef>
                <a:spcPts val="94"/>
              </a:spcBef>
              <a:defRPr/>
            </a:pPr>
            <a:r>
              <a:rPr lang="it-IT" sz="1970" b="1" spc="-5" dirty="0">
                <a:solidFill>
                  <a:srgbClr val="FFFFFF"/>
                </a:solidFill>
                <a:cs typeface="Calibri"/>
              </a:rPr>
              <a:t>LAPORAN INVESTASI SD MARET 2022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408" y="403260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275BC"/>
                </a:solidFill>
                <a:latin typeface="Century Gothic" panose="020B0502020202020204" pitchFamily="34" charset="0"/>
              </a:rPr>
              <a:t>PEKERJAAN INVESTASI</a:t>
            </a:r>
            <a:endParaRPr lang="id-ID" b="1" dirty="0">
              <a:solidFill>
                <a:srgbClr val="0275B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6" y="1684563"/>
            <a:ext cx="10128703" cy="22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D542C-CC35-4521-9DDE-8894474CBE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96" y="150734"/>
            <a:ext cx="2046514" cy="5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6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74" y="288143"/>
            <a:ext cx="395714" cy="39571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6000"/>
            <a:ext cx="560217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Pragmatica Bold" panose="020B7200000000000000" pitchFamily="34" charset="0"/>
              </a:rPr>
              <a:t>Profil</a:t>
            </a:r>
            <a:r>
              <a:rPr lang="en-US" dirty="0">
                <a:solidFill>
                  <a:srgbClr val="002060"/>
                </a:solidFill>
                <a:latin typeface="Pragmatica Bold" panose="020B7200000000000000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ragmatica Bold" panose="020B7200000000000000" pitchFamily="34" charset="0"/>
              </a:rPr>
              <a:t>Risiko</a:t>
            </a:r>
            <a:r>
              <a:rPr lang="en-US" dirty="0">
                <a:solidFill>
                  <a:srgbClr val="002060"/>
                </a:solidFill>
                <a:latin typeface="Pragmatica Bold" panose="020B7200000000000000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Pragmatica Bold" panose="020B7200000000000000" pitchFamily="34" charset="0"/>
              </a:rPr>
              <a:t>Signifikan</a:t>
            </a:r>
            <a:r>
              <a:rPr lang="en-US" dirty="0">
                <a:solidFill>
                  <a:srgbClr val="002060"/>
                </a:solidFill>
                <a:latin typeface="Pragmatica Bold" panose="020B7200000000000000" pitchFamily="34" charset="0"/>
              </a:rPr>
              <a:t> PTP 2022</a:t>
            </a:r>
          </a:p>
        </p:txBody>
      </p:sp>
      <p:sp>
        <p:nvSpPr>
          <p:cNvPr id="40" name="Oval 39"/>
          <p:cNvSpPr/>
          <p:nvPr/>
        </p:nvSpPr>
        <p:spPr>
          <a:xfrm>
            <a:off x="5300981" y="216000"/>
            <a:ext cx="540000" cy="540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81" y="288549"/>
            <a:ext cx="396000" cy="3960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81261" y="850134"/>
          <a:ext cx="6306854" cy="343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1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Tipe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Risiko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Nilai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/ Level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Risiko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9A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Reputasi</a:t>
                      </a: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(R2)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Keterlambatan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Penerbitan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SHGB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(19)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Operasional</a:t>
                      </a: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(O4)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Pangsa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pasar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(19)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34715"/>
                  </a:ext>
                </a:extLst>
              </a:tr>
              <a:tr h="438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+mn-lt"/>
                          <a:cs typeface="Gotham Light" pitchFamily="50" charset="0"/>
                        </a:rPr>
                        <a:t>Strategis</a:t>
                      </a:r>
                      <a:r>
                        <a:rPr lang="en-US" sz="1200" b="1" dirty="0">
                          <a:latin typeface="+mn-lt"/>
                          <a:cs typeface="Gotham Light" pitchFamily="50" charset="0"/>
                        </a:rPr>
                        <a:t> (S2)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200" dirty="0">
                          <a:latin typeface="+mn-lt"/>
                          <a:cs typeface="Gotham Light" pitchFamily="50" charset="0"/>
                        </a:rPr>
                        <a:t>Kerjasama dengan mitra strategis tidak sesuai 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Menengah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(14)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4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+mn-lt"/>
                          <a:cs typeface="Gotham Light" pitchFamily="50" charset="0"/>
                        </a:rPr>
                        <a:t>Keuangan</a:t>
                      </a:r>
                      <a:r>
                        <a:rPr lang="en-US" sz="1200" b="1" dirty="0">
                          <a:latin typeface="+mn-lt"/>
                          <a:cs typeface="Gotham Light" pitchFamily="50" charset="0"/>
                        </a:rPr>
                        <a:t> (K4)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Denda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/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pengembalian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atas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restitusi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(19)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4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+mn-lt"/>
                          <a:cs typeface="Gotham Light" pitchFamily="50" charset="0"/>
                        </a:rPr>
                        <a:t>Hukum (H1)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Ketidakmampuan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pemenuhan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kewajiban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(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retensi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dan 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eskalasi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) 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sesuai</a:t>
                      </a:r>
                      <a:r>
                        <a:rPr lang="en-US" sz="1200" dirty="0">
                          <a:latin typeface="+mn-lt"/>
                          <a:cs typeface="Gotham Light" pitchFamily="50" charset="0"/>
                        </a:rPr>
                        <a:t> </a:t>
                      </a:r>
                      <a:r>
                        <a:rPr lang="en-US" sz="1200" dirty="0" err="1">
                          <a:latin typeface="+mn-lt"/>
                          <a:cs typeface="Gotham Light" pitchFamily="50" charset="0"/>
                        </a:rPr>
                        <a:t>perjanjian</a:t>
                      </a:r>
                      <a:endParaRPr lang="en-US" sz="1200" dirty="0">
                        <a:latin typeface="+mn-lt"/>
                        <a:cs typeface="Gotham Light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(19)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5E2AC76-84C3-42B4-BBC8-1C7F22697700}"/>
              </a:ext>
            </a:extLst>
          </p:cNvPr>
          <p:cNvGrpSpPr/>
          <p:nvPr/>
        </p:nvGrpSpPr>
        <p:grpSpPr>
          <a:xfrm>
            <a:off x="6542527" y="230291"/>
            <a:ext cx="3859969" cy="3089577"/>
            <a:chOff x="7935441" y="44327"/>
            <a:chExt cx="3859969" cy="34304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0C276B-FA74-49CB-B083-EC6FB52D7B91}"/>
                </a:ext>
              </a:extLst>
            </p:cNvPr>
            <p:cNvSpPr txBox="1"/>
            <p:nvPr/>
          </p:nvSpPr>
          <p:spPr>
            <a:xfrm>
              <a:off x="7956432" y="44327"/>
              <a:ext cx="3838978" cy="34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Peta </a:t>
              </a:r>
              <a:r>
                <a:rPr lang="en-US" sz="1400" dirty="0" err="1"/>
                <a:t>Risiko</a:t>
              </a:r>
              <a:r>
                <a:rPr lang="en-US" sz="1400" dirty="0"/>
                <a:t> Current Residual RKAP 2022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F8C1D3-584A-4158-B39A-436225A489FC}"/>
                </a:ext>
              </a:extLst>
            </p:cNvPr>
            <p:cNvGrpSpPr/>
            <p:nvPr/>
          </p:nvGrpSpPr>
          <p:grpSpPr>
            <a:xfrm>
              <a:off x="7935441" y="325827"/>
              <a:ext cx="3368240" cy="3148932"/>
              <a:chOff x="7324649" y="812827"/>
              <a:chExt cx="3368240" cy="314893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5DDA6A2-3669-4508-AB01-4EEADA1EF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4649" y="812827"/>
                <a:ext cx="3368240" cy="3148932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C1452DA-4CD4-406F-B6AA-C9C066775058}"/>
                  </a:ext>
                </a:extLst>
              </p:cNvPr>
              <p:cNvSpPr/>
              <p:nvPr/>
            </p:nvSpPr>
            <p:spPr>
              <a:xfrm>
                <a:off x="9889110" y="2620526"/>
                <a:ext cx="170500" cy="1816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>
                    <a:solidFill>
                      <a:schemeClr val="tx2"/>
                    </a:solidFill>
                  </a:rPr>
                  <a:t>S2</a:t>
                </a:r>
                <a:endParaRPr lang="id-ID" sz="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25BF260-B234-49A8-A8F8-C6A92371CCAE}"/>
                  </a:ext>
                </a:extLst>
              </p:cNvPr>
              <p:cNvSpPr/>
              <p:nvPr/>
            </p:nvSpPr>
            <p:spPr>
              <a:xfrm>
                <a:off x="9655219" y="2158443"/>
                <a:ext cx="170500" cy="1816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>
                    <a:solidFill>
                      <a:schemeClr val="tx2"/>
                    </a:solidFill>
                  </a:rPr>
                  <a:t>K4</a:t>
                </a:r>
                <a:endParaRPr lang="id-ID" sz="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0638334-3B43-4722-8ECF-1786EA3C71BA}"/>
                  </a:ext>
                </a:extLst>
              </p:cNvPr>
              <p:cNvSpPr/>
              <p:nvPr/>
            </p:nvSpPr>
            <p:spPr>
              <a:xfrm>
                <a:off x="9655219" y="1946607"/>
                <a:ext cx="170500" cy="1816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>
                    <a:solidFill>
                      <a:schemeClr val="tx2"/>
                    </a:solidFill>
                  </a:rPr>
                  <a:t>R2</a:t>
                </a:r>
                <a:endParaRPr lang="id-ID" sz="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63B9605-3A3E-4EE5-B2C2-5035AFAA6EB2}"/>
                  </a:ext>
                </a:extLst>
              </p:cNvPr>
              <p:cNvSpPr/>
              <p:nvPr/>
            </p:nvSpPr>
            <p:spPr>
              <a:xfrm>
                <a:off x="9889110" y="2159729"/>
                <a:ext cx="170500" cy="1816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>
                    <a:solidFill>
                      <a:schemeClr val="tx2"/>
                    </a:solidFill>
                  </a:rPr>
                  <a:t>H1</a:t>
                </a:r>
                <a:endParaRPr lang="id-ID" sz="800" b="1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088EE2-E3DB-400F-945D-604B9D987B12}"/>
              </a:ext>
            </a:extLst>
          </p:cNvPr>
          <p:cNvGrpSpPr/>
          <p:nvPr/>
        </p:nvGrpSpPr>
        <p:grpSpPr>
          <a:xfrm>
            <a:off x="6585779" y="3445615"/>
            <a:ext cx="3885882" cy="3385699"/>
            <a:chOff x="7991650" y="3454686"/>
            <a:chExt cx="3885882" cy="338569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E489706-2163-4F22-8B8F-DDF37C8AC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1650" y="3691453"/>
              <a:ext cx="3368240" cy="3148932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82B87ED-D1AC-4212-A412-3ADA9C5D5E7B}"/>
                </a:ext>
              </a:extLst>
            </p:cNvPr>
            <p:cNvSpPr/>
            <p:nvPr/>
          </p:nvSpPr>
          <p:spPr>
            <a:xfrm>
              <a:off x="10587989" y="5282178"/>
              <a:ext cx="170500" cy="1816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2"/>
                  </a:solidFill>
                </a:rPr>
                <a:t>O4</a:t>
              </a:r>
              <a:endParaRPr lang="id-ID" sz="800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D6073E-8B2E-4B5B-94BF-0DBC32756641}"/>
                </a:ext>
              </a:extLst>
            </p:cNvPr>
            <p:cNvSpPr/>
            <p:nvPr/>
          </p:nvSpPr>
          <p:spPr>
            <a:xfrm>
              <a:off x="10577755" y="5488627"/>
              <a:ext cx="170500" cy="1816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2"/>
                  </a:solidFill>
                </a:rPr>
                <a:t>H1</a:t>
              </a:r>
              <a:endParaRPr lang="id-ID" sz="800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A6C9C27-6522-4492-869C-2D65E04E4E4A}"/>
                </a:ext>
              </a:extLst>
            </p:cNvPr>
            <p:cNvSpPr/>
            <p:nvPr/>
          </p:nvSpPr>
          <p:spPr>
            <a:xfrm>
              <a:off x="10382969" y="5480892"/>
              <a:ext cx="170500" cy="1816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2"/>
                  </a:solidFill>
                </a:rPr>
                <a:t>K4</a:t>
              </a:r>
              <a:endParaRPr lang="id-ID" sz="800" b="1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7F67B15-790E-4E8B-8BCB-65020753153E}"/>
                </a:ext>
              </a:extLst>
            </p:cNvPr>
            <p:cNvSpPr/>
            <p:nvPr/>
          </p:nvSpPr>
          <p:spPr>
            <a:xfrm>
              <a:off x="10381142" y="5296334"/>
              <a:ext cx="170500" cy="1816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b="1" dirty="0">
                  <a:solidFill>
                    <a:schemeClr val="tx2"/>
                  </a:solidFill>
                </a:rPr>
                <a:t>R2</a:t>
              </a:r>
              <a:endParaRPr lang="id-ID" sz="800" b="1" dirty="0">
                <a:solidFill>
                  <a:schemeClr val="tx2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447CE-3A19-43A6-9B19-6F5701992069}"/>
                </a:ext>
              </a:extLst>
            </p:cNvPr>
            <p:cNvSpPr txBox="1"/>
            <p:nvPr/>
          </p:nvSpPr>
          <p:spPr>
            <a:xfrm>
              <a:off x="8038554" y="3454686"/>
              <a:ext cx="3838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Peta </a:t>
              </a:r>
              <a:r>
                <a:rPr lang="en-US" sz="1400" dirty="0" err="1"/>
                <a:t>Risiko</a:t>
              </a:r>
              <a:r>
                <a:rPr lang="en-US" sz="1400" dirty="0"/>
                <a:t> Target Residual RKAP 2022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E681244-FC1C-48D6-A747-DC2A15C44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511" y="5037811"/>
            <a:ext cx="2018414" cy="1241096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9F4C176C-A4B6-4CDF-9D76-4645B797845C}"/>
              </a:ext>
            </a:extLst>
          </p:cNvPr>
          <p:cNvSpPr/>
          <p:nvPr/>
        </p:nvSpPr>
        <p:spPr>
          <a:xfrm>
            <a:off x="9101941" y="1494084"/>
            <a:ext cx="170500" cy="163572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2"/>
                </a:solidFill>
              </a:rPr>
              <a:t>O4</a:t>
            </a:r>
            <a:endParaRPr lang="id-ID" sz="800" b="1" dirty="0">
              <a:solidFill>
                <a:schemeClr val="tx2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B75653-D5C9-451C-BFEF-37E5560C24E3}"/>
              </a:ext>
            </a:extLst>
          </p:cNvPr>
          <p:cNvSpPr/>
          <p:nvPr/>
        </p:nvSpPr>
        <p:spPr>
          <a:xfrm>
            <a:off x="9149960" y="5979181"/>
            <a:ext cx="170500" cy="181618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schemeClr val="tx2"/>
                </a:solidFill>
              </a:rPr>
              <a:t>S2</a:t>
            </a:r>
            <a:endParaRPr lang="id-ID" sz="800" b="1" dirty="0">
              <a:solidFill>
                <a:schemeClr val="tx2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227C9C-DCDC-4121-A7D8-982D650F3D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79" y="112308"/>
            <a:ext cx="2046514" cy="5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0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21527" y="175105"/>
            <a:ext cx="7284324" cy="541197"/>
          </a:xfrm>
          <a:prstGeom prst="roundRect">
            <a:avLst/>
          </a:prstGeom>
          <a:solidFill>
            <a:srgbClr val="409AA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tabLst>
                <a:tab pos="1254125" algn="l"/>
                <a:tab pos="1616075" algn="l"/>
              </a:tabLst>
            </a:pPr>
            <a:r>
              <a:rPr lang="en-US" sz="2400" b="1" dirty="0" err="1">
                <a:solidFill>
                  <a:schemeClr val="bg1"/>
                </a:solidFill>
              </a:rPr>
              <a:t>Risiko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Reputasi</a:t>
            </a:r>
            <a:r>
              <a:rPr lang="en-US" sz="2400" b="1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(R2)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6152" y="175104"/>
            <a:ext cx="1116411" cy="541197"/>
          </a:xfrm>
          <a:prstGeom prst="roundRect">
            <a:avLst/>
          </a:prstGeom>
          <a:solidFill>
            <a:srgbClr val="409AA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01</a:t>
            </a:r>
            <a:endParaRPr lang="id-ID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62259" y="1962058"/>
          <a:ext cx="5934492" cy="192534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93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Realisasi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Mitigasi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06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0" dirty="0" err="1">
                          <a:latin typeface="+mn-lt"/>
                        </a:rPr>
                        <a:t>Berkoordinasi</a:t>
                      </a:r>
                      <a:r>
                        <a:rPr lang="en-US" sz="1600" b="0" dirty="0"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latin typeface="+mn-lt"/>
                        </a:rPr>
                        <a:t>terus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berkomunikasi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dengan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pihak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terkait</a:t>
                      </a:r>
                      <a:r>
                        <a:rPr lang="en-US" sz="1600" b="0" dirty="0">
                          <a:latin typeface="+mn-lt"/>
                        </a:rPr>
                        <a:t> (OP, BPN, dan Kementerian ATR, dan </a:t>
                      </a:r>
                      <a:r>
                        <a:rPr lang="en-US" sz="1600" b="0" dirty="0" err="1">
                          <a:latin typeface="+mn-lt"/>
                        </a:rPr>
                        <a:t>Regiona</a:t>
                      </a:r>
                      <a:r>
                        <a:rPr lang="en-US" sz="1600" b="0" dirty="0">
                          <a:latin typeface="+mn-lt"/>
                        </a:rPr>
                        <a:t> 1);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0" dirty="0" err="1">
                          <a:latin typeface="+mn-lt"/>
                        </a:rPr>
                        <a:t>Mengikuti</a:t>
                      </a:r>
                      <a:r>
                        <a:rPr lang="en-US" sz="1600" b="0" dirty="0"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latin typeface="+mn-lt"/>
                        </a:rPr>
                        <a:t>melaksanakan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seluruh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prosedur</a:t>
                      </a:r>
                      <a:r>
                        <a:rPr lang="en-US" sz="1600" b="0" dirty="0">
                          <a:latin typeface="+mn-lt"/>
                        </a:rPr>
                        <a:t>, </a:t>
                      </a:r>
                      <a:r>
                        <a:rPr lang="en-US" sz="1600" b="0" dirty="0" err="1">
                          <a:latin typeface="+mn-lt"/>
                        </a:rPr>
                        <a:t>serta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memenuhi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syarat-syarat</a:t>
                      </a:r>
                      <a:r>
                        <a:rPr lang="en-US" sz="1600" b="0" dirty="0">
                          <a:latin typeface="+mn-lt"/>
                        </a:rPr>
                        <a:t> yang </a:t>
                      </a:r>
                      <a:r>
                        <a:rPr lang="en-US" sz="1600" b="0" dirty="0" err="1">
                          <a:latin typeface="+mn-lt"/>
                        </a:rPr>
                        <a:t>ada</a:t>
                      </a:r>
                      <a:r>
                        <a:rPr lang="en-US" sz="1600" b="0" dirty="0">
                          <a:latin typeface="+mn-lt"/>
                        </a:rPr>
                        <a:t> pada </a:t>
                      </a:r>
                      <a:r>
                        <a:rPr lang="en-US" sz="1600" b="0" dirty="0" err="1">
                          <a:latin typeface="+mn-lt"/>
                        </a:rPr>
                        <a:t>peraturan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terkait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penerbitan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izin</a:t>
                      </a:r>
                      <a:r>
                        <a:rPr lang="en-US" sz="1600" b="0" dirty="0">
                          <a:latin typeface="+mn-lt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62259" y="799179"/>
          <a:ext cx="5934490" cy="109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Awal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baseline="0" dirty="0"/>
                        <a:t> 1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dirty="0"/>
                        <a:t> 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baseline="0" dirty="0"/>
                        <a:t> 3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dirty="0"/>
                        <a:t> 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0570" y="799179"/>
          <a:ext cx="5837265" cy="104169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83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Detail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Risiko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41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Sertifikat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Hak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Guna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Bangunan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(SHGB)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a.n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PT Prima Terminal </a:t>
                      </a:r>
                      <a:r>
                        <a:rPr lang="en-US" sz="1600" b="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Petikemas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diterbitkan</a:t>
                      </a:r>
                      <a:r>
                        <a:rPr lang="es-E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0569" y="1949427"/>
          <a:ext cx="5837265" cy="105622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83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Dampak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Risiko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Klaim dari pihak kreditur.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0569" y="4031305"/>
          <a:ext cx="5837265" cy="23774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83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Keterangan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 /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Penjelasan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HPL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Kantor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Otoritas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Pelabuhan Utama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Belawan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terbit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22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Maret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2021 dan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diserahterimakan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pada 14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2021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pengurusan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SHGB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OPU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Belawan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Pelindo 1;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PTP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mengajukan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usulan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investasi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2022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pengurusan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SHGB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sebesar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Rp 40 M.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162259" y="4020665"/>
          <a:ext cx="5934492" cy="195582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93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Rencana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Mitigasi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Selanjutnya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06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0" dirty="0" err="1">
                          <a:latin typeface="+mn-lt"/>
                        </a:rPr>
                        <a:t>Melakukan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pendekatan</a:t>
                      </a:r>
                      <a:r>
                        <a:rPr lang="en-US" sz="1600" b="0" dirty="0">
                          <a:latin typeface="+mn-lt"/>
                        </a:rPr>
                        <a:t> dan </a:t>
                      </a:r>
                      <a:r>
                        <a:rPr lang="en-US" sz="1600" b="0" i="1" dirty="0">
                          <a:latin typeface="+mn-lt"/>
                        </a:rPr>
                        <a:t>follow up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dengan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instansi-instansi</a:t>
                      </a:r>
                      <a:r>
                        <a:rPr lang="en-US" sz="1600" b="0" dirty="0">
                          <a:latin typeface="+mn-lt"/>
                        </a:rPr>
                        <a:t> yang </a:t>
                      </a:r>
                      <a:r>
                        <a:rPr lang="en-US" sz="1600" b="0" dirty="0" err="1">
                          <a:latin typeface="+mn-lt"/>
                        </a:rPr>
                        <a:t>mengeluarkan</a:t>
                      </a:r>
                      <a:r>
                        <a:rPr lang="en-US" sz="1600" b="0" dirty="0">
                          <a:latin typeface="+mn-lt"/>
                        </a:rPr>
                        <a:t> SHGB;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0" dirty="0" err="1">
                          <a:latin typeface="+mn-lt"/>
                        </a:rPr>
                        <a:t>Meminta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keringanan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biaya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pengurusan</a:t>
                      </a:r>
                      <a:r>
                        <a:rPr lang="en-US" sz="1600" b="0" dirty="0">
                          <a:latin typeface="+mn-lt"/>
                        </a:rPr>
                        <a:t> SHGB;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0" dirty="0" err="1">
                          <a:latin typeface="+mn-lt"/>
                        </a:rPr>
                        <a:t>Mengajukan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pinjaman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pemegang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saham</a:t>
                      </a:r>
                      <a:r>
                        <a:rPr lang="en-US" sz="1600" b="0" dirty="0">
                          <a:latin typeface="+mn-lt"/>
                        </a:rPr>
                        <a:t> (SHL).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endParaRPr lang="en-US" sz="1600" b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EA21B10-7A6D-4F2A-8CDC-B99148EF3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96" y="150734"/>
            <a:ext cx="2046514" cy="5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21527" y="175105"/>
            <a:ext cx="7284324" cy="541197"/>
          </a:xfrm>
          <a:prstGeom prst="roundRect">
            <a:avLst/>
          </a:prstGeom>
          <a:solidFill>
            <a:srgbClr val="409AA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400" b="1" dirty="0" err="1">
                <a:solidFill>
                  <a:schemeClr val="bg1"/>
                </a:solidFill>
              </a:rPr>
              <a:t>Risiko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Gotham Light" pitchFamily="50" charset="0"/>
              </a:rPr>
              <a:t>Strategis</a:t>
            </a:r>
            <a:r>
              <a:rPr lang="en-US" sz="2400" b="1" dirty="0">
                <a:solidFill>
                  <a:schemeClr val="bg1"/>
                </a:solidFill>
                <a:cs typeface="Gotham Light" pitchFamily="50" charset="0"/>
              </a:rPr>
              <a:t> (S2)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6152" y="175104"/>
            <a:ext cx="1116411" cy="541197"/>
          </a:xfrm>
          <a:prstGeom prst="roundRect">
            <a:avLst/>
          </a:prstGeom>
          <a:solidFill>
            <a:srgbClr val="409AA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02</a:t>
            </a:r>
            <a:endParaRPr lang="id-ID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62259" y="1962058"/>
          <a:ext cx="5934492" cy="192534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934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Realisasi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Mitigasi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06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0" dirty="0" err="1">
                          <a:latin typeface="+mn-lt"/>
                        </a:rPr>
                        <a:t>Pendampingan</a:t>
                      </a:r>
                      <a:r>
                        <a:rPr lang="en-US" sz="1600" b="0" dirty="0"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latin typeface="+mn-lt"/>
                        </a:rPr>
                        <a:t>asistensi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penanggung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jawab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pekerjaan</a:t>
                      </a:r>
                      <a:r>
                        <a:rPr lang="en-US" sz="1600" b="0" dirty="0">
                          <a:latin typeface="+mn-lt"/>
                        </a:rPr>
                        <a:t> di </a:t>
                      </a:r>
                      <a:r>
                        <a:rPr lang="en-US" sz="1600" b="0" dirty="0" err="1">
                          <a:latin typeface="+mn-lt"/>
                        </a:rPr>
                        <a:t>entitas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induk</a:t>
                      </a:r>
                      <a:r>
                        <a:rPr lang="en-US" sz="1600" b="0" dirty="0">
                          <a:latin typeface="+mn-lt"/>
                        </a:rPr>
                        <a:t> dan SPTP;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600" b="0" dirty="0" err="1">
                          <a:latin typeface="+mn-lt"/>
                        </a:rPr>
                        <a:t>Ikut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terlibat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secara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langsung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maupun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tidak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langsung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dalam</a:t>
                      </a:r>
                      <a:r>
                        <a:rPr lang="en-US" sz="1600" b="0" dirty="0">
                          <a:latin typeface="+mn-lt"/>
                        </a:rPr>
                        <a:t> proses uji </a:t>
                      </a:r>
                      <a:r>
                        <a:rPr lang="en-US" sz="1600" b="0" dirty="0" err="1">
                          <a:latin typeface="+mn-lt"/>
                        </a:rPr>
                        <a:t>tuntas</a:t>
                      </a:r>
                      <a:r>
                        <a:rPr lang="en-US" sz="1600" b="0" dirty="0">
                          <a:latin typeface="+mn-lt"/>
                        </a:rPr>
                        <a:t> dan </a:t>
                      </a:r>
                      <a:r>
                        <a:rPr lang="en-US" sz="1600" b="0" dirty="0" err="1">
                          <a:latin typeface="+mn-lt"/>
                        </a:rPr>
                        <a:t>penyusunan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kajian</a:t>
                      </a:r>
                      <a:r>
                        <a:rPr lang="en-US" sz="1600" b="0" dirty="0">
                          <a:latin typeface="+mn-lt"/>
                        </a:rPr>
                        <a:t> </a:t>
                      </a:r>
                      <a:r>
                        <a:rPr lang="en-US" sz="1600" b="0" dirty="0" err="1">
                          <a:latin typeface="+mn-lt"/>
                        </a:rPr>
                        <a:t>komprehensif</a:t>
                      </a:r>
                      <a:r>
                        <a:rPr lang="en-US" sz="1600" b="0" dirty="0">
                          <a:latin typeface="+mn-lt"/>
                        </a:rPr>
                        <a:t>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62259" y="799179"/>
          <a:ext cx="5934490" cy="109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Awal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baseline="0" dirty="0"/>
                        <a:t> 1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dirty="0"/>
                        <a:t> 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baseline="0" dirty="0"/>
                        <a:t> 3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dirty="0"/>
                        <a:t> 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0570" y="799179"/>
          <a:ext cx="5837265" cy="107217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83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Detail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Risiko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41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Kerjasama dengan mitra strategis tidak sesuai target.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0569" y="1949427"/>
          <a:ext cx="5837265" cy="105622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83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Dampak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Risiko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 tercapainya target pendapatan.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0569" y="4031305"/>
          <a:ext cx="5837265" cy="15544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83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Keterangan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 /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Penjelasan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inisiatif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kerjasama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mitra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strategis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Pelindo Pusat dan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kajian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SPTP;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sedang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finalisasi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uji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tuntas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kajian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komprehensif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6C1637D-8BF0-425C-BDCC-F2361879D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96" y="150734"/>
            <a:ext cx="2046514" cy="5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0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21527" y="175105"/>
            <a:ext cx="7284324" cy="541197"/>
          </a:xfrm>
          <a:prstGeom prst="roundRect">
            <a:avLst/>
          </a:prstGeom>
          <a:solidFill>
            <a:srgbClr val="409AA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400" b="1" dirty="0" err="1">
                <a:solidFill>
                  <a:schemeClr val="bg1"/>
                </a:solidFill>
              </a:rPr>
              <a:t>Risiko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cs typeface="Gotham Light" pitchFamily="50" charset="0"/>
              </a:rPr>
              <a:t>Keuangan</a:t>
            </a:r>
            <a:r>
              <a:rPr lang="en-US" sz="2400" b="1" dirty="0">
                <a:solidFill>
                  <a:schemeClr val="bg1"/>
                </a:solidFill>
                <a:cs typeface="Gotham Light" pitchFamily="50" charset="0"/>
              </a:rPr>
              <a:t> (K4)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6152" y="175104"/>
            <a:ext cx="1116411" cy="541197"/>
          </a:xfrm>
          <a:prstGeom prst="roundRect">
            <a:avLst/>
          </a:prstGeom>
          <a:solidFill>
            <a:srgbClr val="409AA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03</a:t>
            </a:r>
            <a:endParaRPr lang="id-ID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83301" y="1962058"/>
          <a:ext cx="5969000" cy="192534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9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Realisasi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Mitigasi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06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400" b="0" dirty="0" err="1">
                          <a:latin typeface="+mn-lt"/>
                        </a:rPr>
                        <a:t>Bekerjasama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dengan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konsultan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pajak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dalam</a:t>
                      </a:r>
                      <a:r>
                        <a:rPr lang="en-US" sz="1400" b="0" dirty="0">
                          <a:latin typeface="+mn-lt"/>
                        </a:rPr>
                        <a:t> proses </a:t>
                      </a:r>
                      <a:r>
                        <a:rPr lang="en-US" sz="1400" b="0" dirty="0" err="1">
                          <a:latin typeface="+mn-lt"/>
                        </a:rPr>
                        <a:t>pengajuan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keberatan</a:t>
                      </a:r>
                      <a:r>
                        <a:rPr lang="en-US" sz="1400" b="0" dirty="0">
                          <a:latin typeface="+mn-lt"/>
                        </a:rPr>
                        <a:t> dan banding </a:t>
                      </a:r>
                      <a:r>
                        <a:rPr lang="en-US" sz="1400" b="0" dirty="0" err="1">
                          <a:latin typeface="+mn-lt"/>
                        </a:rPr>
                        <a:t>ke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pengadilan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pajak</a:t>
                      </a:r>
                      <a:r>
                        <a:rPr lang="en-US" sz="1400" b="0" dirty="0">
                          <a:latin typeface="+mn-lt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11459" y="799179"/>
          <a:ext cx="5928140" cy="109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Awal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baseline="0" dirty="0"/>
                        <a:t> 1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dirty="0"/>
                        <a:t> 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baseline="0" dirty="0"/>
                        <a:t> 3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dirty="0"/>
                        <a:t> 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0571" y="799179"/>
          <a:ext cx="5713030" cy="107217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1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Detail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Risiko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41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+mn-lt"/>
                          <a:cs typeface="Gotham Light" pitchFamily="50" charset="0"/>
                        </a:rPr>
                        <a:t>Denda</a:t>
                      </a:r>
                      <a:r>
                        <a:rPr lang="en-US" sz="1600" dirty="0">
                          <a:latin typeface="+mn-lt"/>
                          <a:cs typeface="Gotham Light" pitchFamily="50" charset="0"/>
                        </a:rPr>
                        <a:t>/</a:t>
                      </a:r>
                      <a:r>
                        <a:rPr lang="en-US" sz="1600" dirty="0" err="1">
                          <a:latin typeface="+mn-lt"/>
                          <a:cs typeface="Gotham Light" pitchFamily="50" charset="0"/>
                        </a:rPr>
                        <a:t>pengembalian</a:t>
                      </a:r>
                      <a:r>
                        <a:rPr lang="en-US" sz="1600" dirty="0">
                          <a:latin typeface="+mn-lt"/>
                          <a:cs typeface="Gotham Light" pitchFamily="50" charset="0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cs typeface="Gotham Light" pitchFamily="50" charset="0"/>
                        </a:rPr>
                        <a:t>atas</a:t>
                      </a:r>
                      <a:r>
                        <a:rPr lang="en-US" sz="1600" dirty="0">
                          <a:latin typeface="+mn-lt"/>
                          <a:cs typeface="Gotham Light" pitchFamily="50" charset="0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cs typeface="Gotham Light" pitchFamily="50" charset="0"/>
                        </a:rPr>
                        <a:t>restitusi</a:t>
                      </a:r>
                      <a:r>
                        <a:rPr lang="en-US" sz="1600" dirty="0">
                          <a:latin typeface="+mn-lt"/>
                          <a:cs typeface="Gotham Light" pitchFamily="50" charset="0"/>
                        </a:rPr>
                        <a:t> PPN yang </a:t>
                      </a:r>
                      <a:r>
                        <a:rPr lang="en-US" sz="1600" dirty="0" err="1">
                          <a:latin typeface="+mn-lt"/>
                          <a:cs typeface="Gotham Light" pitchFamily="50" charset="0"/>
                        </a:rPr>
                        <a:t>telah</a:t>
                      </a:r>
                      <a:r>
                        <a:rPr lang="en-US" sz="1600" dirty="0">
                          <a:latin typeface="+mn-lt"/>
                          <a:cs typeface="Gotham Light" pitchFamily="50" charset="0"/>
                        </a:rPr>
                        <a:t> </a:t>
                      </a:r>
                      <a:r>
                        <a:rPr lang="en-US" sz="1600" dirty="0" err="1">
                          <a:latin typeface="+mn-lt"/>
                          <a:cs typeface="Gotham Light" pitchFamily="50" charset="0"/>
                        </a:rPr>
                        <a:t>diterima</a:t>
                      </a:r>
                      <a:r>
                        <a:rPr lang="sv-S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0569" y="1949427"/>
          <a:ext cx="5725731" cy="105622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25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solidFill>
                            <a:schemeClr val="bg1"/>
                          </a:solidFill>
                          <a:latin typeface="+mn-lt"/>
                        </a:rPr>
                        <a:t>Dampak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Risiko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v-SE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Peningkatan kerugian perusahaan.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0569" y="4031305"/>
          <a:ext cx="5700331" cy="12801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0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Keterangan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 /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Penjelasan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SKPLB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sudah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direalisasikan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sebesar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Rp 119 M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namun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SKPKB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sebesar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Rp. 89 M ;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mengajukan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proses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keberatan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Kanwil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Pajak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SKPKB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sebesar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Rp. 89 M.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45200" y="4020665"/>
          <a:ext cx="6051551" cy="192534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5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Rencana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Mitigasi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Selanjutnya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06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dirty="0" err="1">
                          <a:latin typeface="+mn-lt"/>
                        </a:rPr>
                        <a:t>Bekerjasama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dengan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konsultan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pajak</a:t>
                      </a:r>
                      <a:r>
                        <a:rPr lang="en-US" sz="1400" b="0" dirty="0">
                          <a:latin typeface="+mn-lt"/>
                        </a:rPr>
                        <a:t>;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dirty="0" err="1">
                          <a:latin typeface="+mn-lt"/>
                        </a:rPr>
                        <a:t>Mengupayakan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penghapusan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melalui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mekanisme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keberatan</a:t>
                      </a:r>
                      <a:r>
                        <a:rPr lang="en-US" sz="1400" b="0" dirty="0">
                          <a:latin typeface="+mn-lt"/>
                        </a:rPr>
                        <a:t> dan banding </a:t>
                      </a:r>
                      <a:r>
                        <a:rPr lang="en-US" sz="1400" b="0" dirty="0" err="1">
                          <a:latin typeface="+mn-lt"/>
                        </a:rPr>
                        <a:t>ke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pengadilan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pajak</a:t>
                      </a:r>
                      <a:r>
                        <a:rPr lang="en-US" sz="1400" b="0" dirty="0">
                          <a:latin typeface="+mn-lt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5BD73FB-0F11-4399-BE5E-058BDFE54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96" y="150734"/>
            <a:ext cx="2046514" cy="5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1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421527" y="175105"/>
            <a:ext cx="7284324" cy="541197"/>
          </a:xfrm>
          <a:prstGeom prst="roundRect">
            <a:avLst/>
          </a:prstGeom>
          <a:solidFill>
            <a:srgbClr val="409AA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400" b="1" dirty="0" err="1">
                <a:solidFill>
                  <a:schemeClr val="bg1"/>
                </a:solidFill>
              </a:rPr>
              <a:t>Risiko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cs typeface="Gotham Light" pitchFamily="50" charset="0"/>
              </a:rPr>
              <a:t>Hukum (H1)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6152" y="175104"/>
            <a:ext cx="1116411" cy="541197"/>
          </a:xfrm>
          <a:prstGeom prst="roundRect">
            <a:avLst/>
          </a:prstGeom>
          <a:solidFill>
            <a:srgbClr val="409AA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04</a:t>
            </a:r>
            <a:endParaRPr lang="id-ID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83301" y="1962058"/>
          <a:ext cx="5969000" cy="192534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96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Realisasi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Mitigasi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0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dirty="0" err="1">
                          <a:latin typeface="+mn-lt"/>
                        </a:rPr>
                        <a:t>Mengupayakan</a:t>
                      </a:r>
                      <a:r>
                        <a:rPr lang="en-US" sz="1400" b="0" dirty="0">
                          <a:latin typeface="+mn-lt"/>
                        </a:rPr>
                        <a:t> terminal </a:t>
                      </a:r>
                      <a:r>
                        <a:rPr lang="en-US" sz="1400" b="0" dirty="0" err="1">
                          <a:latin typeface="+mn-lt"/>
                        </a:rPr>
                        <a:t>beroperasi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secara</a:t>
                      </a:r>
                      <a:r>
                        <a:rPr lang="en-US" sz="1400" b="0" dirty="0">
                          <a:latin typeface="+mn-lt"/>
                        </a:rPr>
                        <a:t> optimal.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400" b="0" dirty="0" err="1">
                          <a:latin typeface="+mn-lt"/>
                        </a:rPr>
                        <a:t>Mengajukan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tambahan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setoran</a:t>
                      </a:r>
                      <a:r>
                        <a:rPr lang="en-US" sz="1400" b="0" dirty="0">
                          <a:latin typeface="+mn-lt"/>
                        </a:rPr>
                        <a:t> modal/SHL.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11459" y="799179"/>
          <a:ext cx="5928140" cy="109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Awal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baseline="0" dirty="0"/>
                        <a:t> 1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dirty="0"/>
                        <a:t> 2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baseline="0" dirty="0"/>
                        <a:t> 3</a:t>
                      </a:r>
                      <a:endParaRPr lang="en-US" sz="16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Triwulan</a:t>
                      </a:r>
                      <a:r>
                        <a:rPr lang="en-US" sz="1600" dirty="0"/>
                        <a:t> 4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 (Tinggi)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0571" y="799179"/>
          <a:ext cx="5713030" cy="104169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1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Detail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Risiko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41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sv-S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Ketidakmampuan pemenuhan kewajiban Eskalasi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0569" y="1963941"/>
          <a:ext cx="5725731" cy="102574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25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Dampak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Risiko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sv-SE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Tuntutan hukum dari vendor.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6152" y="4031323"/>
          <a:ext cx="5700331" cy="1066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700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Keterangan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 /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Penjelasan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46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Pembayaran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eskalasi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sebelum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Jual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Beli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Saham PTP.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45200" y="4020665"/>
          <a:ext cx="6051551" cy="192534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5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+mn-lt"/>
                        </a:rPr>
                        <a:t>Rencana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Mitigasi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latin typeface="+mn-lt"/>
                        </a:rPr>
                        <a:t>Selanjutnya</a:t>
                      </a:r>
                      <a:endParaRPr 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0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dirty="0" err="1">
                          <a:latin typeface="+mn-lt"/>
                        </a:rPr>
                        <a:t>Mengupayakan</a:t>
                      </a:r>
                      <a:r>
                        <a:rPr lang="en-US" sz="1400" b="0" baseline="0" dirty="0"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latin typeface="+mn-lt"/>
                        </a:rPr>
                        <a:t>terminal </a:t>
                      </a:r>
                      <a:r>
                        <a:rPr lang="en-US" sz="1400" b="0" dirty="0" err="1">
                          <a:latin typeface="+mn-lt"/>
                        </a:rPr>
                        <a:t>beroperasi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secara</a:t>
                      </a:r>
                      <a:r>
                        <a:rPr lang="en-US" sz="1400" b="0" dirty="0">
                          <a:latin typeface="+mn-lt"/>
                        </a:rPr>
                        <a:t> optimal;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b="0" dirty="0" err="1">
                          <a:latin typeface="+mn-lt"/>
                        </a:rPr>
                        <a:t>Mengupayakan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perolehan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pinjaman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pemegang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saham</a:t>
                      </a:r>
                      <a:r>
                        <a:rPr lang="en-US" sz="1400" b="0" dirty="0">
                          <a:latin typeface="+mn-lt"/>
                        </a:rPr>
                        <a:t> (SHL);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400" b="0" dirty="0" err="1">
                          <a:latin typeface="+mn-lt"/>
                        </a:rPr>
                        <a:t>Mengoptimalkan</a:t>
                      </a:r>
                      <a:r>
                        <a:rPr lang="en-US" sz="1400" b="0" dirty="0">
                          <a:latin typeface="+mn-lt"/>
                        </a:rPr>
                        <a:t> </a:t>
                      </a:r>
                      <a:r>
                        <a:rPr lang="en-US" sz="1400" b="0" dirty="0" err="1">
                          <a:latin typeface="+mn-lt"/>
                        </a:rPr>
                        <a:t>penggunaan</a:t>
                      </a:r>
                      <a:r>
                        <a:rPr lang="en-US" sz="1400" b="0" dirty="0">
                          <a:latin typeface="+mn-lt"/>
                        </a:rPr>
                        <a:t> kas </a:t>
                      </a:r>
                      <a:r>
                        <a:rPr lang="en-US" sz="1400" b="0" dirty="0" err="1">
                          <a:latin typeface="+mn-lt"/>
                        </a:rPr>
                        <a:t>perusahaan</a:t>
                      </a:r>
                      <a:r>
                        <a:rPr lang="en-US" sz="1400" b="0" dirty="0">
                          <a:latin typeface="+mn-lt"/>
                        </a:rPr>
                        <a:t>.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sz="1400" b="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D11D348-A791-467F-8C6E-A1994A6CD4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96" y="150734"/>
            <a:ext cx="2046514" cy="5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5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/>
          <p:nvPr/>
        </p:nvSpPr>
        <p:spPr>
          <a:xfrm>
            <a:off x="353111" y="169127"/>
            <a:ext cx="10824405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B7E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DATA KEJADIAN MERUGIKAN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3;p1">
            <a:extLst>
              <a:ext uri="{FF2B5EF4-FFF2-40B4-BE49-F238E27FC236}">
                <a16:creationId xmlns:a16="http://schemas.microsoft.com/office/drawing/2014/main" id="{479BC8E6-58A8-484A-8F4C-7D184873C2BA}"/>
              </a:ext>
            </a:extLst>
          </p:cNvPr>
          <p:cNvSpPr txBox="1">
            <a:spLocks/>
          </p:cNvSpPr>
          <p:nvPr/>
        </p:nvSpPr>
        <p:spPr>
          <a:xfrm>
            <a:off x="11740153" y="6492875"/>
            <a:ext cx="451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rgbClr val="006BB2"/>
              </a:buClr>
              <a:buSzPts val="1600"/>
              <a:buFont typeface="Calibri"/>
              <a:buNone/>
              <a:defRPr/>
            </a:pPr>
            <a:r>
              <a:rPr lang="en-US" sz="1600" b="1" dirty="0">
                <a:solidFill>
                  <a:srgbClr val="006BB2"/>
                </a:solidFill>
              </a:rPr>
              <a:t>9</a:t>
            </a:r>
          </a:p>
        </p:txBody>
      </p:sp>
      <p:graphicFrame>
        <p:nvGraphicFramePr>
          <p:cNvPr id="6" name="Google Shape;368;p13">
            <a:extLst>
              <a:ext uri="{FF2B5EF4-FFF2-40B4-BE49-F238E27FC236}">
                <a16:creationId xmlns:a16="http://schemas.microsoft.com/office/drawing/2014/main" id="{F432AC53-1C8C-49A4-9F9F-A781FB8A8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613846"/>
              </p:ext>
            </p:extLst>
          </p:nvPr>
        </p:nvGraphicFramePr>
        <p:xfrm>
          <a:off x="441661" y="867378"/>
          <a:ext cx="11383475" cy="5674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No</a:t>
                      </a:r>
                      <a:endParaRPr sz="1600" dirty="0"/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Nama </a:t>
                      </a: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Kejadian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Waktu Kejadian </a:t>
                      </a:r>
                      <a:endParaRPr sz="16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(tanggal, bulan dan tahun)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Penyebab Kejadian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Dampak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Tindak</a:t>
                      </a: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Lanjut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3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Kerusakan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Pagar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Pembatas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antara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PT Prima Terminal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dengan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Terminal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Belawan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03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Januari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2022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Saat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eksternal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(PIL)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melewati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pos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pemeriksaan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bea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dan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cukai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yang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berada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di area Terminal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Belawan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terdapat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eksternal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lain yang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sedang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mengurus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kelengkapan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dokumen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tepat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di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lajur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kanan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jalur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keluar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dan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satu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lain yang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berada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tepat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di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depan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PIL.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Dikarenakan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rem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PIL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tidak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dapat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berfungsi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dengan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baik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tersebut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menabrak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lain yang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berada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tepat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di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depannya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dan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untuk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menghindari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dampak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yang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lebih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serius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pengemudi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PIL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membelokkan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secara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spontan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ke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arah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kiri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sehingga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menabrak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Pagar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Pembatas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antara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PT Prima Terminal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dengan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Terminal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Belawan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Kerusakan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Pagar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Pembatas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antara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PT Prima Terminal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dengan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Causeway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Terminal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Belawan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fi-FI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Pagar telah diperbaikia dan pihak eksternal telah mengganti kerugian. 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Kerusakan Petikemas 20 </a:t>
                      </a:r>
                      <a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feet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– No. Petikemas : TGBU3549582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15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Januari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2022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Pada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saat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bongkaran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Nomor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: TGBU3549582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diarahkan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oleh Operator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Ship To Shore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(STS)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Crane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02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untuk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diletakkan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di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atas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Chassis Terminal Tractor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internal (TT 12),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posisi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sisi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depan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melewati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Chassis Terminal Tractor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internal (TT 12)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sehingga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Terminal Tractor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internal (TT 12)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bergerak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perlahan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ke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arah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depan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untuk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memposisikan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agar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tersebut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tepat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terletak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di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atas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Chassis.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Namun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setelah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diletakkan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diatas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Chassis Terminal Tractor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internal (TT 12),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ternyata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posisi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tersebut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belum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tepat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sehingga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tersebut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menimpa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cell guide Chassis Terminal Tractor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internal (TT 12)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Kebocoran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sisi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bawah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20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feet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– No.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: TGBU3549582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telah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diperperbaiki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.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7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/>
          <p:nvPr/>
        </p:nvSpPr>
        <p:spPr>
          <a:xfrm>
            <a:off x="353111" y="169127"/>
            <a:ext cx="10824405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B7E9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DATA KEJADIAN MERUGIKAN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3;p1">
            <a:extLst>
              <a:ext uri="{FF2B5EF4-FFF2-40B4-BE49-F238E27FC236}">
                <a16:creationId xmlns:a16="http://schemas.microsoft.com/office/drawing/2014/main" id="{479BC8E6-58A8-484A-8F4C-7D184873C2BA}"/>
              </a:ext>
            </a:extLst>
          </p:cNvPr>
          <p:cNvSpPr txBox="1">
            <a:spLocks/>
          </p:cNvSpPr>
          <p:nvPr/>
        </p:nvSpPr>
        <p:spPr>
          <a:xfrm>
            <a:off x="11740153" y="6492875"/>
            <a:ext cx="451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rgbClr val="006BB2"/>
              </a:buClr>
              <a:buSzPts val="1600"/>
              <a:buFont typeface="Calibri"/>
              <a:buNone/>
              <a:defRPr/>
            </a:pPr>
            <a:r>
              <a:rPr lang="en-US" sz="1600" b="1" dirty="0">
                <a:solidFill>
                  <a:srgbClr val="006BB2"/>
                </a:solidFill>
              </a:rPr>
              <a:t>9</a:t>
            </a:r>
          </a:p>
        </p:txBody>
      </p:sp>
      <p:graphicFrame>
        <p:nvGraphicFramePr>
          <p:cNvPr id="6" name="Google Shape;368;p13">
            <a:extLst>
              <a:ext uri="{FF2B5EF4-FFF2-40B4-BE49-F238E27FC236}">
                <a16:creationId xmlns:a16="http://schemas.microsoft.com/office/drawing/2014/main" id="{F432AC53-1C8C-49A4-9F9F-A781FB8A8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76718"/>
              </p:ext>
            </p:extLst>
          </p:nvPr>
        </p:nvGraphicFramePr>
        <p:xfrm>
          <a:off x="441661" y="867378"/>
          <a:ext cx="11383475" cy="4033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No</a:t>
                      </a:r>
                      <a:endParaRPr sz="1600" dirty="0"/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Nama </a:t>
                      </a: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Kejadian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Waktu Kejadian </a:t>
                      </a:r>
                      <a:endParaRPr sz="16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(tanggal, bulan dan tahun)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Penyebab Kejadian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Dampak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Tindak</a:t>
                      </a:r>
                      <a:r>
                        <a:rPr lang="en-US" sz="1400" b="1" u="none" strike="noStrike" cap="none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400" b="1" u="none" strike="noStrike" cap="none" dirty="0" err="1">
                          <a:solidFill>
                            <a:schemeClr val="lt1"/>
                          </a:solidFill>
                        </a:rPr>
                        <a:t>Lanjut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Kerusakan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Head TT No. 03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16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Januari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2022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Saat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TT No. 14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dalam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kondisi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stand by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, TT03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berjalan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menuju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CY dan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berbelok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tanpa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melihat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adanya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TT No. 14,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sehingga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menyebabkan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TT  No. 03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rusak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Kerusakan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Head TT No. 03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Operator TT No. 03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telah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bertanggung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jawab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atas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kerusakan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tersebut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7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TT No. 14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menabrak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pagar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di parking area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13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Februari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2022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Saat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memarkirkan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TT No. 14,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pengendara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TT No. 14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kurang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memperhatikan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jarak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aman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untuk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parkir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sehingga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TT No. 14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terlalu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jauh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mundur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di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sekitar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area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parkir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dan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menabrak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pagar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di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sekitar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fi-FI" sz="1000">
                          <a:effectLst/>
                          <a:latin typeface="+mj-lt"/>
                          <a:ea typeface="Calibri"/>
                          <a:cs typeface="Calibri"/>
                        </a:rPr>
                        <a:t>Kerusakan Pagar BRC area parkir Terminal Tractor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fi-FI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Pagar telah diperbaiki dan operator telah bertanggung jawab atas kejadian tesesbut.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4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>
                          <a:effectLst/>
                          <a:latin typeface="+mj-lt"/>
                          <a:ea typeface="Calibri"/>
                          <a:cs typeface="Calibri"/>
                        </a:rPr>
                        <a:t>Kerusakan Pagar BRC area Container Yard</a:t>
                      </a:r>
                      <a:endParaRPr lang="en-US" sz="10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17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Februari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2022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Pengendara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BK 9196 LL yang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membawa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petikemas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nomor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: TCIU893052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tidak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membuka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twistlock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saat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sebelum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memasuki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area CY.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Sehingga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mengakibatkan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chassis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truk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terangkat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dan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menabrak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pagar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BRC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Kerusakan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+mj-lt"/>
                          <a:ea typeface="Calibri"/>
                          <a:cs typeface="Calibri"/>
                        </a:rPr>
                        <a:t>Pagar</a:t>
                      </a: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 BRC area Container Yard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6485890" algn="l"/>
                        </a:tabLst>
                      </a:pPr>
                      <a:r>
                        <a:rPr lang="fi-FI" sz="1000" dirty="0">
                          <a:effectLst/>
                          <a:latin typeface="+mj-lt"/>
                          <a:ea typeface="Calibri"/>
                          <a:cs typeface="Calibri"/>
                        </a:rPr>
                        <a:t>Pagar telah diperbaiki dan pengendara eskternal telah bertanggung jawab atas kejadian ini. </a:t>
                      </a:r>
                      <a:endParaRPr lang="en-US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99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71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347662" y="192243"/>
            <a:ext cx="10277475" cy="415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  <a:lvl2pPr marL="126000" lvl="1">
              <a:buClr>
                <a:srgbClr val="17375E"/>
              </a:buClr>
              <a:defRPr sz="3200" b="1">
                <a:solidFill>
                  <a:srgbClr val="002060"/>
                </a:solidFill>
                <a:latin typeface="Tw Cen MT Condensed Extra Bold" panose="020B0803020202020204" pitchFamily="34" charset="0"/>
                <a:ea typeface="+mj-ea"/>
                <a:cs typeface="+mj-cs"/>
              </a:defRPr>
            </a:lvl2pPr>
          </a:lstStyle>
          <a:p>
            <a:pPr marL="1260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Tx/>
              <a:buFontTx/>
              <a:buNone/>
              <a:tabLst/>
              <a:defRPr/>
            </a:pPr>
            <a:r>
              <a:rPr lang="en-US" sz="2000" dirty="0" err="1">
                <a:latin typeface="Pragmatica ExtraBold" panose="020B0803040502020204" pitchFamily="34" charset="0"/>
              </a:rPr>
              <a:t>Upaya</a:t>
            </a:r>
            <a:r>
              <a:rPr lang="en-US" sz="2000" dirty="0">
                <a:latin typeface="Pragmatica ExtraBold" panose="020B0803040502020204" pitchFamily="34" charset="0"/>
              </a:rPr>
              <a:t> </a:t>
            </a:r>
            <a:r>
              <a:rPr lang="en-US" sz="2000" dirty="0" err="1">
                <a:latin typeface="Pragmatica ExtraBold" panose="020B0803040502020204" pitchFamily="34" charset="0"/>
              </a:rPr>
              <a:t>Mencapai</a:t>
            </a:r>
            <a:r>
              <a:rPr lang="en-US" sz="2000" dirty="0">
                <a:latin typeface="Pragmatica ExtraBold" panose="020B0803040502020204" pitchFamily="34" charset="0"/>
              </a:rPr>
              <a:t> target, </a:t>
            </a:r>
            <a:r>
              <a:rPr lang="en-US" sz="2000" dirty="0" err="1">
                <a:latin typeface="Pragmatica ExtraBold" panose="020B0803040502020204" pitchFamily="34" charset="0"/>
              </a:rPr>
              <a:t>Isu</a:t>
            </a:r>
            <a:r>
              <a:rPr lang="en-US" sz="2000" dirty="0">
                <a:latin typeface="Pragmatica ExtraBold" panose="020B0803040502020204" pitchFamily="34" charset="0"/>
              </a:rPr>
              <a:t> </a:t>
            </a:r>
            <a:r>
              <a:rPr lang="en-US" sz="2000" dirty="0" err="1">
                <a:latin typeface="Pragmatica ExtraBold" panose="020B0803040502020204" pitchFamily="34" charset="0"/>
              </a:rPr>
              <a:t>Strategis</a:t>
            </a:r>
            <a:r>
              <a:rPr lang="en-US" sz="2000" dirty="0">
                <a:latin typeface="Pragmatica ExtraBold" panose="020B0803040502020204" pitchFamily="34" charset="0"/>
              </a:rPr>
              <a:t> </a:t>
            </a:r>
            <a:r>
              <a:rPr lang="en-US" sz="2000" dirty="0" err="1">
                <a:latin typeface="Pragmatica ExtraBold" panose="020B0803040502020204" pitchFamily="34" charset="0"/>
              </a:rPr>
              <a:t>dan</a:t>
            </a:r>
            <a:r>
              <a:rPr lang="en-US" sz="2000" dirty="0">
                <a:latin typeface="Pragmatica ExtraBold" panose="020B0803040502020204" pitchFamily="34" charset="0"/>
              </a:rPr>
              <a:t> </a:t>
            </a:r>
            <a:r>
              <a:rPr lang="en-US" sz="2000" dirty="0" err="1">
                <a:latin typeface="Pragmatica ExtraBold" panose="020B0803040502020204" pitchFamily="34" charset="0"/>
              </a:rPr>
              <a:t>Dukungan</a:t>
            </a:r>
            <a:r>
              <a:rPr lang="en-US" sz="2000" dirty="0">
                <a:latin typeface="Pragmatica ExtraBold" panose="020B0803040502020204" pitchFamily="34" charset="0"/>
              </a:rPr>
              <a:t> </a:t>
            </a:r>
            <a:r>
              <a:rPr lang="en-US" sz="2000" dirty="0" err="1">
                <a:latin typeface="Pragmatica ExtraBold" panose="020B0803040502020204" pitchFamily="34" charset="0"/>
              </a:rPr>
              <a:t>Pemegang</a:t>
            </a:r>
            <a:r>
              <a:rPr lang="en-US" sz="2000" dirty="0">
                <a:latin typeface="Pragmatica ExtraBold" panose="020B0803040502020204" pitchFamily="34" charset="0"/>
              </a:rPr>
              <a:t> </a:t>
            </a:r>
            <a:r>
              <a:rPr lang="en-US" sz="2000" dirty="0" err="1">
                <a:latin typeface="Pragmatica ExtraBold" panose="020B0803040502020204" pitchFamily="34" charset="0"/>
              </a:rPr>
              <a:t>Saham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agmatica ExtraBold" panose="020B0803040502020204" pitchFamily="34" charset="0"/>
            </a:endParaRPr>
          </a:p>
        </p:txBody>
      </p:sp>
      <p:sp>
        <p:nvSpPr>
          <p:cNvPr id="35" name="Google Shape;264;p3">
            <a:extLst>
              <a:ext uri="{FF2B5EF4-FFF2-40B4-BE49-F238E27FC236}">
                <a16:creationId xmlns:a16="http://schemas.microsoft.com/office/drawing/2014/main" id="{66D4493E-9EDC-4506-B230-363682B8AE91}"/>
              </a:ext>
            </a:extLst>
          </p:cNvPr>
          <p:cNvSpPr txBox="1">
            <a:spLocks/>
          </p:cNvSpPr>
          <p:nvPr/>
        </p:nvSpPr>
        <p:spPr>
          <a:xfrm>
            <a:off x="11740153" y="6492875"/>
            <a:ext cx="451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BB2"/>
              </a:buClr>
              <a:buSzPts val="16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6BB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BB2"/>
                </a:buClr>
                <a:buSzPts val="1600"/>
                <a:buFont typeface="Calibri"/>
                <a:buNone/>
                <a:tabLst/>
                <a:defRPr/>
              </a:pPr>
              <a:t>19</a:t>
            </a:fld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6BB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7383" y="898104"/>
          <a:ext cx="11491762" cy="459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48">
                  <a:extLst>
                    <a:ext uri="{9D8B030D-6E8A-4147-A177-3AD203B41FA5}">
                      <a16:colId xmlns:a16="http://schemas.microsoft.com/office/drawing/2014/main" val="1126849028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Upaya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Pencapaian</a:t>
                      </a:r>
                      <a:r>
                        <a:rPr lang="en-US" dirty="0"/>
                        <a:t>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Isu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Strategis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Dukungan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Pemegang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Saham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8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1600" b="1" i="0" dirty="0" err="1">
                          <a:latin typeface="Pragmatica Book"/>
                        </a:rPr>
                        <a:t>Peningkatan</a:t>
                      </a:r>
                      <a:r>
                        <a:rPr lang="en-US" sz="1600" b="1" i="0" dirty="0">
                          <a:latin typeface="Pragmatica Book"/>
                        </a:rPr>
                        <a:t> </a:t>
                      </a:r>
                      <a:r>
                        <a:rPr lang="en-US" sz="1600" b="1" i="0" dirty="0" err="1">
                          <a:latin typeface="Pragmatica Book"/>
                        </a:rPr>
                        <a:t>Jumlah</a:t>
                      </a:r>
                      <a:r>
                        <a:rPr lang="en-US" sz="1600" b="1" i="0" dirty="0">
                          <a:latin typeface="Pragmatica Book"/>
                        </a:rPr>
                        <a:t> </a:t>
                      </a:r>
                      <a:r>
                        <a:rPr lang="en-US" sz="1600" b="1" i="0" dirty="0" err="1">
                          <a:latin typeface="Pragmatica Book"/>
                        </a:rPr>
                        <a:t>Kunjungan</a:t>
                      </a:r>
                      <a:r>
                        <a:rPr lang="en-US" sz="1600" b="1" i="0" dirty="0">
                          <a:latin typeface="Pragmatica Book"/>
                        </a:rPr>
                        <a:t> </a:t>
                      </a:r>
                      <a:r>
                        <a:rPr lang="en-US" sz="1600" b="1" i="0" dirty="0" err="1">
                          <a:latin typeface="Pragmatica Book"/>
                        </a:rPr>
                        <a:t>Kapal</a:t>
                      </a:r>
                      <a:r>
                        <a:rPr lang="en-US" sz="1600" b="1" i="0" dirty="0">
                          <a:latin typeface="Pragmatica Book"/>
                        </a:rPr>
                        <a:t> </a:t>
                      </a:r>
                      <a:r>
                        <a:rPr lang="en-US" sz="1600" b="1" i="0" dirty="0" err="1">
                          <a:latin typeface="Pragmatica Book"/>
                        </a:rPr>
                        <a:t>Melalui</a:t>
                      </a:r>
                      <a:r>
                        <a:rPr lang="en-US" sz="1600" b="1" i="0" dirty="0">
                          <a:latin typeface="Pragmatica Book"/>
                        </a:rPr>
                        <a:t> </a:t>
                      </a:r>
                      <a:r>
                        <a:rPr lang="en-US" sz="1600" b="1" i="0" dirty="0" err="1">
                          <a:latin typeface="Pragmatica Book"/>
                        </a:rPr>
                        <a:t>Peningkatan</a:t>
                      </a:r>
                      <a:r>
                        <a:rPr lang="en-US" sz="1600" b="1" i="0" dirty="0">
                          <a:latin typeface="Pragmatica Book"/>
                        </a:rPr>
                        <a:t> </a:t>
                      </a:r>
                      <a:r>
                        <a:rPr lang="en-US" sz="1600" b="1" i="0" dirty="0" err="1">
                          <a:latin typeface="Pragmatica Book"/>
                        </a:rPr>
                        <a:t>Kualitas</a:t>
                      </a:r>
                      <a:r>
                        <a:rPr lang="en-US" sz="1600" b="1" i="0" dirty="0">
                          <a:latin typeface="Pragmatica Book"/>
                        </a:rPr>
                        <a:t> </a:t>
                      </a:r>
                      <a:r>
                        <a:rPr lang="en-US" sz="1600" b="1" i="0" dirty="0" err="1">
                          <a:latin typeface="Pragmatica Book"/>
                        </a:rPr>
                        <a:t>Pelayanan</a:t>
                      </a:r>
                      <a:r>
                        <a:rPr lang="en-US" sz="1600" b="1" i="0" dirty="0">
                          <a:latin typeface="Pragmatica Book"/>
                        </a:rPr>
                        <a:t> :</a:t>
                      </a:r>
                    </a:p>
                    <a:p>
                      <a:pPr marL="268288" marR="0" lvl="0" indent="-26828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lang="en-US" sz="1600" b="0" i="0" dirty="0" err="1">
                          <a:latin typeface="Pragmatica Book"/>
                        </a:rPr>
                        <a:t>Peningkatan</a:t>
                      </a:r>
                      <a:r>
                        <a:rPr lang="en-US" sz="1600" b="0" i="0" dirty="0">
                          <a:latin typeface="Pragmatica Book"/>
                        </a:rPr>
                        <a:t> </a:t>
                      </a:r>
                      <a:r>
                        <a:rPr lang="en-US" sz="1600" b="0" i="0" dirty="0" err="1">
                          <a:latin typeface="Pragmatica Book"/>
                        </a:rPr>
                        <a:t>kualitas</a:t>
                      </a:r>
                      <a:r>
                        <a:rPr lang="en-US" sz="1600" b="0" i="0" dirty="0">
                          <a:latin typeface="Pragmatica Book"/>
                        </a:rPr>
                        <a:t> SDM </a:t>
                      </a:r>
                      <a:r>
                        <a:rPr lang="en-US" sz="1600" b="0" i="0" dirty="0" err="1">
                          <a:latin typeface="Pragmatica Book"/>
                        </a:rPr>
                        <a:t>operasional</a:t>
                      </a:r>
                      <a:r>
                        <a:rPr lang="en-US" sz="1600" b="0" i="0" dirty="0">
                          <a:latin typeface="Pragmatica Book"/>
                        </a:rPr>
                        <a:t>;</a:t>
                      </a:r>
                    </a:p>
                    <a:p>
                      <a:pPr marL="268288" indent="-268288" algn="l" fontAlgn="ctr">
                        <a:buAutoNum type="alphaLcPeriod"/>
                      </a:pPr>
                      <a:r>
                        <a:rPr lang="en-US" sz="1600" b="0" i="0" dirty="0">
                          <a:latin typeface="Pragmatica Book"/>
                        </a:rPr>
                        <a:t>Maintain </a:t>
                      </a:r>
                      <a:r>
                        <a:rPr lang="en-US" sz="1600" b="0" i="0" dirty="0" err="1">
                          <a:latin typeface="Pragmatica Book"/>
                        </a:rPr>
                        <a:t>ekcisting</a:t>
                      </a:r>
                      <a:r>
                        <a:rPr lang="en-US" sz="1600" b="0" i="0" dirty="0">
                          <a:latin typeface="Pragmatica Book"/>
                        </a:rPr>
                        <a:t> customer dan </a:t>
                      </a:r>
                      <a:r>
                        <a:rPr lang="en-US" sz="1600" b="0" i="0" dirty="0" err="1">
                          <a:latin typeface="Pragmatica Book"/>
                        </a:rPr>
                        <a:t>pendekatan</a:t>
                      </a:r>
                      <a:r>
                        <a:rPr lang="en-US" sz="1600" b="0" i="0" dirty="0">
                          <a:latin typeface="Pragmatica Book"/>
                        </a:rPr>
                        <a:t> </a:t>
                      </a:r>
                      <a:r>
                        <a:rPr lang="en-US" sz="1600" b="0" i="0" dirty="0" err="1">
                          <a:latin typeface="Pragmatica Book"/>
                        </a:rPr>
                        <a:t>kepada</a:t>
                      </a:r>
                      <a:r>
                        <a:rPr lang="en-US" sz="1600" b="0" i="0" dirty="0">
                          <a:latin typeface="Pragmatica Book"/>
                        </a:rPr>
                        <a:t> </a:t>
                      </a:r>
                      <a:r>
                        <a:rPr lang="en-US" sz="1600" b="0" i="0" dirty="0" err="1">
                          <a:latin typeface="Pragmatica Book"/>
                        </a:rPr>
                        <a:t>calon</a:t>
                      </a:r>
                      <a:r>
                        <a:rPr lang="en-US" sz="1600" b="0" i="0" dirty="0">
                          <a:latin typeface="Pragmatica Book"/>
                        </a:rPr>
                        <a:t> customer.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SDM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operasional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PTP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masih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perlu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mendapatkan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pelatihan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sehubungan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dengan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PTP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baru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beroperasi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dan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tenaga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operasional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merupakan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tenanga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kerja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baru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.</a:t>
                      </a:r>
                    </a:p>
                    <a:p>
                      <a:pPr marL="0" indent="0" algn="l">
                        <a:buNone/>
                      </a:pPr>
                      <a:endParaRPr lang="en-US" sz="1600" b="0" i="0" dirty="0">
                        <a:latin typeface="Pragmatica Book" panose="020B05030405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Mengikuti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program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standarisasi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 improvement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dari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SPTP;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Pengembangan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pelabuhan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melalui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kerjasama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dengan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strategic partnership:</a:t>
                      </a:r>
                    </a:p>
                    <a:p>
                      <a:pPr marL="268288" indent="-268288" algn="l" fontAlgn="ctr"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Kajian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hukum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dan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pendampingan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hukum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serta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kajian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yang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diperlukan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terkait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kerjasama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dengan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Mitra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strategis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;</a:t>
                      </a:r>
                    </a:p>
                    <a:p>
                      <a:pPr marL="268288" marR="0" lvl="0" indent="-26828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Akuisisi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saham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minoritas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;</a:t>
                      </a:r>
                    </a:p>
                    <a:p>
                      <a:pPr marL="268288" marR="0" lvl="0" indent="-26828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Right Issue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saham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/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pembentukan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JV;</a:t>
                      </a:r>
                    </a:p>
                    <a:p>
                      <a:pPr marL="268288" indent="-268288" algn="l" fontAlgn="ctr"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Kerjasama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pengoperasian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BNCT</a:t>
                      </a:r>
                    </a:p>
                    <a:p>
                      <a:pPr marL="268288" indent="-268288" algn="l" fontAlgn="ctr"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Addendum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Perjanjian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agmatica Book" panose="020B0503040502020204" pitchFamily="34" charset="0"/>
                        </a:rPr>
                        <a:t> BGS</a:t>
                      </a:r>
                      <a:endParaRPr lang="en-US" sz="1600" b="0" i="0" dirty="0">
                        <a:latin typeface="Pragmatica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Keterbatasan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kompetensi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SDM PTP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terkait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rencana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kerja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sama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dengan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mitra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</a:t>
                      </a:r>
                      <a:r>
                        <a:rPr lang="en-US" sz="1600" b="0" i="0" dirty="0" err="1">
                          <a:latin typeface="Pragmatica Book" panose="020B0503040502020204" pitchFamily="34" charset="0"/>
                        </a:rPr>
                        <a:t>strategis</a:t>
                      </a:r>
                      <a:r>
                        <a:rPr lang="en-US" sz="1600" b="0" i="0" dirty="0">
                          <a:latin typeface="Pragmatica Book" panose="020B0503040502020204" pitchFamily="34" charset="0"/>
                        </a:rPr>
                        <a:t> (BNCT).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Asistensi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pendampingan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dari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Pemegang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Saham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terkait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pemenuhan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aspek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GCG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antara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lain: Kajian </a:t>
                      </a:r>
                      <a:r>
                        <a:rPr lang="en-US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komprehensif</a:t>
                      </a:r>
                      <a:r>
                        <a:rPr lang="en-US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D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 BPKP dan JPN </a:t>
                      </a:r>
                      <a:r>
                        <a:rPr lang="en-ID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terkait</a:t>
                      </a:r>
                      <a:r>
                        <a:rPr lang="en-ID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Kerjasama </a:t>
                      </a:r>
                      <a:r>
                        <a:rPr lang="en-ID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mitra</a:t>
                      </a:r>
                      <a:r>
                        <a:rPr lang="en-ID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strategis</a:t>
                      </a:r>
                      <a:r>
                        <a:rPr lang="en-ID" sz="160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6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5842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A45E42-A2F7-454D-A9A8-EC9C9C197B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696" y="150734"/>
            <a:ext cx="2046514" cy="5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/>
        </p:nvSpPr>
        <p:spPr>
          <a:xfrm>
            <a:off x="493811" y="202593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AGENDA PRESENTASI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571077" y="1247231"/>
            <a:ext cx="11620923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1938" marR="0" lvl="0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Kinerja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Operasional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Komersial</a:t>
            </a:r>
            <a:endParaRPr sz="16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Throughput /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Arus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Petikemas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Arus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Barang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Kinerja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Operasional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Market Share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Issue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Strategis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terkait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kerjasama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Kinerja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Keuangan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Kinerja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Keuangan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Profile L/R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Laporan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Umur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Piutang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 Kinerja SDM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Capaian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Investasi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Profil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Risiko</a:t>
            </a:r>
            <a:endParaRPr sz="16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6 Hal – Hal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Strategis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Perlu</a:t>
            </a:r>
            <a:r>
              <a:rPr lang="en-US" sz="1600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disampaikan</a:t>
            </a:r>
            <a:endParaRPr sz="160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9E5C3-EAA9-40F8-BE4B-8522AC133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473" y="190037"/>
            <a:ext cx="2186167" cy="5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4"/>
          <p:cNvSpPr txBox="1"/>
          <p:nvPr/>
        </p:nvSpPr>
        <p:spPr>
          <a:xfrm>
            <a:off x="6004561" y="2274859"/>
            <a:ext cx="587248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TERIMA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KASIH</a:t>
            </a:r>
            <a:endParaRPr sz="5400" b="1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1798" y="671332"/>
            <a:ext cx="3221087" cy="30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EFE79-5CC3-47F9-8EB2-242752B6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33" y="320056"/>
            <a:ext cx="2417930" cy="7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" name="Google Shape;428;p9"/>
          <p:cNvGraphicFramePr/>
          <p:nvPr/>
        </p:nvGraphicFramePr>
        <p:xfrm>
          <a:off x="207968" y="1282362"/>
          <a:ext cx="11525155" cy="433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r:id="rId4" imgW="11525155" imgH="4334912" progId="Excel.Sheet.12">
                  <p:embed/>
                </p:oleObj>
              </mc:Choice>
              <mc:Fallback>
                <p:oleObj r:id="rId4" imgW="11525155" imgH="4334912" progId="Excel.Sheet.12">
                  <p:embed/>
                  <p:pic>
                    <p:nvPicPr>
                      <p:cNvPr id="428" name="Google Shape;428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07968" y="1282362"/>
                        <a:ext cx="11525155" cy="433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" name="Google Shape;429;p9"/>
          <p:cNvSpPr txBox="1"/>
          <p:nvPr/>
        </p:nvSpPr>
        <p:spPr>
          <a:xfrm>
            <a:off x="207968" y="747487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B7E9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RINCIAN PENDAPATAN </a:t>
            </a:r>
            <a:r>
              <a:rPr lang="en-US" sz="1400" b="1" i="0" u="none" strike="noStrike" cap="none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(dalam milyar rupiah)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159C4-9B3A-4C2F-B51C-37258B5E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713" y="145710"/>
            <a:ext cx="2186167" cy="60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2"/>
          <p:cNvSpPr txBox="1"/>
          <p:nvPr/>
        </p:nvSpPr>
        <p:spPr>
          <a:xfrm>
            <a:off x="207968" y="747487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B7E9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RINCIAN BIAYA </a:t>
            </a:r>
            <a:r>
              <a:rPr lang="en-US" sz="1400" b="1" i="0" u="none" strike="noStrike" cap="none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(dalam milyar rupiah)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5" name="Google Shape;435;p62"/>
          <p:cNvGraphicFramePr/>
          <p:nvPr/>
        </p:nvGraphicFramePr>
        <p:xfrm>
          <a:off x="207968" y="1282362"/>
          <a:ext cx="11469096" cy="408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r:id="rId4" imgW="11469096" imgH="4081345" progId="Excel.Sheet.12">
                  <p:embed/>
                </p:oleObj>
              </mc:Choice>
              <mc:Fallback>
                <p:oleObj r:id="rId4" imgW="11469096" imgH="4081345" progId="Excel.Sheet.12">
                  <p:embed/>
                  <p:pic>
                    <p:nvPicPr>
                      <p:cNvPr id="435" name="Google Shape;435;p6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07968" y="1282362"/>
                        <a:ext cx="11469096" cy="4081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F44F742-6E4B-4CAF-9F59-7AB2A16C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713" y="246045"/>
            <a:ext cx="2186167" cy="5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C0243-6183-44F1-92A7-4B8E171F1E74}"/>
              </a:ext>
            </a:extLst>
          </p:cNvPr>
          <p:cNvCxnSpPr/>
          <p:nvPr/>
        </p:nvCxnSpPr>
        <p:spPr>
          <a:xfrm flipH="1">
            <a:off x="350864" y="1277764"/>
            <a:ext cx="3240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3D89C1-1D0C-4E8E-AED9-BFAA47167192}"/>
              </a:ext>
            </a:extLst>
          </p:cNvPr>
          <p:cNvSpPr txBox="1"/>
          <p:nvPr/>
        </p:nvSpPr>
        <p:spPr>
          <a:xfrm>
            <a:off x="284128" y="941488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black"/>
                </a:solidFill>
                <a:latin typeface="Pragmatica Book" panose="020B0503040502020204" pitchFamily="34" charset="0"/>
              </a:rPr>
              <a:t>Call </a:t>
            </a:r>
            <a:r>
              <a:rPr lang="en-US" sz="1400" b="1" kern="0" dirty="0" err="1">
                <a:solidFill>
                  <a:prstClr val="black"/>
                </a:solidFill>
                <a:latin typeface="Pragmatica Book" panose="020B0503040502020204" pitchFamily="34" charset="0"/>
              </a:rPr>
              <a:t>Kapal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agmatica Book" panose="020B0503040502020204" pitchFamily="34" charset="0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14AC3A-BB8D-4550-BAEB-257CE6184D4D}"/>
              </a:ext>
            </a:extLst>
          </p:cNvPr>
          <p:cNvCxnSpPr/>
          <p:nvPr/>
        </p:nvCxnSpPr>
        <p:spPr>
          <a:xfrm flipH="1">
            <a:off x="350864" y="4121401"/>
            <a:ext cx="3240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DA6CE7-DA01-455B-BD55-F0B681702BC9}"/>
              </a:ext>
            </a:extLst>
          </p:cNvPr>
          <p:cNvSpPr txBox="1"/>
          <p:nvPr/>
        </p:nvSpPr>
        <p:spPr>
          <a:xfrm>
            <a:off x="350864" y="3774165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agmatica Book" panose="020B0503040502020204" pitchFamily="34" charset="0"/>
                <a:ea typeface="+mn-ea"/>
                <a:cs typeface="+mn-cs"/>
              </a:rPr>
              <a:t>Traffic 20ft &amp; 40ft (Boxed)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agmatica Book" panose="020B0503040502020204" pitchFamily="34" charset="0"/>
              <a:ea typeface="+mn-ea"/>
              <a:cs typeface="+mn-cs"/>
            </a:endParaRPr>
          </a:p>
        </p:txBody>
      </p: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3667B8D7-9677-4748-B019-8361DFEE198A}"/>
              </a:ext>
            </a:extLst>
          </p:cNvPr>
          <p:cNvGraphicFramePr/>
          <p:nvPr/>
        </p:nvGraphicFramePr>
        <p:xfrm>
          <a:off x="284128" y="1601981"/>
          <a:ext cx="3240000" cy="1921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020E108-A628-4E1B-AFC3-62B36A097A5E}"/>
              </a:ext>
            </a:extLst>
          </p:cNvPr>
          <p:cNvSpPr txBox="1"/>
          <p:nvPr/>
        </p:nvSpPr>
        <p:spPr>
          <a:xfrm>
            <a:off x="4497035" y="1018763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agmatica Book" panose="020B0503040502020204" pitchFamily="34" charset="0"/>
                <a:ea typeface="+mn-ea"/>
                <a:cs typeface="+mn-cs"/>
              </a:rPr>
              <a:t>Container Traffic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agmatica Book" panose="020B0503040502020204" pitchFamily="34" charset="0"/>
                <a:ea typeface="+mn-ea"/>
                <a:cs typeface="+mn-cs"/>
              </a:rPr>
              <a:t>Teus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agmatica Book" panose="020B0503040502020204" pitchFamily="34" charset="0"/>
              <a:ea typeface="+mn-ea"/>
              <a:cs typeface="+mn-cs"/>
            </a:endParaRPr>
          </a:p>
        </p:txBody>
      </p:sp>
      <p:sp>
        <p:nvSpPr>
          <p:cNvPr id="47" name="Google Shape;113;p1">
            <a:extLst>
              <a:ext uri="{FF2B5EF4-FFF2-40B4-BE49-F238E27FC236}">
                <a16:creationId xmlns:a16="http://schemas.microsoft.com/office/drawing/2014/main" id="{BC90A46F-63A4-481E-A44B-39715D6346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18320" y="63777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BB2"/>
              </a:buClr>
              <a:buSzPts val="1600"/>
              <a:buFont typeface="Calibri"/>
              <a:buNone/>
              <a:tabLst/>
              <a:defRPr/>
            </a:pPr>
            <a:fld id="{88CA4058-157F-401D-BDA2-A81E66AF937A}" type="slidenum">
              <a:rPr lang="en-US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BB2"/>
                </a:buClr>
                <a:buSzPts val="1600"/>
                <a:buFont typeface="Calibri"/>
                <a:buNone/>
                <a:tabLst/>
                <a:defRPr/>
              </a:pPr>
              <a:t>3</a:t>
            </a:fld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6BB2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274;p3">
            <a:extLst>
              <a:ext uri="{FF2B5EF4-FFF2-40B4-BE49-F238E27FC236}">
                <a16:creationId xmlns:a16="http://schemas.microsoft.com/office/drawing/2014/main" id="{48EA2DCE-A4B6-4667-833F-491C64B6386A}"/>
              </a:ext>
            </a:extLst>
          </p:cNvPr>
          <p:cNvGrpSpPr/>
          <p:nvPr/>
        </p:nvGrpSpPr>
        <p:grpSpPr>
          <a:xfrm>
            <a:off x="1622234" y="1885309"/>
            <a:ext cx="641274" cy="529487"/>
            <a:chOff x="4396225" y="1520124"/>
            <a:chExt cx="641274" cy="529487"/>
          </a:xfrm>
        </p:grpSpPr>
        <p:cxnSp>
          <p:nvCxnSpPr>
            <p:cNvPr id="49" name="Google Shape;275;p3">
              <a:extLst>
                <a:ext uri="{FF2B5EF4-FFF2-40B4-BE49-F238E27FC236}">
                  <a16:creationId xmlns:a16="http://schemas.microsoft.com/office/drawing/2014/main" id="{98EA7D71-7107-40AC-8EE5-5F2CF5927D6E}"/>
                </a:ext>
              </a:extLst>
            </p:cNvPr>
            <p:cNvCxnSpPr/>
            <p:nvPr/>
          </p:nvCxnSpPr>
          <p:spPr>
            <a:xfrm rot="10800000">
              <a:off x="4910061" y="1869611"/>
              <a:ext cx="0" cy="1800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276;p3">
              <a:extLst>
                <a:ext uri="{FF2B5EF4-FFF2-40B4-BE49-F238E27FC236}">
                  <a16:creationId xmlns:a16="http://schemas.microsoft.com/office/drawing/2014/main" id="{168F2CF7-3B8F-4351-BCF9-5DCC48437D94}"/>
                </a:ext>
              </a:extLst>
            </p:cNvPr>
            <p:cNvCxnSpPr/>
            <p:nvPr/>
          </p:nvCxnSpPr>
          <p:spPr>
            <a:xfrm rot="10800000">
              <a:off x="4514885" y="1869611"/>
              <a:ext cx="0" cy="1800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277;p3">
              <a:extLst>
                <a:ext uri="{FF2B5EF4-FFF2-40B4-BE49-F238E27FC236}">
                  <a16:creationId xmlns:a16="http://schemas.microsoft.com/office/drawing/2014/main" id="{1639FAE3-2925-4FA9-A546-C29A27901613}"/>
                </a:ext>
              </a:extLst>
            </p:cNvPr>
            <p:cNvCxnSpPr/>
            <p:nvPr/>
          </p:nvCxnSpPr>
          <p:spPr>
            <a:xfrm rot="10800000">
              <a:off x="4508025" y="1878579"/>
              <a:ext cx="412011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278;p3">
              <a:extLst>
                <a:ext uri="{FF2B5EF4-FFF2-40B4-BE49-F238E27FC236}">
                  <a16:creationId xmlns:a16="http://schemas.microsoft.com/office/drawing/2014/main" id="{BB39A9D0-2655-441C-9422-C53ADD6E45FC}"/>
                </a:ext>
              </a:extLst>
            </p:cNvPr>
            <p:cNvSpPr/>
            <p:nvPr/>
          </p:nvSpPr>
          <p:spPr>
            <a:xfrm rot="10800000"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79;p3">
              <a:extLst>
                <a:ext uri="{FF2B5EF4-FFF2-40B4-BE49-F238E27FC236}">
                  <a16:creationId xmlns:a16="http://schemas.microsoft.com/office/drawing/2014/main" id="{5FF87110-9CF0-4408-A027-3E2CD9EAEEF8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- 2</a:t>
              </a:r>
              <a:r>
                <a:rPr lang="en-US" sz="12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274;p3">
            <a:extLst>
              <a:ext uri="{FF2B5EF4-FFF2-40B4-BE49-F238E27FC236}">
                <a16:creationId xmlns:a16="http://schemas.microsoft.com/office/drawing/2014/main" id="{82EA8DFC-1EB4-49D8-BB19-8C10A1AE6A66}"/>
              </a:ext>
            </a:extLst>
          </p:cNvPr>
          <p:cNvGrpSpPr/>
          <p:nvPr/>
        </p:nvGrpSpPr>
        <p:grpSpPr>
          <a:xfrm>
            <a:off x="2311275" y="1986640"/>
            <a:ext cx="641274" cy="529487"/>
            <a:chOff x="4396225" y="1520124"/>
            <a:chExt cx="641274" cy="529487"/>
          </a:xfrm>
        </p:grpSpPr>
        <p:cxnSp>
          <p:nvCxnSpPr>
            <p:cNvPr id="55" name="Google Shape;275;p3">
              <a:extLst>
                <a:ext uri="{FF2B5EF4-FFF2-40B4-BE49-F238E27FC236}">
                  <a16:creationId xmlns:a16="http://schemas.microsoft.com/office/drawing/2014/main" id="{64622EBF-4A73-44A1-BEFF-54A7343C3144}"/>
                </a:ext>
              </a:extLst>
            </p:cNvPr>
            <p:cNvCxnSpPr/>
            <p:nvPr/>
          </p:nvCxnSpPr>
          <p:spPr>
            <a:xfrm rot="10800000">
              <a:off x="4910061" y="1869611"/>
              <a:ext cx="0" cy="1800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276;p3">
              <a:extLst>
                <a:ext uri="{FF2B5EF4-FFF2-40B4-BE49-F238E27FC236}">
                  <a16:creationId xmlns:a16="http://schemas.microsoft.com/office/drawing/2014/main" id="{9EC7BDB9-81F2-45A8-98FB-B76703D634B4}"/>
                </a:ext>
              </a:extLst>
            </p:cNvPr>
            <p:cNvCxnSpPr/>
            <p:nvPr/>
          </p:nvCxnSpPr>
          <p:spPr>
            <a:xfrm rot="10800000">
              <a:off x="4514885" y="1869611"/>
              <a:ext cx="0" cy="1800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277;p3">
              <a:extLst>
                <a:ext uri="{FF2B5EF4-FFF2-40B4-BE49-F238E27FC236}">
                  <a16:creationId xmlns:a16="http://schemas.microsoft.com/office/drawing/2014/main" id="{EB7F9881-02D4-45DB-B59D-6323E1D9CB39}"/>
                </a:ext>
              </a:extLst>
            </p:cNvPr>
            <p:cNvCxnSpPr/>
            <p:nvPr/>
          </p:nvCxnSpPr>
          <p:spPr>
            <a:xfrm rot="10800000">
              <a:off x="4508025" y="1874769"/>
              <a:ext cx="412011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" name="Google Shape;279;p3">
              <a:extLst>
                <a:ext uri="{FF2B5EF4-FFF2-40B4-BE49-F238E27FC236}">
                  <a16:creationId xmlns:a16="http://schemas.microsoft.com/office/drawing/2014/main" id="{D522EF54-75FF-4A23-8DE9-193B2B27C749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lang="en-US" sz="1200" b="1" kern="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0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E3E3C48-89C0-43F5-A861-1314A510904E}"/>
              </a:ext>
            </a:extLst>
          </p:cNvPr>
          <p:cNvGraphicFramePr/>
          <p:nvPr/>
        </p:nvGraphicFramePr>
        <p:xfrm>
          <a:off x="4608796" y="1645156"/>
          <a:ext cx="3240000" cy="1921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84586E-225B-4733-AE53-4DE1EBCE6A22}"/>
              </a:ext>
            </a:extLst>
          </p:cNvPr>
          <p:cNvCxnSpPr/>
          <p:nvPr/>
        </p:nvCxnSpPr>
        <p:spPr>
          <a:xfrm flipH="1">
            <a:off x="4604555" y="1332113"/>
            <a:ext cx="3240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oogle Shape;274;p3">
            <a:extLst>
              <a:ext uri="{FF2B5EF4-FFF2-40B4-BE49-F238E27FC236}">
                <a16:creationId xmlns:a16="http://schemas.microsoft.com/office/drawing/2014/main" id="{A9F31ED8-EE91-48C9-8DDC-8C6B95B66DE2}"/>
              </a:ext>
            </a:extLst>
          </p:cNvPr>
          <p:cNvGrpSpPr/>
          <p:nvPr/>
        </p:nvGrpSpPr>
        <p:grpSpPr>
          <a:xfrm>
            <a:off x="5908159" y="1970052"/>
            <a:ext cx="641274" cy="529487"/>
            <a:chOff x="4396225" y="1520124"/>
            <a:chExt cx="641274" cy="529487"/>
          </a:xfrm>
        </p:grpSpPr>
        <p:cxnSp>
          <p:nvCxnSpPr>
            <p:cNvPr id="63" name="Google Shape;275;p3">
              <a:extLst>
                <a:ext uri="{FF2B5EF4-FFF2-40B4-BE49-F238E27FC236}">
                  <a16:creationId xmlns:a16="http://schemas.microsoft.com/office/drawing/2014/main" id="{32D9F30C-D930-4D31-BE7C-251C4D00A6B0}"/>
                </a:ext>
              </a:extLst>
            </p:cNvPr>
            <p:cNvCxnSpPr/>
            <p:nvPr/>
          </p:nvCxnSpPr>
          <p:spPr>
            <a:xfrm rot="10800000">
              <a:off x="4910061" y="1869611"/>
              <a:ext cx="0" cy="1800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276;p3">
              <a:extLst>
                <a:ext uri="{FF2B5EF4-FFF2-40B4-BE49-F238E27FC236}">
                  <a16:creationId xmlns:a16="http://schemas.microsoft.com/office/drawing/2014/main" id="{D8606214-7C66-41A3-BAB3-C3223C4603B0}"/>
                </a:ext>
              </a:extLst>
            </p:cNvPr>
            <p:cNvCxnSpPr/>
            <p:nvPr/>
          </p:nvCxnSpPr>
          <p:spPr>
            <a:xfrm rot="10800000">
              <a:off x="4514885" y="1869611"/>
              <a:ext cx="0" cy="1800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277;p3">
              <a:extLst>
                <a:ext uri="{FF2B5EF4-FFF2-40B4-BE49-F238E27FC236}">
                  <a16:creationId xmlns:a16="http://schemas.microsoft.com/office/drawing/2014/main" id="{D21E29C9-AE05-4BD8-91D7-72FA308A7D34}"/>
                </a:ext>
              </a:extLst>
            </p:cNvPr>
            <p:cNvCxnSpPr/>
            <p:nvPr/>
          </p:nvCxnSpPr>
          <p:spPr>
            <a:xfrm rot="10800000">
              <a:off x="4508025" y="1878579"/>
              <a:ext cx="412011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" name="Google Shape;278;p3">
              <a:extLst>
                <a:ext uri="{FF2B5EF4-FFF2-40B4-BE49-F238E27FC236}">
                  <a16:creationId xmlns:a16="http://schemas.microsoft.com/office/drawing/2014/main" id="{2E06F458-208D-4442-91FF-DBC037ED1BEE}"/>
                </a:ext>
              </a:extLst>
            </p:cNvPr>
            <p:cNvSpPr/>
            <p:nvPr/>
          </p:nvSpPr>
          <p:spPr>
            <a:xfrm rot="10800000"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79;p3">
              <a:extLst>
                <a:ext uri="{FF2B5EF4-FFF2-40B4-BE49-F238E27FC236}">
                  <a16:creationId xmlns:a16="http://schemas.microsoft.com/office/drawing/2014/main" id="{0F2D345E-4671-463E-982A-14641ECD60B9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-29%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274;p3">
            <a:extLst>
              <a:ext uri="{FF2B5EF4-FFF2-40B4-BE49-F238E27FC236}">
                <a16:creationId xmlns:a16="http://schemas.microsoft.com/office/drawing/2014/main" id="{2BD6E5EB-7A65-4F36-BA9F-A9F28DCBE904}"/>
              </a:ext>
            </a:extLst>
          </p:cNvPr>
          <p:cNvGrpSpPr/>
          <p:nvPr/>
        </p:nvGrpSpPr>
        <p:grpSpPr>
          <a:xfrm>
            <a:off x="6650914" y="2071383"/>
            <a:ext cx="641274" cy="529487"/>
            <a:chOff x="4396225" y="1520124"/>
            <a:chExt cx="641274" cy="529487"/>
          </a:xfrm>
        </p:grpSpPr>
        <p:cxnSp>
          <p:nvCxnSpPr>
            <p:cNvPr id="69" name="Google Shape;275;p3">
              <a:extLst>
                <a:ext uri="{FF2B5EF4-FFF2-40B4-BE49-F238E27FC236}">
                  <a16:creationId xmlns:a16="http://schemas.microsoft.com/office/drawing/2014/main" id="{5C676B69-3772-4FA3-94F1-E94BB53FF32A}"/>
                </a:ext>
              </a:extLst>
            </p:cNvPr>
            <p:cNvCxnSpPr/>
            <p:nvPr/>
          </p:nvCxnSpPr>
          <p:spPr>
            <a:xfrm rot="10800000">
              <a:off x="4910061" y="1869611"/>
              <a:ext cx="0" cy="1800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276;p3">
              <a:extLst>
                <a:ext uri="{FF2B5EF4-FFF2-40B4-BE49-F238E27FC236}">
                  <a16:creationId xmlns:a16="http://schemas.microsoft.com/office/drawing/2014/main" id="{F15CC436-8605-4AAF-AF82-B3DA1B7DB518}"/>
                </a:ext>
              </a:extLst>
            </p:cNvPr>
            <p:cNvCxnSpPr/>
            <p:nvPr/>
          </p:nvCxnSpPr>
          <p:spPr>
            <a:xfrm rot="10800000">
              <a:off x="4514885" y="1869611"/>
              <a:ext cx="0" cy="1800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277;p3">
              <a:extLst>
                <a:ext uri="{FF2B5EF4-FFF2-40B4-BE49-F238E27FC236}">
                  <a16:creationId xmlns:a16="http://schemas.microsoft.com/office/drawing/2014/main" id="{71A455C4-D51A-4ABA-AD02-A11669412DB8}"/>
                </a:ext>
              </a:extLst>
            </p:cNvPr>
            <p:cNvCxnSpPr/>
            <p:nvPr/>
          </p:nvCxnSpPr>
          <p:spPr>
            <a:xfrm rot="10800000">
              <a:off x="4508025" y="1878579"/>
              <a:ext cx="412011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2" name="Google Shape;279;p3">
              <a:extLst>
                <a:ext uri="{FF2B5EF4-FFF2-40B4-BE49-F238E27FC236}">
                  <a16:creationId xmlns:a16="http://schemas.microsoft.com/office/drawing/2014/main" id="{686F02FE-9F9B-4A20-ADAD-5FB9BC07FF0E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0 %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365;p5">
            <a:extLst>
              <a:ext uri="{FF2B5EF4-FFF2-40B4-BE49-F238E27FC236}">
                <a16:creationId xmlns:a16="http://schemas.microsoft.com/office/drawing/2014/main" id="{05B01F35-BE30-4AD0-BF7F-94A94EB4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4128" y="4521454"/>
            <a:ext cx="2757618" cy="1368762"/>
            <a:chOff x="-2940372" y="766849"/>
            <a:chExt cx="2757618" cy="1368762"/>
          </a:xfrm>
        </p:grpSpPr>
        <p:sp>
          <p:nvSpPr>
            <p:cNvPr id="74" name="Google Shape;366;p5">
              <a:extLst>
                <a:ext uri="{FF2B5EF4-FFF2-40B4-BE49-F238E27FC236}">
                  <a16:creationId xmlns:a16="http://schemas.microsoft.com/office/drawing/2014/main" id="{F3DB3256-6E7C-4757-8163-E5E850B7B3C9}"/>
                </a:ext>
              </a:extLst>
            </p:cNvPr>
            <p:cNvSpPr/>
            <p:nvPr/>
          </p:nvSpPr>
          <p:spPr>
            <a:xfrm>
              <a:off x="-2763892" y="866747"/>
              <a:ext cx="2404658" cy="1168966"/>
            </a:xfrm>
            <a:prstGeom prst="roundRect">
              <a:avLst>
                <a:gd name="adj" fmla="val 16667"/>
              </a:avLst>
            </a:pr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75" name="Google Shape;367;p5">
              <a:extLst>
                <a:ext uri="{FF2B5EF4-FFF2-40B4-BE49-F238E27FC236}">
                  <a16:creationId xmlns:a16="http://schemas.microsoft.com/office/drawing/2014/main" id="{0F3B6BC1-A6C4-44CB-BF07-5623EA23F362}"/>
                </a:ext>
              </a:extLst>
            </p:cNvPr>
            <p:cNvGraphicFramePr/>
            <p:nvPr/>
          </p:nvGraphicFramePr>
          <p:xfrm>
            <a:off x="-2940372" y="766849"/>
            <a:ext cx="2757618" cy="13687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76" name="Google Shape;368;p5" descr="https://image.flaticon.com/icons/png/512/259/259478.png">
              <a:extLst>
                <a:ext uri="{FF2B5EF4-FFF2-40B4-BE49-F238E27FC236}">
                  <a16:creationId xmlns:a16="http://schemas.microsoft.com/office/drawing/2014/main" id="{E58D16DC-B7CC-4C51-BBA6-27FD9916204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1725178" y="1254072"/>
              <a:ext cx="363112" cy="3213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365;p5">
            <a:extLst>
              <a:ext uri="{FF2B5EF4-FFF2-40B4-BE49-F238E27FC236}">
                <a16:creationId xmlns:a16="http://schemas.microsoft.com/office/drawing/2014/main" id="{78F1E5F4-63F8-464B-B4A7-FC7A39C5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24745" y="4522786"/>
            <a:ext cx="2757618" cy="1368762"/>
            <a:chOff x="-2940372" y="766849"/>
            <a:chExt cx="2757618" cy="1368762"/>
          </a:xfrm>
        </p:grpSpPr>
        <p:sp>
          <p:nvSpPr>
            <p:cNvPr id="78" name="Google Shape;366;p5">
              <a:extLst>
                <a:ext uri="{FF2B5EF4-FFF2-40B4-BE49-F238E27FC236}">
                  <a16:creationId xmlns:a16="http://schemas.microsoft.com/office/drawing/2014/main" id="{BEB1D880-B028-4767-BE2F-BCE564DF57AA}"/>
                </a:ext>
              </a:extLst>
            </p:cNvPr>
            <p:cNvSpPr/>
            <p:nvPr/>
          </p:nvSpPr>
          <p:spPr>
            <a:xfrm>
              <a:off x="-2763892" y="866747"/>
              <a:ext cx="2404658" cy="1168966"/>
            </a:xfrm>
            <a:prstGeom prst="roundRect">
              <a:avLst>
                <a:gd name="adj" fmla="val 16667"/>
              </a:avLst>
            </a:pr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79" name="Google Shape;367;p5">
              <a:extLst>
                <a:ext uri="{FF2B5EF4-FFF2-40B4-BE49-F238E27FC236}">
                  <a16:creationId xmlns:a16="http://schemas.microsoft.com/office/drawing/2014/main" id="{43F239AE-2D75-4DF3-A7B1-078E8D197E09}"/>
                </a:ext>
              </a:extLst>
            </p:cNvPr>
            <p:cNvGraphicFramePr/>
            <p:nvPr/>
          </p:nvGraphicFramePr>
          <p:xfrm>
            <a:off x="-2940372" y="766849"/>
            <a:ext cx="2757618" cy="13687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pic>
          <p:nvPicPr>
            <p:cNvPr id="80" name="Google Shape;368;p5" descr="https://image.flaticon.com/icons/png/512/259/259478.png">
              <a:extLst>
                <a:ext uri="{FF2B5EF4-FFF2-40B4-BE49-F238E27FC236}">
                  <a16:creationId xmlns:a16="http://schemas.microsoft.com/office/drawing/2014/main" id="{8D02EA78-4036-460D-ADAA-C8A854DD897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1743119" y="1282315"/>
              <a:ext cx="363112" cy="3213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365;p5">
            <a:extLst>
              <a:ext uri="{FF2B5EF4-FFF2-40B4-BE49-F238E27FC236}">
                <a16:creationId xmlns:a16="http://schemas.microsoft.com/office/drawing/2014/main" id="{1F142345-F6B0-437C-BCD1-66DFBA27B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41992" y="4525930"/>
            <a:ext cx="2757618" cy="1368762"/>
            <a:chOff x="-2940372" y="766849"/>
            <a:chExt cx="2757618" cy="1368762"/>
          </a:xfrm>
        </p:grpSpPr>
        <p:sp>
          <p:nvSpPr>
            <p:cNvPr id="82" name="Google Shape;366;p5">
              <a:extLst>
                <a:ext uri="{FF2B5EF4-FFF2-40B4-BE49-F238E27FC236}">
                  <a16:creationId xmlns:a16="http://schemas.microsoft.com/office/drawing/2014/main" id="{E13DD04E-D4D2-4A8C-96E9-243D1313F230}"/>
                </a:ext>
              </a:extLst>
            </p:cNvPr>
            <p:cNvSpPr/>
            <p:nvPr/>
          </p:nvSpPr>
          <p:spPr>
            <a:xfrm>
              <a:off x="-2763892" y="866747"/>
              <a:ext cx="2404658" cy="1168966"/>
            </a:xfrm>
            <a:prstGeom prst="roundRect">
              <a:avLst>
                <a:gd name="adj" fmla="val 16667"/>
              </a:avLst>
            </a:pr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83" name="Google Shape;367;p5">
              <a:extLst>
                <a:ext uri="{FF2B5EF4-FFF2-40B4-BE49-F238E27FC236}">
                  <a16:creationId xmlns:a16="http://schemas.microsoft.com/office/drawing/2014/main" id="{6F96F3F5-6A89-4871-9534-3CCAB0E69B1C}"/>
                </a:ext>
              </a:extLst>
            </p:cNvPr>
            <p:cNvGraphicFramePr/>
            <p:nvPr/>
          </p:nvGraphicFramePr>
          <p:xfrm>
            <a:off x="-2940372" y="766849"/>
            <a:ext cx="2757618" cy="13687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84" name="Google Shape;368;p5" descr="https://image.flaticon.com/icons/png/512/259/259478.png">
              <a:extLst>
                <a:ext uri="{FF2B5EF4-FFF2-40B4-BE49-F238E27FC236}">
                  <a16:creationId xmlns:a16="http://schemas.microsoft.com/office/drawing/2014/main" id="{14F6D0D9-DAE3-4714-A466-5EB656428B67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1743119" y="1293085"/>
              <a:ext cx="363112" cy="3213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89AC1B3-B0E6-4038-B879-16666C8178CB}"/>
              </a:ext>
            </a:extLst>
          </p:cNvPr>
          <p:cNvSpPr txBox="1"/>
          <p:nvPr/>
        </p:nvSpPr>
        <p:spPr>
          <a:xfrm>
            <a:off x="4632514" y="3850524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agmatica Book" panose="020B0503040502020204" pitchFamily="34" charset="0"/>
                <a:ea typeface="+mn-ea"/>
                <a:cs typeface="+mn-cs"/>
              </a:rPr>
              <a:t>Traffic (Full &amp; Empty)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agmatica Book" panose="020B0503040502020204" pitchFamily="34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7DD24F-D868-4021-B34F-FF9E54232B92}"/>
              </a:ext>
            </a:extLst>
          </p:cNvPr>
          <p:cNvSpPr txBox="1"/>
          <p:nvPr/>
        </p:nvSpPr>
        <p:spPr>
          <a:xfrm>
            <a:off x="8490649" y="3858549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agmatica Book" panose="020B0503040502020204" pitchFamily="34" charset="0"/>
                <a:ea typeface="+mn-ea"/>
                <a:cs typeface="+mn-cs"/>
              </a:rPr>
              <a:t>Traffic ( Import &amp;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agmatica Book" panose="020B0503040502020204" pitchFamily="34" charset="0"/>
                <a:ea typeface="+mn-ea"/>
                <a:cs typeface="+mn-cs"/>
              </a:rPr>
              <a:t>Ekspor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agmatica Book" panose="020B0503040502020204" pitchFamily="34" charset="0"/>
                <a:ea typeface="+mn-ea"/>
                <a:cs typeface="+mn-cs"/>
              </a:rPr>
              <a:t>)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agmatica Book" panose="020B0503040502020204" pitchFamily="34" charset="0"/>
              <a:ea typeface="+mn-ea"/>
              <a:cs typeface="+mn-cs"/>
            </a:endParaRPr>
          </a:p>
        </p:txBody>
      </p:sp>
      <p:grpSp>
        <p:nvGrpSpPr>
          <p:cNvPr id="87" name="Google Shape;398;p5">
            <a:extLst>
              <a:ext uri="{FF2B5EF4-FFF2-40B4-BE49-F238E27FC236}">
                <a16:creationId xmlns:a16="http://schemas.microsoft.com/office/drawing/2014/main" id="{A900DA5B-54EB-415C-A5F4-D9F1CCD81701}"/>
              </a:ext>
            </a:extLst>
          </p:cNvPr>
          <p:cNvGrpSpPr/>
          <p:nvPr/>
        </p:nvGrpSpPr>
        <p:grpSpPr>
          <a:xfrm>
            <a:off x="8710211" y="1362438"/>
            <a:ext cx="2295672" cy="1153689"/>
            <a:chOff x="7123445" y="868044"/>
            <a:chExt cx="1761476" cy="973688"/>
          </a:xfrm>
        </p:grpSpPr>
        <p:sp>
          <p:nvSpPr>
            <p:cNvPr id="88" name="Google Shape;399;p5">
              <a:extLst>
                <a:ext uri="{FF2B5EF4-FFF2-40B4-BE49-F238E27FC236}">
                  <a16:creationId xmlns:a16="http://schemas.microsoft.com/office/drawing/2014/main" id="{0DDF4227-AF73-4C31-A5F0-39968DCEC79E}"/>
                </a:ext>
              </a:extLst>
            </p:cNvPr>
            <p:cNvSpPr/>
            <p:nvPr/>
          </p:nvSpPr>
          <p:spPr>
            <a:xfrm>
              <a:off x="7123445" y="868044"/>
              <a:ext cx="1761476" cy="973688"/>
            </a:xfrm>
            <a:prstGeom prst="roundRect">
              <a:avLst>
                <a:gd name="adj" fmla="val 16667"/>
              </a:avLst>
            </a:prstGeom>
            <a:solidFill>
              <a:srgbClr val="2FB7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400;p5">
              <a:extLst>
                <a:ext uri="{FF2B5EF4-FFF2-40B4-BE49-F238E27FC236}">
                  <a16:creationId xmlns:a16="http://schemas.microsoft.com/office/drawing/2014/main" id="{E13E38EF-941C-44E3-9342-0E59AE367CF5}"/>
                </a:ext>
              </a:extLst>
            </p:cNvPr>
            <p:cNvSpPr txBox="1"/>
            <p:nvPr/>
          </p:nvSpPr>
          <p:spPr>
            <a:xfrm>
              <a:off x="7985453" y="1013576"/>
              <a:ext cx="41870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KPI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1" name="Google Shape;401;p5">
              <a:extLst>
                <a:ext uri="{FF2B5EF4-FFF2-40B4-BE49-F238E27FC236}">
                  <a16:creationId xmlns:a16="http://schemas.microsoft.com/office/drawing/2014/main" id="{E1C259A1-13AC-4DFD-93D1-1B86E229FC5E}"/>
                </a:ext>
              </a:extLst>
            </p:cNvPr>
            <p:cNvGrpSpPr/>
            <p:nvPr/>
          </p:nvGrpSpPr>
          <p:grpSpPr>
            <a:xfrm>
              <a:off x="7149293" y="1373856"/>
              <a:ext cx="1735627" cy="429557"/>
              <a:chOff x="7443933" y="1373856"/>
              <a:chExt cx="1735627" cy="429557"/>
            </a:xfrm>
          </p:grpSpPr>
          <p:sp>
            <p:nvSpPr>
              <p:cNvPr id="92" name="Google Shape;402;p5">
                <a:extLst>
                  <a:ext uri="{FF2B5EF4-FFF2-40B4-BE49-F238E27FC236}">
                    <a16:creationId xmlns:a16="http://schemas.microsoft.com/office/drawing/2014/main" id="{0D05CDF6-F506-47A3-BD1F-1933D754DA39}"/>
                  </a:ext>
                </a:extLst>
              </p:cNvPr>
              <p:cNvSpPr txBox="1"/>
              <p:nvPr/>
            </p:nvSpPr>
            <p:spPr>
              <a:xfrm>
                <a:off x="7556143" y="1373856"/>
                <a:ext cx="93006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Target  BSH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Google Shape;403;p5">
                <a:extLst>
                  <a:ext uri="{FF2B5EF4-FFF2-40B4-BE49-F238E27FC236}">
                    <a16:creationId xmlns:a16="http://schemas.microsoft.com/office/drawing/2014/main" id="{6F0EE854-39E2-416C-926D-554B48160CC3}"/>
                  </a:ext>
                </a:extLst>
              </p:cNvPr>
              <p:cNvSpPr txBox="1"/>
              <p:nvPr/>
            </p:nvSpPr>
            <p:spPr>
              <a:xfrm>
                <a:off x="8591715" y="1373876"/>
                <a:ext cx="587845" cy="24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  <a:tabLst/>
                  <a:defRPr/>
                </a:pPr>
                <a:r>
                  <a:rPr lang="en-US" sz="1000" b="1" dirty="0">
                    <a:solidFill>
                      <a:srgbClr val="FFFFFF"/>
                    </a:solidFill>
                    <a:latin typeface="Arial"/>
                    <a:cs typeface="Arial"/>
                    <a:sym typeface="Arial"/>
                  </a:rPr>
                  <a:t>32,00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Google Shape;404;p5">
                <a:extLst>
                  <a:ext uri="{FF2B5EF4-FFF2-40B4-BE49-F238E27FC236}">
                    <a16:creationId xmlns:a16="http://schemas.microsoft.com/office/drawing/2014/main" id="{5FD48382-96BE-46E1-8F6C-8F2D137DC651}"/>
                  </a:ext>
                </a:extLst>
              </p:cNvPr>
              <p:cNvSpPr/>
              <p:nvPr/>
            </p:nvSpPr>
            <p:spPr>
              <a:xfrm>
                <a:off x="8508927" y="1444290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/>
                  </a:buClr>
                  <a:buSzPts val="1800"/>
                  <a:buFont typeface="Calibri"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405;p5">
                <a:extLst>
                  <a:ext uri="{FF2B5EF4-FFF2-40B4-BE49-F238E27FC236}">
                    <a16:creationId xmlns:a16="http://schemas.microsoft.com/office/drawing/2014/main" id="{B64ED807-D851-4945-B027-7323A2C26DEC}"/>
                  </a:ext>
                </a:extLst>
              </p:cNvPr>
              <p:cNvSpPr txBox="1"/>
              <p:nvPr/>
            </p:nvSpPr>
            <p:spPr>
              <a:xfrm>
                <a:off x="7443933" y="1557192"/>
                <a:ext cx="104387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Realisasi BSH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Google Shape;406;p5">
                <a:extLst>
                  <a:ext uri="{FF2B5EF4-FFF2-40B4-BE49-F238E27FC236}">
                    <a16:creationId xmlns:a16="http://schemas.microsoft.com/office/drawing/2014/main" id="{2EF39D7C-38EC-46DC-B117-37E03CB1E737}"/>
                  </a:ext>
                </a:extLst>
              </p:cNvPr>
              <p:cNvSpPr txBox="1"/>
              <p:nvPr/>
            </p:nvSpPr>
            <p:spPr>
              <a:xfrm>
                <a:off x="8591716" y="1576417"/>
                <a:ext cx="534121" cy="207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39,1</a:t>
                </a:r>
                <a:r>
                  <a:rPr lang="en-US" sz="1000" b="1" kern="1200" dirty="0">
                    <a:solidFill>
                      <a:srgbClr val="FFFFFF"/>
                    </a:solidFill>
                  </a:rPr>
                  <a:t>8</a:t>
                </a:r>
                <a:endParaRPr kumimoji="0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" name="Google Shape;360;p5">
            <a:extLst>
              <a:ext uri="{FF2B5EF4-FFF2-40B4-BE49-F238E27FC236}">
                <a16:creationId xmlns:a16="http://schemas.microsoft.com/office/drawing/2014/main" id="{9E95C1AE-FF9F-42B8-9BCC-7FB12EAE3DDA}"/>
              </a:ext>
            </a:extLst>
          </p:cNvPr>
          <p:cNvSpPr txBox="1"/>
          <p:nvPr/>
        </p:nvSpPr>
        <p:spPr>
          <a:xfrm>
            <a:off x="284128" y="258220"/>
            <a:ext cx="733894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defRPr/>
            </a:pPr>
            <a:r>
              <a:rPr lang="en-US" sz="2400" b="1" kern="0" dirty="0" err="1">
                <a:solidFill>
                  <a:srgbClr val="002060"/>
                </a:solidFill>
                <a:latin typeface="Pragmatica ExtraBold" panose="020B0803040502020204" pitchFamily="34" charset="0"/>
                <a:cs typeface="Arial"/>
                <a:sym typeface="Arial"/>
              </a:rPr>
              <a:t>Laporan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agmatica ExtraBold" panose="020B0803040502020204" pitchFamily="34" charset="0"/>
                <a:ea typeface="Arial"/>
                <a:cs typeface="Arial"/>
                <a:sym typeface="Arial"/>
              </a:rPr>
              <a:t> Traffic </a:t>
            </a:r>
            <a:r>
              <a:rPr lang="en-US" sz="2400" b="1" kern="1200" dirty="0" err="1">
                <a:solidFill>
                  <a:srgbClr val="002060"/>
                </a:solidFill>
                <a:latin typeface="Pragmatica ExtraBold" panose="020B0803040502020204" pitchFamily="34" charset="0"/>
              </a:rPr>
              <a:t>Maret</a:t>
            </a:r>
            <a:r>
              <a:rPr lang="en-US" sz="2400" b="1" kern="1200" dirty="0">
                <a:solidFill>
                  <a:srgbClr val="002060"/>
                </a:solidFill>
                <a:latin typeface="Pragmatica ExtraBold" panose="020B08030405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agmatica ExtraBold" panose="020B0803040502020204" pitchFamily="34" charset="0"/>
                <a:ea typeface="Arial"/>
                <a:cs typeface="Arial"/>
                <a:sym typeface="Arial"/>
              </a:rPr>
              <a:t>2022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ragmatica ExtraBold" panose="020B0803040502020204" pitchFamily="34" charset="0"/>
              <a:ea typeface="Arial"/>
              <a:cs typeface="Arial"/>
              <a:sym typeface="Arial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79D049-3B36-420D-8A67-FD86354294AC}"/>
              </a:ext>
            </a:extLst>
          </p:cNvPr>
          <p:cNvCxnSpPr/>
          <p:nvPr/>
        </p:nvCxnSpPr>
        <p:spPr>
          <a:xfrm flipH="1">
            <a:off x="4718472" y="4176782"/>
            <a:ext cx="3240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30EA71-A1E2-4587-AC9A-EC6D82FE5A9A}"/>
              </a:ext>
            </a:extLst>
          </p:cNvPr>
          <p:cNvCxnSpPr/>
          <p:nvPr/>
        </p:nvCxnSpPr>
        <p:spPr>
          <a:xfrm flipH="1">
            <a:off x="8601225" y="4176131"/>
            <a:ext cx="3240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Google Shape;278;p3">
            <a:extLst>
              <a:ext uri="{FF2B5EF4-FFF2-40B4-BE49-F238E27FC236}">
                <a16:creationId xmlns:a16="http://schemas.microsoft.com/office/drawing/2014/main" id="{E5F2E362-0D1F-47FA-84F7-6EFA0FCB5B71}"/>
              </a:ext>
            </a:extLst>
          </p:cNvPr>
          <p:cNvSpPr/>
          <p:nvPr/>
        </p:nvSpPr>
        <p:spPr>
          <a:xfrm>
            <a:off x="10153017" y="2252415"/>
            <a:ext cx="119605" cy="108974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tabLst/>
              <a:defRPr/>
            </a:pP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2CF4951-03B8-42F7-BE88-A86AA924B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561" y="29784"/>
            <a:ext cx="2417930" cy="7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/>
          <p:nvPr/>
        </p:nvSpPr>
        <p:spPr>
          <a:xfrm>
            <a:off x="0" y="0"/>
            <a:ext cx="241161" cy="522514"/>
          </a:xfrm>
          <a:prstGeom prst="rect">
            <a:avLst/>
          </a:prstGeom>
          <a:solidFill>
            <a:srgbClr val="006B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264;p3">
            <a:extLst>
              <a:ext uri="{FF2B5EF4-FFF2-40B4-BE49-F238E27FC236}">
                <a16:creationId xmlns:a16="http://schemas.microsoft.com/office/drawing/2014/main" id="{AF827C6A-6FFA-4F6B-B2B5-AD4B04174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22044"/>
              </p:ext>
            </p:extLst>
          </p:nvPr>
        </p:nvGraphicFramePr>
        <p:xfrm>
          <a:off x="273050" y="1431925"/>
          <a:ext cx="10414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Worksheet" r:id="rId4" imgW="9931548" imgH="3568525" progId="Excel.Sheet.12">
                  <p:embed/>
                </p:oleObj>
              </mc:Choice>
              <mc:Fallback>
                <p:oleObj name="Worksheet" r:id="rId4" imgW="9931548" imgH="3568525" progId="Excel.Sheet.12">
                  <p:embed/>
                  <p:pic>
                    <p:nvPicPr>
                      <p:cNvPr id="7" name="Google Shape;264;p3">
                        <a:extLst>
                          <a:ext uri="{FF2B5EF4-FFF2-40B4-BE49-F238E27FC236}">
                            <a16:creationId xmlns:a16="http://schemas.microsoft.com/office/drawing/2014/main" id="{AF827C6A-6FFA-4F6B-B2B5-AD4B04174D7B}"/>
                          </a:ext>
                        </a:extLst>
                      </p:cNvPr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73050" y="1431925"/>
                        <a:ext cx="10414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Google Shape;112;p1"/>
          <p:cNvSpPr txBox="1"/>
          <p:nvPr/>
        </p:nvSpPr>
        <p:spPr>
          <a:xfrm>
            <a:off x="489681" y="887643"/>
            <a:ext cx="64094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1.1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Arus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Petikemas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sd.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Maret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2022</a:t>
            </a:r>
          </a:p>
        </p:txBody>
      </p:sp>
      <p:sp>
        <p:nvSpPr>
          <p:cNvPr id="10" name="Google Shape;113;p1">
            <a:extLst>
              <a:ext uri="{FF2B5EF4-FFF2-40B4-BE49-F238E27FC236}">
                <a16:creationId xmlns:a16="http://schemas.microsoft.com/office/drawing/2014/main" id="{7B09B07B-A737-487D-B795-928B31C4F4DA}"/>
              </a:ext>
            </a:extLst>
          </p:cNvPr>
          <p:cNvSpPr txBox="1">
            <a:spLocks/>
          </p:cNvSpPr>
          <p:nvPr/>
        </p:nvSpPr>
        <p:spPr>
          <a:xfrm>
            <a:off x="11740153" y="6492875"/>
            <a:ext cx="451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rgbClr val="006BB2"/>
              </a:buClr>
              <a:buSzPts val="1600"/>
              <a:buFont typeface="Calibri"/>
              <a:buNone/>
              <a:defRPr/>
            </a:pPr>
            <a:r>
              <a:rPr lang="en-US" sz="1600" b="1" dirty="0">
                <a:solidFill>
                  <a:srgbClr val="006BB2"/>
                </a:solidFill>
              </a:rPr>
              <a:t>3</a:t>
            </a:r>
          </a:p>
        </p:txBody>
      </p:sp>
      <p:sp>
        <p:nvSpPr>
          <p:cNvPr id="9" name="Google Shape;254;p2"/>
          <p:cNvSpPr txBox="1"/>
          <p:nvPr/>
        </p:nvSpPr>
        <p:spPr>
          <a:xfrm>
            <a:off x="493811" y="202593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KINERJA OPERASIONAL DAN KOMERSIAL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27721-E799-4D26-BECE-4B222BCC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753" y="30870"/>
            <a:ext cx="2417930" cy="7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67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"/>
          <p:cNvSpPr/>
          <p:nvPr/>
        </p:nvSpPr>
        <p:spPr>
          <a:xfrm>
            <a:off x="0" y="0"/>
            <a:ext cx="241161" cy="522514"/>
          </a:xfrm>
          <a:prstGeom prst="rect">
            <a:avLst/>
          </a:prstGeom>
          <a:solidFill>
            <a:srgbClr val="006B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12;p1"/>
          <p:cNvSpPr txBox="1"/>
          <p:nvPr/>
        </p:nvSpPr>
        <p:spPr>
          <a:xfrm>
            <a:off x="489681" y="887643"/>
            <a:ext cx="64094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1.2 Kinerja dan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Utilisasi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sd.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Maret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2022</a:t>
            </a:r>
          </a:p>
        </p:txBody>
      </p:sp>
      <p:sp>
        <p:nvSpPr>
          <p:cNvPr id="9" name="Google Shape;113;p1">
            <a:extLst>
              <a:ext uri="{FF2B5EF4-FFF2-40B4-BE49-F238E27FC236}">
                <a16:creationId xmlns:a16="http://schemas.microsoft.com/office/drawing/2014/main" id="{7B09B07B-A737-487D-B795-928B31C4F4DA}"/>
              </a:ext>
            </a:extLst>
          </p:cNvPr>
          <p:cNvSpPr txBox="1">
            <a:spLocks/>
          </p:cNvSpPr>
          <p:nvPr/>
        </p:nvSpPr>
        <p:spPr>
          <a:xfrm>
            <a:off x="11740153" y="6492875"/>
            <a:ext cx="451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Clr>
                <a:srgbClr val="006BB2"/>
              </a:buClr>
              <a:buSzPts val="1600"/>
              <a:buFont typeface="Calibri"/>
              <a:buNone/>
              <a:defRPr/>
            </a:pPr>
            <a:r>
              <a:rPr lang="en-US" sz="1600" b="1" dirty="0">
                <a:solidFill>
                  <a:srgbClr val="006BB2"/>
                </a:solidFill>
              </a:rPr>
              <a:t>4</a:t>
            </a:r>
          </a:p>
        </p:txBody>
      </p:sp>
      <p:sp>
        <p:nvSpPr>
          <p:cNvPr id="10" name="Google Shape;254;p2"/>
          <p:cNvSpPr txBox="1"/>
          <p:nvPr/>
        </p:nvSpPr>
        <p:spPr>
          <a:xfrm>
            <a:off x="493811" y="202593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KINERJA OPERASIONAL DAN KOMERSIAL</a:t>
            </a:r>
            <a:endParaRPr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7205B3-0C4A-4F58-8D64-E9AAE26ADD47}"/>
              </a:ext>
            </a:extLst>
          </p:cNvPr>
          <p:cNvGraphicFramePr>
            <a:graphicFrameLocks noGrp="1"/>
          </p:cNvGraphicFramePr>
          <p:nvPr/>
        </p:nvGraphicFramePr>
        <p:xfrm>
          <a:off x="656851" y="1254782"/>
          <a:ext cx="10878297" cy="523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1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01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1731">
                  <a:extLst>
                    <a:ext uri="{9D8B030D-6E8A-4147-A177-3AD203B41FA5}">
                      <a16:colId xmlns:a16="http://schemas.microsoft.com/office/drawing/2014/main" val="3790402596"/>
                    </a:ext>
                  </a:extLst>
                </a:gridCol>
                <a:gridCol w="1401731">
                  <a:extLst>
                    <a:ext uri="{9D8B030D-6E8A-4147-A177-3AD203B41FA5}">
                      <a16:colId xmlns:a16="http://schemas.microsoft.com/office/drawing/2014/main" val="4098391569"/>
                    </a:ext>
                  </a:extLst>
                </a:gridCol>
              </a:tblGrid>
              <a:tr h="309991">
                <a:tc rowSpan="2">
                  <a:txBody>
                    <a:bodyPr/>
                    <a:lstStyle/>
                    <a:p>
                      <a:pPr algn="ctr"/>
                      <a:r>
                        <a:rPr lang="id-ID" sz="1050" dirty="0"/>
                        <a:t>No</a:t>
                      </a:r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050" dirty="0"/>
                        <a:t>Uraian</a:t>
                      </a:r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050" dirty="0"/>
                        <a:t>Sat</a:t>
                      </a:r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/>
                        <a:t>RKAP </a:t>
                      </a:r>
                      <a:r>
                        <a:rPr lang="id-ID" sz="1050" baseline="0" dirty="0"/>
                        <a:t>Tahun  20</a:t>
                      </a:r>
                      <a:r>
                        <a:rPr lang="en-GB" sz="1050" baseline="0" dirty="0"/>
                        <a:t>2</a:t>
                      </a:r>
                      <a:r>
                        <a:rPr lang="id-ID" sz="1050" baseline="0" dirty="0"/>
                        <a:t>2</a:t>
                      </a:r>
                      <a:endParaRPr lang="id-ID" sz="1050" dirty="0"/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/>
                        <a:t>RKAP s.d  </a:t>
                      </a:r>
                      <a:r>
                        <a:rPr lang="en-US" sz="1050" dirty="0" err="1"/>
                        <a:t>Maret</a:t>
                      </a:r>
                      <a:r>
                        <a:rPr lang="en-US" sz="1050" dirty="0"/>
                        <a:t> </a:t>
                      </a:r>
                      <a:r>
                        <a:rPr lang="id-ID" sz="1050" dirty="0"/>
                        <a:t>2022</a:t>
                      </a:r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050" dirty="0"/>
                        <a:t>Realisasi</a:t>
                      </a:r>
                      <a:r>
                        <a:rPr lang="id-ID" sz="1050" baseline="0" dirty="0"/>
                        <a:t> sd </a:t>
                      </a:r>
                      <a:r>
                        <a:rPr lang="en-US" sz="1050" baseline="0" dirty="0" err="1"/>
                        <a:t>Maret</a:t>
                      </a:r>
                      <a:r>
                        <a:rPr lang="en-US" sz="1050" baseline="0" dirty="0"/>
                        <a:t> </a:t>
                      </a:r>
                      <a:r>
                        <a:rPr lang="id-ID" sz="1050" baseline="0" dirty="0"/>
                        <a:t>20</a:t>
                      </a:r>
                      <a:r>
                        <a:rPr lang="en-GB" sz="1050" baseline="0" dirty="0"/>
                        <a:t>22</a:t>
                      </a:r>
                      <a:endParaRPr lang="id-ID" sz="1050" dirty="0"/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RASIO</a:t>
                      </a:r>
                    </a:p>
                  </a:txBody>
                  <a:tcPr marL="90081" marR="90081" marT="45032" marB="4503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14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28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id-ID" sz="1050" b="1" dirty="0">
                          <a:solidFill>
                            <a:schemeClr val="bg1"/>
                          </a:solidFill>
                        </a:rPr>
                        <a:t> : 5</a:t>
                      </a:r>
                    </a:p>
                  </a:txBody>
                  <a:tcPr marL="90081" marR="90081" marT="45032" marB="45032" anchor="ctr">
                    <a:solidFill>
                      <a:srgbClr val="1573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id-ID" sz="1050" b="1" dirty="0">
                          <a:solidFill>
                            <a:schemeClr val="bg1"/>
                          </a:solidFill>
                        </a:rPr>
                        <a:t> : 6</a:t>
                      </a:r>
                    </a:p>
                  </a:txBody>
                  <a:tcPr marL="90081" marR="90081" marT="45032" marB="45032" anchor="ctr">
                    <a:solidFill>
                      <a:srgbClr val="1573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91">
                <a:tc>
                  <a:txBody>
                    <a:bodyPr/>
                    <a:lstStyle/>
                    <a:p>
                      <a:pPr algn="ctr"/>
                      <a:r>
                        <a:rPr lang="id-ID" sz="1000" dirty="0"/>
                        <a:t>1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2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/>
                        <a:t>3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</a:t>
                      </a:r>
                      <a:endParaRPr lang="id-ID" sz="1200" dirty="0"/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6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dirty="0"/>
                        <a:t>7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200" dirty="0"/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200" dirty="0"/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sng" strike="noStrike" dirty="0">
                          <a:effectLst/>
                          <a:latin typeface="Calibri" panose="020F0502020204030204" pitchFamily="34" charset="0"/>
                        </a:rPr>
                        <a:t>SERVICE TIME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endParaRPr lang="id-ID" sz="1400" b="1" dirty="0">
                        <a:latin typeface="+mn-lt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Berthing Time ( BT 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J/K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33,33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33,33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24,93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Effective Time ( ET)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J/K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26,33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26,33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18,29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ET/BT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73,36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00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II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UTILIZATION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Dermaga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Tx/>
                        <a:buChar char="-"/>
                      </a:pP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Berth </a:t>
                      </a:r>
                      <a:r>
                        <a:rPr lang="en-US" sz="14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Occopancy</a:t>
                      </a: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 Ratio (BOR)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15,82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Lapangan</a:t>
                      </a: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Penumpukan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-     Yard </a:t>
                      </a:r>
                      <a:r>
                        <a:rPr lang="en-US" sz="14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Occopancy</a:t>
                      </a: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 Ratio  (YOR)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7,73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2558616506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PRODUKTIVITY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098172048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Container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BCH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21,85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1528439989"/>
                  </a:ext>
                </a:extLst>
              </a:tr>
              <a:tr h="344608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</a:rPr>
                        <a:t>BSH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32,00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39,18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  <a:endParaRPr lang="id-ID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81" marR="90081" marT="45032" marB="45032" anchor="ctr"/>
                </a:tc>
                <a:extLst>
                  <a:ext uri="{0D108BD9-81ED-4DB2-BD59-A6C34878D82A}">
                    <a16:rowId xmlns:a16="http://schemas.microsoft.com/office/drawing/2014/main" val="294256414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0F58C6C-912B-4DD2-9692-54A370E88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46" y="21740"/>
            <a:ext cx="2417930" cy="7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4EE89927-F0C2-4B12-9CEA-204DC639BD4C}"/>
              </a:ext>
            </a:extLst>
          </p:cNvPr>
          <p:cNvSpPr txBox="1"/>
          <p:nvPr/>
        </p:nvSpPr>
        <p:spPr>
          <a:xfrm>
            <a:off x="1788833" y="984096"/>
            <a:ext cx="7638338" cy="401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ctr">
            <a:noAutofit/>
          </a:bodyPr>
          <a:lstStyle>
            <a:lvl1pPr algn="l">
              <a:defRPr sz="500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defTabSz="685797">
              <a:defRPr/>
            </a:pPr>
            <a:r>
              <a:rPr lang="en-US" sz="1800" i="1" dirty="0">
                <a:solidFill>
                  <a:srgbClr val="2FB7E9"/>
                </a:solidFill>
                <a:latin typeface="Pragmatica Medium"/>
                <a:cs typeface="Circular Std Book Italic" panose="020B0604020101020102" pitchFamily="34" charset="0"/>
              </a:rPr>
              <a:t>MARKET SHARE </a:t>
            </a:r>
            <a:r>
              <a:rPr lang="en-US" sz="1800" dirty="0">
                <a:solidFill>
                  <a:srgbClr val="2FB7E9"/>
                </a:solidFill>
                <a:latin typeface="Pragmatica Medium"/>
                <a:cs typeface="Circular Std Book Italic" panose="020B0604020101020102" pitchFamily="34" charset="0"/>
              </a:rPr>
              <a:t>DI AREA </a:t>
            </a:r>
            <a:r>
              <a:rPr lang="en-US" sz="1800" dirty="0" err="1">
                <a:solidFill>
                  <a:srgbClr val="2FB7E9"/>
                </a:solidFill>
                <a:latin typeface="Pragmatica Medium"/>
                <a:cs typeface="Circular Std Book Italic" panose="020B0604020101020102" pitchFamily="34" charset="0"/>
              </a:rPr>
              <a:t>OPERASI</a:t>
            </a:r>
            <a:endParaRPr sz="1800" kern="1200" dirty="0">
              <a:solidFill>
                <a:prstClr val="black"/>
              </a:solidFill>
              <a:latin typeface="Pragmatica Medium"/>
              <a:cs typeface="Circular Std Book Italic" panose="020B0604020101020102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88833" y="1551888"/>
          <a:ext cx="9020175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Worksheet" r:id="rId3" imgW="7245362" imgH="2641717" progId="Excel.Sheet.12">
                  <p:embed/>
                </p:oleObj>
              </mc:Choice>
              <mc:Fallback>
                <p:oleObj name="Worksheet" r:id="rId3" imgW="7245362" imgH="2641717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8833" y="1551888"/>
                        <a:ext cx="9020175" cy="259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2" descr="How to Make a Pie Chart in Google Sheets"/>
          <p:cNvSpPr>
            <a:spLocks noChangeAspect="1" noChangeArrowheads="1"/>
          </p:cNvSpPr>
          <p:nvPr/>
        </p:nvSpPr>
        <p:spPr bwMode="auto">
          <a:xfrm>
            <a:off x="3505800" y="4312499"/>
            <a:ext cx="806963" cy="80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1443626-2F28-4D0D-8AE3-0A214EE93F16}"/>
              </a:ext>
            </a:extLst>
          </p:cNvPr>
          <p:cNvGraphicFramePr/>
          <p:nvPr/>
        </p:nvGraphicFramePr>
        <p:xfrm>
          <a:off x="3794373" y="4312500"/>
          <a:ext cx="4169048" cy="204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249B01E-868F-45B5-81C5-B6E761690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124" y="0"/>
            <a:ext cx="2287767" cy="66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4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6"/>
          <p:cNvSpPr txBox="1"/>
          <p:nvPr/>
        </p:nvSpPr>
        <p:spPr>
          <a:xfrm>
            <a:off x="462391" y="203585"/>
            <a:ext cx="112777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Laporan Kinerja Keuangan s.d. Maret 2022 Anak Perusahaan (Dalam Milyar Rupiah) </a:t>
            </a:r>
            <a:endParaRPr/>
          </a:p>
        </p:txBody>
      </p:sp>
      <p:sp>
        <p:nvSpPr>
          <p:cNvPr id="251" name="Google Shape;251;p56"/>
          <p:cNvSpPr txBox="1"/>
          <p:nvPr/>
        </p:nvSpPr>
        <p:spPr>
          <a:xfrm>
            <a:off x="2797284" y="916183"/>
            <a:ext cx="13278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PENDAPATAN</a:t>
            </a:r>
            <a:endParaRPr sz="10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6"/>
          <p:cNvSpPr txBox="1">
            <a:spLocks noGrp="1"/>
          </p:cNvSpPr>
          <p:nvPr>
            <p:ph type="sldNum" idx="12"/>
          </p:nvPr>
        </p:nvSpPr>
        <p:spPr>
          <a:xfrm>
            <a:off x="11740153" y="6492875"/>
            <a:ext cx="451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BB2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6BB2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600" b="1" i="0" u="none" strike="noStrike" cap="none">
              <a:solidFill>
                <a:srgbClr val="006B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6"/>
          <p:cNvSpPr txBox="1"/>
          <p:nvPr/>
        </p:nvSpPr>
        <p:spPr>
          <a:xfrm>
            <a:off x="8612098" y="864498"/>
            <a:ext cx="13278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BIAYA</a:t>
            </a:r>
            <a:endParaRPr sz="10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6"/>
          <p:cNvSpPr txBox="1"/>
          <p:nvPr/>
        </p:nvSpPr>
        <p:spPr>
          <a:xfrm>
            <a:off x="5526449" y="3761699"/>
            <a:ext cx="161003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LABA BERSIH (EAT)</a:t>
            </a:r>
            <a:endParaRPr sz="10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394278507"/>
              </p:ext>
            </p:extLst>
          </p:nvPr>
        </p:nvGraphicFramePr>
        <p:xfrm>
          <a:off x="1601529" y="1466353"/>
          <a:ext cx="3810275" cy="211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oogle Shape;274;p3">
            <a:extLst>
              <a:ext uri="{FF2B5EF4-FFF2-40B4-BE49-F238E27FC236}">
                <a16:creationId xmlns:a16="http://schemas.microsoft.com/office/drawing/2014/main" id="{42F3BB4E-2B23-4CB3-B70F-EF052C964F2E}"/>
              </a:ext>
            </a:extLst>
          </p:cNvPr>
          <p:cNvGrpSpPr/>
          <p:nvPr/>
        </p:nvGrpSpPr>
        <p:grpSpPr>
          <a:xfrm>
            <a:off x="3324018" y="2100707"/>
            <a:ext cx="641274" cy="337531"/>
            <a:chOff x="4396225" y="1520124"/>
            <a:chExt cx="641274" cy="337531"/>
          </a:xfrm>
        </p:grpSpPr>
        <p:sp>
          <p:nvSpPr>
            <p:cNvPr id="49" name="Google Shape;278;p3">
              <a:extLst>
                <a:ext uri="{FF2B5EF4-FFF2-40B4-BE49-F238E27FC236}">
                  <a16:creationId xmlns:a16="http://schemas.microsoft.com/office/drawing/2014/main" id="{21F9519D-C1C5-4621-BC4E-D083D128F348}"/>
                </a:ext>
              </a:extLst>
            </p:cNvPr>
            <p:cNvSpPr/>
            <p:nvPr/>
          </p:nvSpPr>
          <p:spPr>
            <a:xfrm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79;p3">
              <a:extLst>
                <a:ext uri="{FF2B5EF4-FFF2-40B4-BE49-F238E27FC236}">
                  <a16:creationId xmlns:a16="http://schemas.microsoft.com/office/drawing/2014/main" id="{CBB53CCA-9158-4C92-AF69-D721D7EDDB58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lang="en-US" sz="1200" b="1" kern="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68,5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274;p3">
            <a:extLst>
              <a:ext uri="{FF2B5EF4-FFF2-40B4-BE49-F238E27FC236}">
                <a16:creationId xmlns:a16="http://schemas.microsoft.com/office/drawing/2014/main" id="{42F3BB4E-2B23-4CB3-B70F-EF052C964F2E}"/>
              </a:ext>
            </a:extLst>
          </p:cNvPr>
          <p:cNvGrpSpPr/>
          <p:nvPr/>
        </p:nvGrpSpPr>
        <p:grpSpPr>
          <a:xfrm>
            <a:off x="4023470" y="1674455"/>
            <a:ext cx="920218" cy="660270"/>
            <a:chOff x="4396225" y="1520124"/>
            <a:chExt cx="641274" cy="461624"/>
          </a:xfrm>
        </p:grpSpPr>
        <p:sp>
          <p:nvSpPr>
            <p:cNvPr id="52" name="Google Shape;278;p3">
              <a:extLst>
                <a:ext uri="{FF2B5EF4-FFF2-40B4-BE49-F238E27FC236}">
                  <a16:creationId xmlns:a16="http://schemas.microsoft.com/office/drawing/2014/main" id="{21F9519D-C1C5-4621-BC4E-D083D128F348}"/>
                </a:ext>
              </a:extLst>
            </p:cNvPr>
            <p:cNvSpPr/>
            <p:nvPr/>
          </p:nvSpPr>
          <p:spPr>
            <a:xfrm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79;p3">
              <a:extLst>
                <a:ext uri="{FF2B5EF4-FFF2-40B4-BE49-F238E27FC236}">
                  <a16:creationId xmlns:a16="http://schemas.microsoft.com/office/drawing/2014/main" id="{CBB53CCA-9158-4C92-AF69-D721D7EDDB58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lang="en-US" sz="1200" b="1" kern="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25,152,39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4" name="Chart 53"/>
          <p:cNvGraphicFramePr/>
          <p:nvPr/>
        </p:nvGraphicFramePr>
        <p:xfrm>
          <a:off x="7198721" y="1349718"/>
          <a:ext cx="3771840" cy="2177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5" name="Google Shape;274;p3">
            <a:extLst>
              <a:ext uri="{FF2B5EF4-FFF2-40B4-BE49-F238E27FC236}">
                <a16:creationId xmlns:a16="http://schemas.microsoft.com/office/drawing/2014/main" id="{42F3BB4E-2B23-4CB3-B70F-EF052C964F2E}"/>
              </a:ext>
            </a:extLst>
          </p:cNvPr>
          <p:cNvGrpSpPr/>
          <p:nvPr/>
        </p:nvGrpSpPr>
        <p:grpSpPr>
          <a:xfrm>
            <a:off x="8790367" y="1991998"/>
            <a:ext cx="787925" cy="461624"/>
            <a:chOff x="4396225" y="1520124"/>
            <a:chExt cx="641274" cy="461624"/>
          </a:xfrm>
        </p:grpSpPr>
        <p:sp>
          <p:nvSpPr>
            <p:cNvPr id="56" name="Google Shape;278;p3">
              <a:extLst>
                <a:ext uri="{FF2B5EF4-FFF2-40B4-BE49-F238E27FC236}">
                  <a16:creationId xmlns:a16="http://schemas.microsoft.com/office/drawing/2014/main" id="{21F9519D-C1C5-4621-BC4E-D083D128F348}"/>
                </a:ext>
              </a:extLst>
            </p:cNvPr>
            <p:cNvSpPr/>
            <p:nvPr/>
          </p:nvSpPr>
          <p:spPr>
            <a:xfrm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79;p3">
              <a:extLst>
                <a:ext uri="{FF2B5EF4-FFF2-40B4-BE49-F238E27FC236}">
                  <a16:creationId xmlns:a16="http://schemas.microsoft.com/office/drawing/2014/main" id="{CBB53CCA-9158-4C92-AF69-D721D7EDDB58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83,36%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274;p3">
            <a:extLst>
              <a:ext uri="{FF2B5EF4-FFF2-40B4-BE49-F238E27FC236}">
                <a16:creationId xmlns:a16="http://schemas.microsoft.com/office/drawing/2014/main" id="{42F3BB4E-2B23-4CB3-B70F-EF052C964F2E}"/>
              </a:ext>
            </a:extLst>
          </p:cNvPr>
          <p:cNvGrpSpPr/>
          <p:nvPr/>
        </p:nvGrpSpPr>
        <p:grpSpPr>
          <a:xfrm>
            <a:off x="9570607" y="1781410"/>
            <a:ext cx="787925" cy="337531"/>
            <a:chOff x="4396225" y="1520124"/>
            <a:chExt cx="641274" cy="337531"/>
          </a:xfrm>
        </p:grpSpPr>
        <p:sp>
          <p:nvSpPr>
            <p:cNvPr id="59" name="Google Shape;278;p3">
              <a:extLst>
                <a:ext uri="{FF2B5EF4-FFF2-40B4-BE49-F238E27FC236}">
                  <a16:creationId xmlns:a16="http://schemas.microsoft.com/office/drawing/2014/main" id="{21F9519D-C1C5-4621-BC4E-D083D128F348}"/>
                </a:ext>
              </a:extLst>
            </p:cNvPr>
            <p:cNvSpPr/>
            <p:nvPr/>
          </p:nvSpPr>
          <p:spPr>
            <a:xfrm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79;p3">
              <a:extLst>
                <a:ext uri="{FF2B5EF4-FFF2-40B4-BE49-F238E27FC236}">
                  <a16:creationId xmlns:a16="http://schemas.microsoft.com/office/drawing/2014/main" id="{CBB53CCA-9158-4C92-AF69-D721D7EDDB58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263,57%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1" name="Chart 60"/>
          <p:cNvGraphicFramePr/>
          <p:nvPr/>
        </p:nvGraphicFramePr>
        <p:xfrm>
          <a:off x="4197870" y="4069435"/>
          <a:ext cx="4267195" cy="2417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8771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57"/>
          <p:cNvCxnSpPr/>
          <p:nvPr/>
        </p:nvCxnSpPr>
        <p:spPr>
          <a:xfrm>
            <a:off x="462392" y="3518844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57"/>
          <p:cNvCxnSpPr/>
          <p:nvPr/>
        </p:nvCxnSpPr>
        <p:spPr>
          <a:xfrm rot="10800000">
            <a:off x="462392" y="1137571"/>
            <a:ext cx="32400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p57"/>
          <p:cNvSpPr txBox="1"/>
          <p:nvPr/>
        </p:nvSpPr>
        <p:spPr>
          <a:xfrm>
            <a:off x="462392" y="861185"/>
            <a:ext cx="324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7"/>
          <p:cNvSpPr txBox="1"/>
          <p:nvPr/>
        </p:nvSpPr>
        <p:spPr>
          <a:xfrm>
            <a:off x="580887" y="902758"/>
            <a:ext cx="3240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IDR Miliar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57"/>
          <p:cNvCxnSpPr/>
          <p:nvPr/>
        </p:nvCxnSpPr>
        <p:spPr>
          <a:xfrm rot="10800000">
            <a:off x="4737603" y="1137571"/>
            <a:ext cx="32400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57"/>
          <p:cNvSpPr txBox="1"/>
          <p:nvPr/>
        </p:nvSpPr>
        <p:spPr>
          <a:xfrm>
            <a:off x="4737603" y="829794"/>
            <a:ext cx="324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Ekuitas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7"/>
          <p:cNvSpPr txBox="1"/>
          <p:nvPr/>
        </p:nvSpPr>
        <p:spPr>
          <a:xfrm>
            <a:off x="4821579" y="902758"/>
            <a:ext cx="3240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IDR Miliar</a:t>
            </a:r>
            <a:endParaRPr/>
          </a:p>
        </p:txBody>
      </p:sp>
      <p:cxnSp>
        <p:nvCxnSpPr>
          <p:cNvPr id="308" name="Google Shape;308;p57"/>
          <p:cNvCxnSpPr/>
          <p:nvPr/>
        </p:nvCxnSpPr>
        <p:spPr>
          <a:xfrm rot="10800000">
            <a:off x="8363886" y="1124761"/>
            <a:ext cx="32400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57"/>
          <p:cNvSpPr txBox="1"/>
          <p:nvPr/>
        </p:nvSpPr>
        <p:spPr>
          <a:xfrm>
            <a:off x="8447862" y="902758"/>
            <a:ext cx="3240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IDR Miliar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7"/>
          <p:cNvSpPr txBox="1"/>
          <p:nvPr/>
        </p:nvSpPr>
        <p:spPr>
          <a:xfrm>
            <a:off x="208527" y="6505589"/>
            <a:ext cx="614907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Keterangan:  LTD = Long Term Debt / Liabilitas Tidak Lancar; STD = Short Term Debt / Liabilitas Lancar</a:t>
            </a:r>
            <a:endParaRPr sz="10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7"/>
          <p:cNvSpPr txBox="1"/>
          <p:nvPr/>
        </p:nvSpPr>
        <p:spPr>
          <a:xfrm>
            <a:off x="8363886" y="839589"/>
            <a:ext cx="324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Liabilitas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7"/>
          <p:cNvSpPr txBox="1"/>
          <p:nvPr/>
        </p:nvSpPr>
        <p:spPr>
          <a:xfrm>
            <a:off x="462392" y="203585"/>
            <a:ext cx="53552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Postur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Keuangan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s.d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Maret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2022</a:t>
            </a:r>
            <a:endParaRPr dirty="0"/>
          </a:p>
        </p:txBody>
      </p:sp>
      <p:graphicFrame>
        <p:nvGraphicFramePr>
          <p:cNvPr id="314" name="Google Shape;314;p57"/>
          <p:cNvGraphicFramePr/>
          <p:nvPr/>
        </p:nvGraphicFramePr>
        <p:xfrm>
          <a:off x="3895534" y="4083787"/>
          <a:ext cx="4328761" cy="242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15" name="Google Shape;315;p57"/>
          <p:cNvGrpSpPr/>
          <p:nvPr/>
        </p:nvGrpSpPr>
        <p:grpSpPr>
          <a:xfrm>
            <a:off x="3755028" y="3740034"/>
            <a:ext cx="4059511" cy="533222"/>
            <a:chOff x="7814539" y="3670616"/>
            <a:chExt cx="4059511" cy="533222"/>
          </a:xfrm>
        </p:grpSpPr>
        <p:sp>
          <p:nvSpPr>
            <p:cNvPr id="316" name="Google Shape;316;p57"/>
            <p:cNvSpPr txBox="1"/>
            <p:nvPr/>
          </p:nvSpPr>
          <p:spPr>
            <a:xfrm>
              <a:off x="7814539" y="3670616"/>
              <a:ext cx="40595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Cash Flow from Operation (CFO) &amp; Saldo Kas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7"/>
            <p:cNvSpPr txBox="1"/>
            <p:nvPr/>
          </p:nvSpPr>
          <p:spPr>
            <a:xfrm>
              <a:off x="8634050" y="3942228"/>
              <a:ext cx="32400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IDR Miliar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57"/>
          <p:cNvSpPr txBox="1"/>
          <p:nvPr/>
        </p:nvSpPr>
        <p:spPr>
          <a:xfrm>
            <a:off x="462392" y="3740035"/>
            <a:ext cx="324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Piutang &amp; Avg. Collection Period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7"/>
          <p:cNvSpPr/>
          <p:nvPr/>
        </p:nvSpPr>
        <p:spPr>
          <a:xfrm>
            <a:off x="8224295" y="3631342"/>
            <a:ext cx="3764070" cy="2697269"/>
          </a:xfrm>
          <a:prstGeom prst="rect">
            <a:avLst/>
          </a:prstGeom>
          <a:solidFill>
            <a:srgbClr val="DDEAF6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ASET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……………………………..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LIABILITAS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………………………………….</a:t>
            </a:r>
            <a:endParaRPr dirty="0"/>
          </a:p>
        </p:txBody>
      </p:sp>
      <p:sp>
        <p:nvSpPr>
          <p:cNvPr id="321" name="Google Shape;321;p57"/>
          <p:cNvSpPr txBox="1"/>
          <p:nvPr/>
        </p:nvSpPr>
        <p:spPr>
          <a:xfrm>
            <a:off x="11740153" y="6492875"/>
            <a:ext cx="451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BB2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6BB2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600" b="1" i="0" u="none" strike="noStrike" cap="none">
              <a:solidFill>
                <a:srgbClr val="006B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" name="Chart 47"/>
          <p:cNvGraphicFramePr/>
          <p:nvPr/>
        </p:nvGraphicFramePr>
        <p:xfrm>
          <a:off x="580887" y="1313001"/>
          <a:ext cx="3240000" cy="215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9" name="Google Shape;274;p3">
            <a:extLst>
              <a:ext uri="{FF2B5EF4-FFF2-40B4-BE49-F238E27FC236}">
                <a16:creationId xmlns:a16="http://schemas.microsoft.com/office/drawing/2014/main" id="{42F3BB4E-2B23-4CB3-B70F-EF052C964F2E}"/>
              </a:ext>
            </a:extLst>
          </p:cNvPr>
          <p:cNvGrpSpPr/>
          <p:nvPr/>
        </p:nvGrpSpPr>
        <p:grpSpPr>
          <a:xfrm>
            <a:off x="1696807" y="1147251"/>
            <a:ext cx="784188" cy="337531"/>
            <a:chOff x="4396225" y="1520124"/>
            <a:chExt cx="641274" cy="337531"/>
          </a:xfrm>
        </p:grpSpPr>
        <p:sp>
          <p:nvSpPr>
            <p:cNvPr id="50" name="Google Shape;278;p3">
              <a:extLst>
                <a:ext uri="{FF2B5EF4-FFF2-40B4-BE49-F238E27FC236}">
                  <a16:creationId xmlns:a16="http://schemas.microsoft.com/office/drawing/2014/main" id="{21F9519D-C1C5-4621-BC4E-D083D128F348}"/>
                </a:ext>
              </a:extLst>
            </p:cNvPr>
            <p:cNvSpPr/>
            <p:nvPr/>
          </p:nvSpPr>
          <p:spPr>
            <a:xfrm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79;p3">
              <a:extLst>
                <a:ext uri="{FF2B5EF4-FFF2-40B4-BE49-F238E27FC236}">
                  <a16:creationId xmlns:a16="http://schemas.microsoft.com/office/drawing/2014/main" id="{CBB53CCA-9158-4C92-AF69-D721D7EDDB58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97,30%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274;p3">
            <a:extLst>
              <a:ext uri="{FF2B5EF4-FFF2-40B4-BE49-F238E27FC236}">
                <a16:creationId xmlns:a16="http://schemas.microsoft.com/office/drawing/2014/main" id="{42F3BB4E-2B23-4CB3-B70F-EF052C964F2E}"/>
              </a:ext>
            </a:extLst>
          </p:cNvPr>
          <p:cNvGrpSpPr/>
          <p:nvPr/>
        </p:nvGrpSpPr>
        <p:grpSpPr>
          <a:xfrm>
            <a:off x="2486181" y="1134258"/>
            <a:ext cx="811980" cy="461624"/>
            <a:chOff x="4396225" y="1520124"/>
            <a:chExt cx="641274" cy="461624"/>
          </a:xfrm>
        </p:grpSpPr>
        <p:sp>
          <p:nvSpPr>
            <p:cNvPr id="53" name="Google Shape;278;p3">
              <a:extLst>
                <a:ext uri="{FF2B5EF4-FFF2-40B4-BE49-F238E27FC236}">
                  <a16:creationId xmlns:a16="http://schemas.microsoft.com/office/drawing/2014/main" id="{21F9519D-C1C5-4621-BC4E-D083D128F348}"/>
                </a:ext>
              </a:extLst>
            </p:cNvPr>
            <p:cNvSpPr/>
            <p:nvPr/>
          </p:nvSpPr>
          <p:spPr>
            <a:xfrm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79;p3">
              <a:extLst>
                <a:ext uri="{FF2B5EF4-FFF2-40B4-BE49-F238E27FC236}">
                  <a16:creationId xmlns:a16="http://schemas.microsoft.com/office/drawing/2014/main" id="{CBB53CCA-9158-4C92-AF69-D721D7EDDB58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96,49%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5" name="Chart 54"/>
          <p:cNvGraphicFramePr/>
          <p:nvPr/>
        </p:nvGraphicFramePr>
        <p:xfrm>
          <a:off x="4855255" y="1438581"/>
          <a:ext cx="3240000" cy="1921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6" name="Google Shape;274;p3">
            <a:extLst>
              <a:ext uri="{FF2B5EF4-FFF2-40B4-BE49-F238E27FC236}">
                <a16:creationId xmlns:a16="http://schemas.microsoft.com/office/drawing/2014/main" id="{E918C84B-A2CE-4C2D-AD36-7EAA49989908}"/>
              </a:ext>
            </a:extLst>
          </p:cNvPr>
          <p:cNvGrpSpPr/>
          <p:nvPr/>
        </p:nvGrpSpPr>
        <p:grpSpPr>
          <a:xfrm>
            <a:off x="6053110" y="1171465"/>
            <a:ext cx="844289" cy="337531"/>
            <a:chOff x="4396225" y="1520124"/>
            <a:chExt cx="641274" cy="337531"/>
          </a:xfrm>
        </p:grpSpPr>
        <p:sp>
          <p:nvSpPr>
            <p:cNvPr id="57" name="Google Shape;278;p3">
              <a:extLst>
                <a:ext uri="{FF2B5EF4-FFF2-40B4-BE49-F238E27FC236}">
                  <a16:creationId xmlns:a16="http://schemas.microsoft.com/office/drawing/2014/main" id="{68D09D27-3854-4AD0-AD22-B2C9B96D2D05}"/>
                </a:ext>
              </a:extLst>
            </p:cNvPr>
            <p:cNvSpPr/>
            <p:nvPr/>
          </p:nvSpPr>
          <p:spPr>
            <a:xfrm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79;p3">
              <a:extLst>
                <a:ext uri="{FF2B5EF4-FFF2-40B4-BE49-F238E27FC236}">
                  <a16:creationId xmlns:a16="http://schemas.microsoft.com/office/drawing/2014/main" id="{35AE4BE2-B504-4A9D-BCEB-E0B5F2FE1FFE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97,30%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274;p3">
            <a:extLst>
              <a:ext uri="{FF2B5EF4-FFF2-40B4-BE49-F238E27FC236}">
                <a16:creationId xmlns:a16="http://schemas.microsoft.com/office/drawing/2014/main" id="{E918C84B-A2CE-4C2D-AD36-7EAA49989908}"/>
              </a:ext>
            </a:extLst>
          </p:cNvPr>
          <p:cNvGrpSpPr/>
          <p:nvPr/>
        </p:nvGrpSpPr>
        <p:grpSpPr>
          <a:xfrm>
            <a:off x="7002095" y="1184275"/>
            <a:ext cx="801643" cy="337531"/>
            <a:chOff x="3150008" y="1840819"/>
            <a:chExt cx="487075" cy="337531"/>
          </a:xfrm>
        </p:grpSpPr>
        <p:sp>
          <p:nvSpPr>
            <p:cNvPr id="60" name="Google Shape;278;p3">
              <a:extLst>
                <a:ext uri="{FF2B5EF4-FFF2-40B4-BE49-F238E27FC236}">
                  <a16:creationId xmlns:a16="http://schemas.microsoft.com/office/drawing/2014/main" id="{68D09D27-3854-4AD0-AD22-B2C9B96D2D05}"/>
                </a:ext>
              </a:extLst>
            </p:cNvPr>
            <p:cNvSpPr/>
            <p:nvPr/>
          </p:nvSpPr>
          <p:spPr>
            <a:xfrm>
              <a:off x="3251595" y="2091794"/>
              <a:ext cx="277460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79;p3">
              <a:extLst>
                <a:ext uri="{FF2B5EF4-FFF2-40B4-BE49-F238E27FC236}">
                  <a16:creationId xmlns:a16="http://schemas.microsoft.com/office/drawing/2014/main" id="{35AE4BE2-B504-4A9D-BCEB-E0B5F2FE1FFE}"/>
                </a:ext>
              </a:extLst>
            </p:cNvPr>
            <p:cNvSpPr txBox="1"/>
            <p:nvPr/>
          </p:nvSpPr>
          <p:spPr>
            <a:xfrm>
              <a:off x="3150008" y="1840819"/>
              <a:ext cx="487075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96,49%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274;p3">
            <a:extLst>
              <a:ext uri="{FF2B5EF4-FFF2-40B4-BE49-F238E27FC236}">
                <a16:creationId xmlns:a16="http://schemas.microsoft.com/office/drawing/2014/main" id="{E918C84B-A2CE-4C2D-AD36-7EAA49989908}"/>
              </a:ext>
            </a:extLst>
          </p:cNvPr>
          <p:cNvGrpSpPr/>
          <p:nvPr/>
        </p:nvGrpSpPr>
        <p:grpSpPr>
          <a:xfrm>
            <a:off x="9657173" y="1066229"/>
            <a:ext cx="844289" cy="337531"/>
            <a:chOff x="4396225" y="1520124"/>
            <a:chExt cx="641274" cy="337531"/>
          </a:xfrm>
        </p:grpSpPr>
        <p:sp>
          <p:nvSpPr>
            <p:cNvPr id="64" name="Google Shape;278;p3">
              <a:extLst>
                <a:ext uri="{FF2B5EF4-FFF2-40B4-BE49-F238E27FC236}">
                  <a16:creationId xmlns:a16="http://schemas.microsoft.com/office/drawing/2014/main" id="{68D09D27-3854-4AD0-AD22-B2C9B96D2D05}"/>
                </a:ext>
              </a:extLst>
            </p:cNvPr>
            <p:cNvSpPr/>
            <p:nvPr/>
          </p:nvSpPr>
          <p:spPr>
            <a:xfrm>
              <a:off x="4529972" y="1771099"/>
              <a:ext cx="365299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79;p3">
              <a:extLst>
                <a:ext uri="{FF2B5EF4-FFF2-40B4-BE49-F238E27FC236}">
                  <a16:creationId xmlns:a16="http://schemas.microsoft.com/office/drawing/2014/main" id="{35AE4BE2-B504-4A9D-BCEB-E0B5F2FE1FFE}"/>
                </a:ext>
              </a:extLst>
            </p:cNvPr>
            <p:cNvSpPr txBox="1"/>
            <p:nvPr/>
          </p:nvSpPr>
          <p:spPr>
            <a:xfrm>
              <a:off x="4396225" y="1520124"/>
              <a:ext cx="64127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97,30%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274;p3">
            <a:extLst>
              <a:ext uri="{FF2B5EF4-FFF2-40B4-BE49-F238E27FC236}">
                <a16:creationId xmlns:a16="http://schemas.microsoft.com/office/drawing/2014/main" id="{E918C84B-A2CE-4C2D-AD36-7EAA49989908}"/>
              </a:ext>
            </a:extLst>
          </p:cNvPr>
          <p:cNvGrpSpPr/>
          <p:nvPr/>
        </p:nvGrpSpPr>
        <p:grpSpPr>
          <a:xfrm>
            <a:off x="10606158" y="1079039"/>
            <a:ext cx="801643" cy="337531"/>
            <a:chOff x="3150008" y="1840819"/>
            <a:chExt cx="487075" cy="337531"/>
          </a:xfrm>
        </p:grpSpPr>
        <p:sp>
          <p:nvSpPr>
            <p:cNvPr id="67" name="Google Shape;278;p3">
              <a:extLst>
                <a:ext uri="{FF2B5EF4-FFF2-40B4-BE49-F238E27FC236}">
                  <a16:creationId xmlns:a16="http://schemas.microsoft.com/office/drawing/2014/main" id="{68D09D27-3854-4AD0-AD22-B2C9B96D2D05}"/>
                </a:ext>
              </a:extLst>
            </p:cNvPr>
            <p:cNvSpPr/>
            <p:nvPr/>
          </p:nvSpPr>
          <p:spPr>
            <a:xfrm>
              <a:off x="3251595" y="2091794"/>
              <a:ext cx="277460" cy="86556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Calibri"/>
                <a:buNone/>
                <a:tabLst/>
                <a:defRPr/>
              </a:pPr>
              <a:endParaRPr kumimoji="0" sz="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79;p3">
              <a:extLst>
                <a:ext uri="{FF2B5EF4-FFF2-40B4-BE49-F238E27FC236}">
                  <a16:creationId xmlns:a16="http://schemas.microsoft.com/office/drawing/2014/main" id="{35AE4BE2-B504-4A9D-BCEB-E0B5F2FE1FFE}"/>
                </a:ext>
              </a:extLst>
            </p:cNvPr>
            <p:cNvSpPr txBox="1"/>
            <p:nvPr/>
          </p:nvSpPr>
          <p:spPr>
            <a:xfrm>
              <a:off x="3150008" y="1840819"/>
              <a:ext cx="487075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200"/>
                <a:buFont typeface="Calibri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96,49%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42C60B46-791C-48A2-82DE-1848D5C77A09}"/>
              </a:ext>
            </a:extLst>
          </p:cNvPr>
          <p:cNvGraphicFramePr/>
          <p:nvPr/>
        </p:nvGraphicFramePr>
        <p:xfrm>
          <a:off x="8264482" y="1343188"/>
          <a:ext cx="3618506" cy="2150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7" name="Google Shape;310;p57"/>
          <p:cNvGraphicFramePr/>
          <p:nvPr/>
        </p:nvGraphicFramePr>
        <p:xfrm>
          <a:off x="8297077" y="1309944"/>
          <a:ext cx="3618506" cy="2175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AC76EED2-2786-4FC8-A4EC-2F9CCB03C56D}"/>
              </a:ext>
            </a:extLst>
          </p:cNvPr>
          <p:cNvGraphicFramePr/>
          <p:nvPr/>
        </p:nvGraphicFramePr>
        <p:xfrm>
          <a:off x="133575" y="4273256"/>
          <a:ext cx="3453572" cy="197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8419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 txBox="1"/>
          <p:nvPr/>
        </p:nvSpPr>
        <p:spPr>
          <a:xfrm>
            <a:off x="353111" y="169127"/>
            <a:ext cx="10184451" cy="53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B7E9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KINERJA KEUANGAN </a:t>
            </a:r>
            <a:r>
              <a:rPr lang="en-US" sz="1600" b="1" i="0" u="none" strike="noStrike" cap="none">
                <a:solidFill>
                  <a:srgbClr val="2FB7E9"/>
                </a:solidFill>
                <a:latin typeface="Arial"/>
                <a:ea typeface="Arial"/>
                <a:cs typeface="Arial"/>
                <a:sym typeface="Arial"/>
              </a:rPr>
              <a:t>(dalam milyar rupiah)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11914137" y="1781410"/>
            <a:ext cx="1739038" cy="1647590"/>
          </a:xfrm>
          <a:prstGeom prst="rect">
            <a:avLst/>
          </a:prstGeom>
          <a:solidFill>
            <a:srgbClr val="F7CAAC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Catatan: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 bisa langsung diisi oleh angka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8"/>
          <p:cNvGraphicFramePr/>
          <p:nvPr/>
        </p:nvGraphicFramePr>
        <p:xfrm>
          <a:off x="409553" y="814731"/>
          <a:ext cx="11244875" cy="5796490"/>
        </p:xfrm>
        <a:graphic>
          <a:graphicData uri="http://schemas.openxmlformats.org/drawingml/2006/table">
            <a:tbl>
              <a:tblPr firstRow="1" bandRow="1">
                <a:noFill/>
                <a:tableStyleId>{5F29382E-921C-49F7-AD90-477261149FB3}</a:tableStyleId>
              </a:tblPr>
              <a:tblGrid>
                <a:gridCol w="227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7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03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Parameter 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Jan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Feb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Mar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Triwulan I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s.d Mar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RKAP 2022</a:t>
                      </a:r>
                      <a:endParaRPr sz="11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Realisasi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RKAP</a:t>
                      </a:r>
                      <a:endParaRPr/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Rp</a:t>
                      </a:r>
                      <a:endParaRPr sz="1100" b="1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45725" marB="45725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Pendapatan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18,2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22,5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15,2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22,5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33,3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44,9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33,3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44,9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8,6%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388,4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Beban Usaha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(7,7)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(11,1)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(10,3)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(11,1)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(18,0)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(22,2)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(18,0)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(22,2)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13,5%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(133,7)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Beban Adm. &amp; Umum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(0,4)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(0,6)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(1,0)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(0,6)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(1,4)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(1,1)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(1,4)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(1,1)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16,1%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(8,7)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Laba Rugi Di Luar Usaha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0,1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(1,8)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-0,3%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(32,9)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Laba Rugi Selisih Kurs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(0,0)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(0,0)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(0,1)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(0,0)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(0,1)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(0,1)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(0,1)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(0,1)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12,7%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(0,4)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Bagian Laba Investasi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Beban Bunga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(10,5)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(9,2)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(10,3)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(9,2)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(20,8)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(18,4)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(20,8)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(18,4)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11,5%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(181,5)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EBITDA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13,6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7,6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21,2  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29,1  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21,2  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29,1  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7,3%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291,2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Beban Pajak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 Income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(0,4)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(0,2)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(6,4)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(0,2)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(6,8)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(0,4)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(6,8)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(0,4)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-27,8%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24,3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Aset Lancar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191,7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187,5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191,7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187,5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191,7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187,5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90,6%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211,7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Kas dan Setara Kas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28,0</a:t>
                      </a: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32,1</a:t>
                      </a: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28,0</a:t>
                      </a: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32,1</a:t>
                      </a: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28,0</a:t>
                      </a: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32,1</a:t>
                      </a: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50,5%</a:t>
                      </a: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55,5</a:t>
                      </a: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Piutang Usaha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3,2 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0,4 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3,2 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0,4 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3,2 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0,4 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315,1%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1,0 </a:t>
                      </a:r>
                      <a:endParaRPr/>
                    </a:p>
                  </a:txBody>
                  <a:tcPr marL="0" marR="0" marT="0" marB="0" anchor="b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Aset Lancar Lainnya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160,6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155,1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160,6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155,1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160,6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155,1 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103,5%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155,2 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Aset Tidak Lancar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3.016,6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3.021,9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3.016,6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3.021,9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3.016,6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3.021,9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100,6%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2.998,0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Aset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3.208,4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3.209,4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3.208,4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3.209,4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3.208,4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3.209,4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3.209,7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Hutang Jk Pendek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196,0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98,7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196,0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98,7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196,0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98,7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223,8%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87,6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Hutang Jk Panjang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1.948,8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1.888,5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1.948,8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1.888,5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1.948,8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1.888,5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109,3%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1.782,3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Liabilitas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2.144,9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1.987,2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2.144,9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1.987,2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2.144,9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1.987,2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114,7%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1.869,9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Ekuitas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1.063,5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1.222,3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1.063,5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1.222,3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1.063,5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1.222,3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79,4%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1.339,8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 Flow Operational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6,3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10,7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2,7%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234,9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 Flow Investasi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(121,6)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 Flow Pendanaan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(8,9)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(9,2)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(8,9)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(9,2)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(8,9)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(9,2)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10,1%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(88,5)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 Awal Periode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30,6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30,6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30,6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30,6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30,6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30,6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30,6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 Akhir Periode</a:t>
                      </a: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28,0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32,1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28,0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32,1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28,0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32,1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50,5%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55,5 </a:t>
                      </a:r>
                      <a:endParaRPr/>
                    </a:p>
                  </a:txBody>
                  <a:tcPr marL="96000" marR="96000" marT="0" marB="0" anchor="ctr">
                    <a:lnL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352" name="Google Shape;352;p8"/>
          <p:cNvSpPr txBox="1"/>
          <p:nvPr/>
        </p:nvSpPr>
        <p:spPr>
          <a:xfrm>
            <a:off x="11740153" y="6492875"/>
            <a:ext cx="4518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BB2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6BB2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600" b="1" i="0" u="none" strike="noStrike" cap="none">
              <a:solidFill>
                <a:srgbClr val="006B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DC8E9-218B-44C1-92AF-493AFCB5B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713" y="145710"/>
            <a:ext cx="2417930" cy="7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2692</Words>
  <Application>Microsoft Office PowerPoint</Application>
  <PresentationFormat>Widescreen</PresentationFormat>
  <Paragraphs>822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Century Gothic</vt:lpstr>
      <vt:lpstr>Pragmatica Bold</vt:lpstr>
      <vt:lpstr>Pragmatica Book</vt:lpstr>
      <vt:lpstr>Pragmatica ExtraBold</vt:lpstr>
      <vt:lpstr>Pragmatica Medium</vt:lpstr>
      <vt:lpstr>Office Theme</vt:lpstr>
      <vt:lpstr>3_Office Theme</vt:lpstr>
      <vt:lpstr>Microsoft Excel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ROG Strix Scar</dc:creator>
  <cp:lastModifiedBy>Asus</cp:lastModifiedBy>
  <cp:revision>7</cp:revision>
  <dcterms:created xsi:type="dcterms:W3CDTF">2021-10-04T05:24:37Z</dcterms:created>
  <dcterms:modified xsi:type="dcterms:W3CDTF">2022-04-06T09:59:55Z</dcterms:modified>
</cp:coreProperties>
</file>