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0"/>
  </p:notesMasterIdLst>
  <p:sldIdLst>
    <p:sldId id="258" r:id="rId4"/>
    <p:sldId id="567" r:id="rId5"/>
    <p:sldId id="301" r:id="rId6"/>
    <p:sldId id="302" r:id="rId7"/>
    <p:sldId id="303" r:id="rId8"/>
    <p:sldId id="287" r:id="rId9"/>
  </p:sldIdLst>
  <p:sldSz cx="12011025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FF"/>
    <a:srgbClr val="FFFF99"/>
    <a:srgbClr val="339933"/>
    <a:srgbClr val="008080"/>
    <a:srgbClr val="660033"/>
    <a:srgbClr val="0000FF"/>
    <a:srgbClr val="009999"/>
    <a:srgbClr val="FFFFD1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04" y="60"/>
      </p:cViewPr>
      <p:guideLst>
        <p:guide orient="horz" pos="2160"/>
        <p:guide pos="37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567F-A47C-4456-835C-66837864FED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1143000"/>
            <a:ext cx="5403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8C46-FD96-4520-A13B-36BE862D41C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177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8C46-FD96-4520-A13B-36BE862D41C8}" type="slidenum">
              <a:rPr lang="id-ID" smtClean="0">
                <a:solidFill>
                  <a:prstClr val="black"/>
                </a:solidFill>
              </a:rPr>
              <a:pPr/>
              <a:t>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8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8C46-FD96-4520-A13B-36BE862D41C8}" type="slidenum">
              <a:rPr lang="id-ID" smtClean="0">
                <a:solidFill>
                  <a:prstClr val="black"/>
                </a:solidFill>
              </a:rPr>
              <a:pPr/>
              <a:t>3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8C46-FD96-4520-A13B-36BE862D41C8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0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98C46-FD96-4520-A13B-36BE862D41C8}" type="slidenum">
              <a:rPr lang="id-ID" smtClean="0">
                <a:solidFill>
                  <a:prstClr val="black"/>
                </a:solidFill>
              </a:rPr>
              <a:pPr/>
              <a:t>5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827" y="2130426"/>
            <a:ext cx="1020937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654" y="3886200"/>
            <a:ext cx="840771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71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6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39668" y="274639"/>
            <a:ext cx="354909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223" y="274639"/>
            <a:ext cx="104512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83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827" y="2130426"/>
            <a:ext cx="1020937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654" y="3886200"/>
            <a:ext cx="840771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8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88" y="4406901"/>
            <a:ext cx="1020937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788" y="2906713"/>
            <a:ext cx="1020937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82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224" y="1600201"/>
            <a:ext cx="70001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8584" y="1600201"/>
            <a:ext cx="70001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7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51" y="274638"/>
            <a:ext cx="108099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551" y="1535113"/>
            <a:ext cx="53069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551" y="2174875"/>
            <a:ext cx="53069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1434" y="1535113"/>
            <a:ext cx="5309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434" y="2174875"/>
            <a:ext cx="53090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9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77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18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52" y="273050"/>
            <a:ext cx="39515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977" y="273051"/>
            <a:ext cx="671449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552" y="1435101"/>
            <a:ext cx="39515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7648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245" y="4800600"/>
            <a:ext cx="720661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54245" y="612775"/>
            <a:ext cx="720661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4245" y="5367338"/>
            <a:ext cx="720661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5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88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39668" y="274639"/>
            <a:ext cx="354909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223" y="274639"/>
            <a:ext cx="104512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5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372939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827" y="2130426"/>
            <a:ext cx="1020937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654" y="3886200"/>
            <a:ext cx="840771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19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8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88" y="4406901"/>
            <a:ext cx="1020937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788" y="2906713"/>
            <a:ext cx="1020937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04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224" y="1600201"/>
            <a:ext cx="70001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8584" y="1600201"/>
            <a:ext cx="70001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053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51" y="274638"/>
            <a:ext cx="108099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551" y="1535113"/>
            <a:ext cx="53069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551" y="2174875"/>
            <a:ext cx="53069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1434" y="1535113"/>
            <a:ext cx="5309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434" y="2174875"/>
            <a:ext cx="53090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85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88" y="4406901"/>
            <a:ext cx="1020937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788" y="2906713"/>
            <a:ext cx="1020937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703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92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52" y="273050"/>
            <a:ext cx="39515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977" y="273051"/>
            <a:ext cx="671449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552" y="1435101"/>
            <a:ext cx="39515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9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245" y="4800600"/>
            <a:ext cx="720661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54245" y="612775"/>
            <a:ext cx="720661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4245" y="5367338"/>
            <a:ext cx="720661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25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8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39668" y="274639"/>
            <a:ext cx="354909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8223" y="274639"/>
            <a:ext cx="104512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3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8224" y="1600201"/>
            <a:ext cx="70001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8584" y="1600201"/>
            <a:ext cx="70001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2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51" y="274638"/>
            <a:ext cx="108099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551" y="1535113"/>
            <a:ext cx="53069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551" y="2174875"/>
            <a:ext cx="53069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1434" y="1535113"/>
            <a:ext cx="5309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1434" y="2174875"/>
            <a:ext cx="530904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46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193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32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52" y="273050"/>
            <a:ext cx="39515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977" y="273051"/>
            <a:ext cx="671449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552" y="1435101"/>
            <a:ext cx="39515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66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245" y="4800600"/>
            <a:ext cx="720661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54245" y="612775"/>
            <a:ext cx="720661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4245" y="5367338"/>
            <a:ext cx="720661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722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551" y="274638"/>
            <a:ext cx="108099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551" y="1600201"/>
            <a:ext cx="108099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551" y="6356351"/>
            <a:ext cx="2802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9783-A146-427A-84D6-C1FD35201AE9}" type="datetimeFigureOut">
              <a:rPr lang="id-ID" smtClean="0"/>
              <a:t>29/04/2022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3767" y="6356351"/>
            <a:ext cx="3803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7901" y="6356351"/>
            <a:ext cx="2802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81EC-0E08-4D26-A1C3-42DD02A698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1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551" y="274638"/>
            <a:ext cx="108099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551" y="1600201"/>
            <a:ext cx="108099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551" y="6356351"/>
            <a:ext cx="2802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3767" y="6356351"/>
            <a:ext cx="3803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7901" y="6356351"/>
            <a:ext cx="2802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551" y="274638"/>
            <a:ext cx="108099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551" y="1600201"/>
            <a:ext cx="108099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551" y="6356351"/>
            <a:ext cx="2802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9783-A146-427A-84D6-C1FD35201AE9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29/04/2022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3767" y="6356351"/>
            <a:ext cx="3803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7901" y="6356351"/>
            <a:ext cx="2802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81EC-0E08-4D26-A1C3-42DD02A698A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9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A .Magang\lOGO png\AKHLAK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50000" r="30163" b="18733"/>
          <a:stretch/>
        </p:blipFill>
        <p:spPr bwMode="auto">
          <a:xfrm>
            <a:off x="172864" y="81374"/>
            <a:ext cx="1368152" cy="81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22783" y="1350322"/>
            <a:ext cx="11287385" cy="5103015"/>
            <a:chOff x="622783" y="1609072"/>
            <a:chExt cx="11287385" cy="4847864"/>
          </a:xfrm>
        </p:grpSpPr>
        <p:sp>
          <p:nvSpPr>
            <p:cNvPr id="3" name="TextBox 2"/>
            <p:cNvSpPr txBox="1"/>
            <p:nvPr/>
          </p:nvSpPr>
          <p:spPr>
            <a:xfrm>
              <a:off x="3624857" y="5546834"/>
              <a:ext cx="48245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</a:rPr>
                <a:t>16 AGUSTUS 2021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83" y="1741749"/>
              <a:ext cx="4669235" cy="36724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256" y="3241778"/>
              <a:ext cx="5972273" cy="321515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997400" y="1609072"/>
              <a:ext cx="6912768" cy="2192908"/>
            </a:xfrm>
            <a:prstGeom prst="rect">
              <a:avLst/>
            </a:prstGeom>
            <a:noFill/>
            <a:ln w="76200"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4800" b="1" dirty="0">
                  <a:solidFill>
                    <a:schemeClr val="bg2">
                      <a:lumMod val="25000"/>
                    </a:schemeClr>
                  </a:solidFill>
                  <a:latin typeface="Bernard MT Condensed" panose="02050806060905020404" pitchFamily="18" charset="0"/>
                </a:rPr>
                <a:t>KINERJA ANAK PERUSAHAAN </a:t>
              </a:r>
            </a:p>
            <a:p>
              <a:pPr algn="ctr"/>
              <a:r>
                <a:rPr lang="id-ID" sz="4000" b="1" dirty="0">
                  <a:solidFill>
                    <a:schemeClr val="bg2">
                      <a:lumMod val="25000"/>
                    </a:schemeClr>
                  </a:solidFill>
                  <a:latin typeface="Bernard MT Condensed" panose="02050806060905020404" pitchFamily="18" charset="0"/>
                </a:rPr>
                <a:t>PT </a:t>
              </a:r>
              <a:r>
                <a:rPr lang="en-US" sz="4000" b="1" dirty="0">
                  <a:solidFill>
                    <a:schemeClr val="bg2">
                      <a:lumMod val="25000"/>
                    </a:schemeClr>
                  </a:solidFill>
                  <a:latin typeface="Bernard MT Condensed" panose="02050806060905020404" pitchFamily="18" charset="0"/>
                </a:rPr>
                <a:t>PRIMA TERMINAL PETIKEMAS</a:t>
              </a:r>
              <a:endParaRPr lang="id-ID" sz="4000" b="1" dirty="0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endParaRPr>
            </a:p>
            <a:p>
              <a:pPr algn="ctr"/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Bernard MT Condensed" panose="02050806060905020404" pitchFamily="18" charset="0"/>
                </a:rPr>
                <a:t>FEBRUARI </a:t>
              </a:r>
              <a:r>
                <a:rPr lang="id-ID" sz="2400" b="1" dirty="0">
                  <a:solidFill>
                    <a:schemeClr val="bg2">
                      <a:lumMod val="25000"/>
                    </a:schemeClr>
                  </a:solidFill>
                  <a:latin typeface="Bernard MT Condensed" panose="02050806060905020404" pitchFamily="18" charset="0"/>
                </a:rPr>
                <a:t>202</a:t>
              </a:r>
              <a:r>
                <a:rPr lang="en-US" sz="2400" b="1" dirty="0">
                  <a:solidFill>
                    <a:schemeClr val="bg2">
                      <a:lumMod val="25000"/>
                    </a:schemeClr>
                  </a:solidFill>
                  <a:latin typeface="Bernard MT Condensed" panose="02050806060905020404" pitchFamily="18" charset="0"/>
                </a:rPr>
                <a:t>2</a:t>
              </a:r>
              <a:endParaRPr lang="id-ID" sz="2400" b="1" dirty="0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endParaRPr>
            </a:p>
            <a:p>
              <a:pPr algn="ctr"/>
              <a:endParaRPr lang="id-ID" sz="1600" dirty="0">
                <a:latin typeface="Bernard MT Condensed" panose="02050806060905020404" pitchFamily="18" charset="0"/>
              </a:endParaRPr>
            </a:p>
            <a:p>
              <a:pPr algn="ctr"/>
              <a:endParaRPr lang="id-ID" sz="1600" dirty="0">
                <a:latin typeface="Bernard MT Condensed" panose="02050806060905020404" pitchFamily="18" charset="0"/>
              </a:endParaRPr>
            </a:p>
          </p:txBody>
        </p:sp>
      </p:grpSp>
      <p:pic>
        <p:nvPicPr>
          <p:cNvPr id="10" name="Picture 4" descr="D:\A .Magang\Holder G Form\bg 2 cop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8102"/>
            <a:ext cx="12039873" cy="163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33C15-B53F-4B6E-B42D-6C20FD891C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22" y="173726"/>
            <a:ext cx="2054539" cy="5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5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A .Magang\lOGO png\AKHLA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50000" r="30163" b="18733"/>
          <a:stretch/>
        </p:blipFill>
        <p:spPr bwMode="auto">
          <a:xfrm>
            <a:off x="172864" y="81374"/>
            <a:ext cx="1143347" cy="6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 .Magang\Holder G Form\bg 2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07497"/>
            <a:ext cx="12011025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entagon 9"/>
          <p:cNvSpPr/>
          <p:nvPr/>
        </p:nvSpPr>
        <p:spPr>
          <a:xfrm>
            <a:off x="187324" y="836712"/>
            <a:ext cx="5026100" cy="43204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1.</a:t>
            </a:r>
            <a:r>
              <a:rPr lang="id-ID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PROGRES RENCANA KERJA MANAJEMEN 2022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28E877-7559-45D4-A35F-F7EB754BD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3378"/>
              </p:ext>
            </p:extLst>
          </p:nvPr>
        </p:nvGraphicFramePr>
        <p:xfrm>
          <a:off x="172864" y="1340768"/>
          <a:ext cx="11521280" cy="521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900">
                  <a:extLst>
                    <a:ext uri="{9D8B030D-6E8A-4147-A177-3AD203B41FA5}">
                      <a16:colId xmlns:a16="http://schemas.microsoft.com/office/drawing/2014/main" val="1466652556"/>
                    </a:ext>
                  </a:extLst>
                </a:gridCol>
                <a:gridCol w="2838576">
                  <a:extLst>
                    <a:ext uri="{9D8B030D-6E8A-4147-A177-3AD203B41FA5}">
                      <a16:colId xmlns:a16="http://schemas.microsoft.com/office/drawing/2014/main" val="436852515"/>
                    </a:ext>
                  </a:extLst>
                </a:gridCol>
                <a:gridCol w="2087189">
                  <a:extLst>
                    <a:ext uri="{9D8B030D-6E8A-4147-A177-3AD203B41FA5}">
                      <a16:colId xmlns:a16="http://schemas.microsoft.com/office/drawing/2014/main" val="2068982459"/>
                    </a:ext>
                  </a:extLst>
                </a:gridCol>
                <a:gridCol w="5927615">
                  <a:extLst>
                    <a:ext uri="{9D8B030D-6E8A-4147-A177-3AD203B41FA5}">
                      <a16:colId xmlns:a16="http://schemas.microsoft.com/office/drawing/2014/main" val="3881442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NAMA RKM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PROGRESS MARET 2022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52693608"/>
                  </a:ext>
                </a:extLst>
              </a:tr>
              <a:tr h="739988"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Pengurusan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Izin-izin</a:t>
                      </a:r>
                      <a:endParaRPr lang="en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180975" indent="-180975" algn="l" rtl="0" fontAlgn="t">
                        <a:buAutoNum type="arabicPeriod"/>
                      </a:pP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Sertifikat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Hak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Guna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Bangunan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(SHGB)</a:t>
                      </a:r>
                    </a:p>
                    <a:p>
                      <a:pPr marL="180975" indent="-180975" algn="l" rtl="0" fontAlgn="t">
                        <a:buAutoNum type="arabicPeriod"/>
                      </a:pP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Izin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TPS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Limbah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180975" indent="-180975" algn="l" rtl="0" fontAlgn="t">
                        <a:buFontTx/>
                        <a:buChar char="-"/>
                      </a:pP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Sertifikat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HPL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telah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terbit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tgl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Maret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2021,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Serah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Terima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HPL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antara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 dan Pelindo 1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tgl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2021. SHGB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diproses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setelah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dana BPHTB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tersedia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Harus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perjanjian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antara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 dan PTP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terkait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pemanfaatan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area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2.</a:t>
                      </a:r>
                    </a:p>
                    <a:p>
                      <a:pPr marL="180975" indent="-180975" algn="l" rtl="0" fontAlgn="t">
                        <a:buFontTx/>
                        <a:buChar char="-"/>
                      </a:pP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Bangunan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TPS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telah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selesai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April,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surat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tanggapan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KLHK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telah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terbit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tanggal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04 April 2022). PTP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berkoordinasi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Pelindo Reg 1 dan SPTP,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diputuskan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bersama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terkait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permohonan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perubahan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persetujuan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lingkungan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97129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Optimalisasi pengoperasian dermaga dengan penambahan pengguna jasa/perusahaan pelayaran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SLA dan SLG</a:t>
                      </a:r>
                      <a:b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Pengoperasian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Penuh</a:t>
                      </a:r>
                      <a:endParaRPr lang="en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180975" indent="-180975" algn="l" rtl="0" fontAlgn="t">
                        <a:buFontTx/>
                        <a:buChar char="-"/>
                      </a:pP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Bintika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Bangun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Nusa (Agency RCL)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rutin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setiap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  <a:p>
                      <a:pPr marL="180975" indent="-180975" algn="l" rtl="0" fontAlgn="t">
                        <a:buFontTx/>
                        <a:buChar char="-"/>
                      </a:pP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CMA/CGM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rutin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setiap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April, Wan Hai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rutin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setiap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);</a:t>
                      </a:r>
                    </a:p>
                    <a:p>
                      <a:pPr marL="180975" indent="-180975" algn="l" rtl="0" fontAlgn="t">
                        <a:buFontTx/>
                        <a:buChar char="-"/>
                      </a:pP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rutin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setiap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042074823"/>
                  </a:ext>
                </a:extLst>
              </a:tr>
              <a:tr h="465534"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Kerjasama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Mitra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Strategis</a:t>
                      </a:r>
                      <a:endParaRPr lang="en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Kajian Kerjasama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177800" indent="-177800" algn="l" rtl="0" fontAlgn="t">
                        <a:buFontTx/>
                        <a:buChar char="-"/>
                      </a:pP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Sedang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dilaksanakan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finalisasi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Uji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Tuntas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oleh HO;</a:t>
                      </a:r>
                    </a:p>
                    <a:p>
                      <a:pPr marL="177800" indent="-177800" algn="l" rtl="0" fontAlgn="t">
                        <a:buFontTx/>
                        <a:buChar char="-"/>
                      </a:pP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Sedang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dilaksanakan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finalisasi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kajian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restrukturisasi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saham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oleh SH.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6303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Sertifikasi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Terminal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Resertifikasi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Alat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indent="0" algn="l" rtl="0" fontAlgn="t">
                        <a:buNone/>
                      </a:pP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Surat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Perjanjian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Pekerjaan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pada 11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2022,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sedang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dilaksanakan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pemeriksaan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pengujian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April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sertifikat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sementara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keluar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11071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Peningkatan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Kompetensi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SDM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Kepesertaan</a:t>
                      </a:r>
                      <a:b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sertifikat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keahlian</a:t>
                      </a:r>
                      <a:endParaRPr lang="en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177800" indent="-177800" algn="l" fontAlgn="t">
                        <a:buFontTx/>
                        <a:buChar char="-"/>
                      </a:pP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Pelatihan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Penanganan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Berbahaya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sesuai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IMO Module (15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s.d.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18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Maret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2022),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menunggu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penerbitan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sertifikat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marL="177800" indent="-177800" algn="l" fontAlgn="t">
                        <a:buFontTx/>
                        <a:buChar char="-"/>
                      </a:pP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Pelatihan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pengadaan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barang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jasa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Minggu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ke-3 Mei)</a:t>
                      </a:r>
                      <a:endParaRPr lang="en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41972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Penyelesaian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kewajiban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eskalasi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kepada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Vendor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Pelunasan</a:t>
                      </a:r>
                      <a:endParaRPr lang="en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Eskalasi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dilakukan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selambat-lambatnya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 September 2022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atau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penerbitan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Bank Guarantee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sebagai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prasyarat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penandatanganan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AJB </a:t>
                      </a:r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saham</a:t>
                      </a:r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8455162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4319EC-A042-45E1-A148-56FB8FB4B4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22" y="173726"/>
            <a:ext cx="2054539" cy="5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9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A .Magang\lOGO png\AKHLA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50000" r="30163" b="18733"/>
          <a:stretch/>
        </p:blipFill>
        <p:spPr bwMode="auto">
          <a:xfrm>
            <a:off x="172864" y="81374"/>
            <a:ext cx="1143347" cy="6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 .Magang\Holder G Form\bg 2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844"/>
            <a:ext cx="12011025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entagon 9"/>
          <p:cNvSpPr/>
          <p:nvPr/>
        </p:nvSpPr>
        <p:spPr>
          <a:xfrm>
            <a:off x="259332" y="836712"/>
            <a:ext cx="5530156" cy="43204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id-ID" b="1" dirty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KEY PERFORMANCE INDICATOR TAHUN 2022 (1/3)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45585"/>
              </p:ext>
            </p:extLst>
          </p:nvPr>
        </p:nvGraphicFramePr>
        <p:xfrm>
          <a:off x="384676" y="1988840"/>
          <a:ext cx="11165452" cy="3460800"/>
        </p:xfrm>
        <a:graphic>
          <a:graphicData uri="http://schemas.openxmlformats.org/drawingml/2006/table">
            <a:tbl>
              <a:tblPr firstRow="1" bandRow="1"/>
              <a:tblGrid>
                <a:gridCol w="6772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857">
                  <a:extLst>
                    <a:ext uri="{9D8B030D-6E8A-4147-A177-3AD203B41FA5}">
                      <a16:colId xmlns:a16="http://schemas.microsoft.com/office/drawing/2014/main" val="1710410487"/>
                    </a:ext>
                  </a:extLst>
                </a:gridCol>
                <a:gridCol w="2153631">
                  <a:extLst>
                    <a:ext uri="{9D8B030D-6E8A-4147-A177-3AD203B41FA5}">
                      <a16:colId xmlns:a16="http://schemas.microsoft.com/office/drawing/2014/main" val="3241528503"/>
                    </a:ext>
                  </a:extLst>
                </a:gridCol>
              </a:tblGrid>
              <a:tr h="755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GB" sz="1000" dirty="0"/>
                    </a:p>
                    <a:p>
                      <a:pPr algn="ctr"/>
                      <a:r>
                        <a:rPr lang="en-GB" sz="2400" dirty="0" err="1"/>
                        <a:t>Perspektif</a:t>
                      </a:r>
                      <a:r>
                        <a:rPr lang="en-GB" sz="2400" baseline="0" dirty="0"/>
                        <a:t> KPI</a:t>
                      </a:r>
                      <a:endParaRPr lang="en-US" sz="2400" dirty="0"/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800" dirty="0" err="1"/>
                        <a:t>Bobot</a:t>
                      </a:r>
                      <a:endParaRPr lang="en-US" sz="1800" dirty="0"/>
                    </a:p>
                  </a:txBody>
                  <a:tcPr marT="45723" marB="45723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800" dirty="0"/>
                        <a:t>Skor KPI</a:t>
                      </a:r>
                      <a:r>
                        <a:rPr lang="id-ID" sz="1800" dirty="0"/>
                        <a:t> </a:t>
                      </a:r>
                      <a:r>
                        <a:rPr lang="en-US" sz="1800" dirty="0" err="1"/>
                        <a:t>s.d.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Maret</a:t>
                      </a:r>
                      <a:endParaRPr lang="en-US" sz="1800" dirty="0"/>
                    </a:p>
                  </a:txBody>
                  <a:tcPr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A.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chemeClr val="tx1"/>
                          </a:solidFill>
                        </a:rPr>
                        <a:t>Nilai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chemeClr val="tx1"/>
                          </a:solidFill>
                        </a:rPr>
                        <a:t>Ekonomi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chemeClr val="tx1"/>
                          </a:solidFill>
                        </a:rPr>
                        <a:t>dan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chemeClr val="tx1"/>
                          </a:solidFill>
                        </a:rPr>
                        <a:t>Sosial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chemeClr val="tx1"/>
                          </a:solidFill>
                        </a:rPr>
                        <a:t>untuk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Indonesia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31,97</a:t>
                      </a: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B. 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</a:rPr>
                        <a:t>Inovasi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 Model 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</a:rPr>
                        <a:t>Bisnis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7,00</a:t>
                      </a: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C.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chemeClr val="tx1"/>
                          </a:solidFill>
                        </a:rPr>
                        <a:t>Kepemimpinan</a:t>
                      </a:r>
                      <a:r>
                        <a:rPr lang="en-GB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baseline="0" dirty="0" err="1">
                          <a:solidFill>
                            <a:schemeClr val="tx1"/>
                          </a:solidFill>
                        </a:rPr>
                        <a:t>Teknologi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3,50</a:t>
                      </a: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D. 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</a:rPr>
                        <a:t>Peningkatan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</a:rPr>
                        <a:t>Investasi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14,00</a:t>
                      </a: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E. 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</a:rPr>
                        <a:t>Pengembangan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dirty="0" err="1">
                          <a:solidFill>
                            <a:schemeClr val="tx1"/>
                          </a:solidFill>
                        </a:rPr>
                        <a:t>Talenta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15,07</a:t>
                      </a: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8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marT="45718" marB="4571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71,54</a:t>
                      </a:r>
                    </a:p>
                  </a:txBody>
                  <a:tcPr marT="45718" marB="4571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4676" y="1613314"/>
            <a:ext cx="27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/>
              <a:t>Highlights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337A31-A97D-491D-B70E-121BDA4389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22" y="173726"/>
            <a:ext cx="2054539" cy="5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A .Magang\lOGO png\AKHLA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50000" r="30163" b="18733"/>
          <a:stretch/>
        </p:blipFill>
        <p:spPr bwMode="auto">
          <a:xfrm>
            <a:off x="172864" y="81374"/>
            <a:ext cx="1143347" cy="6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 .Magang\Holder G Form\bg 2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572"/>
            <a:ext cx="12011025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24515"/>
              </p:ext>
            </p:extLst>
          </p:nvPr>
        </p:nvGraphicFramePr>
        <p:xfrm>
          <a:off x="263525" y="1484784"/>
          <a:ext cx="11449049" cy="4477852"/>
        </p:xfrm>
        <a:graphic>
          <a:graphicData uri="http://schemas.openxmlformats.org/drawingml/2006/table">
            <a:tbl>
              <a:tblPr firstRow="1" bandRow="1"/>
              <a:tblGrid>
                <a:gridCol w="44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2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24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79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33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Indikator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 2022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</a:t>
                      </a:r>
                      <a:r>
                        <a:rPr lang="en-GB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GB" sz="1200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s.d.</a:t>
                      </a:r>
                      <a:r>
                        <a:rPr lang="en-GB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1200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Maret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Pol.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Periode</a:t>
                      </a:r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Penilaian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Bobot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Realisasi</a:t>
                      </a:r>
                      <a:r>
                        <a:rPr lang="id-ID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s.d.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Maret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 </a:t>
                      </a:r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Capaian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Skor</a:t>
                      </a:r>
                      <a:r>
                        <a:rPr lang="en-GB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KPI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49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A. NILAI EKONOMI DAN SOSIAL UNTUK INDONESIA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,97</a:t>
                      </a: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4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Financial</a:t>
                      </a: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9,32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EBITDA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Milyar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221,69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43,537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Triwulanan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7,773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63,79</a:t>
                      </a:r>
                      <a:endParaRPr lang="en-ID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5,11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Cash From Operation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Milyar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66,45</a:t>
                      </a: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32,345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Triwulanan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17,010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52,59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45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Operasional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2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2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</a:t>
                      </a:r>
                      <a:r>
                        <a:rPr lang="en-ID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Container Throughput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Teus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171.557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41.851</a:t>
                      </a:r>
                      <a:endParaRPr lang="en-ID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Triwulanan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29.516</a:t>
                      </a:r>
                      <a:endParaRPr lang="en-ID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70,53</a:t>
                      </a:r>
                      <a:endParaRPr lang="en-ID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ID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,94</a:t>
                      </a:r>
                      <a:endParaRPr lang="en-ID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B/S/H Gross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B/S/H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32,00</a:t>
                      </a: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39,18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Triwulanan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39,18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110,00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en-ID" sz="1200" b="0" i="0" u="none" strike="noStrike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,70</a:t>
                      </a:r>
                      <a:endParaRPr lang="en-ID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fi-FI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ET/BT Terminal Petikemas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Triwulanan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73,36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92,86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6,51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45">
                <a:tc gridSpan="2">
                  <a:txBody>
                    <a:bodyPr/>
                    <a:lstStyle/>
                    <a:p>
                      <a:pPr algn="l"/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Sosial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i-FI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36657"/>
                  </a:ext>
                </a:extLst>
              </a:tr>
              <a:tr h="23334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Manfaat Kesejahteraan Masyarakat di Sekitar Pelabuhan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Triwulanan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772"/>
                  </a:ext>
                </a:extLst>
              </a:tr>
              <a:tr h="280013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B. INOVASI BISNIS MODEL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9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Efisiensi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Biaya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melalui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Pengadaan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Terpusat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2,5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Semesteran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6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Unified Key Account Management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Semesteran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55574"/>
                  </a:ext>
                </a:extLst>
              </a:tr>
            </a:tbl>
          </a:graphicData>
        </a:graphic>
      </p:graphicFrame>
      <p:sp>
        <p:nvSpPr>
          <p:cNvPr id="7" name="Pentagon 9">
            <a:extLst>
              <a:ext uri="{FF2B5EF4-FFF2-40B4-BE49-F238E27FC236}">
                <a16:creationId xmlns:a16="http://schemas.microsoft.com/office/drawing/2014/main" id="{CEFDA707-221B-47B7-8CD8-A276C8946BC7}"/>
              </a:ext>
            </a:extLst>
          </p:cNvPr>
          <p:cNvSpPr/>
          <p:nvPr/>
        </p:nvSpPr>
        <p:spPr>
          <a:xfrm>
            <a:off x="259332" y="836712"/>
            <a:ext cx="5530156" cy="43204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id-ID" b="1" dirty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KEY PERFORMANCE INDICATOR TAHUN 2022 (2/3)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D466FD-60F3-4DFC-98D1-4BF2AA357C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22" y="173726"/>
            <a:ext cx="2054539" cy="5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9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A .Magang\lOGO png\AKHLAK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6" t="50000" r="30163" b="18733"/>
          <a:stretch/>
        </p:blipFill>
        <p:spPr bwMode="auto">
          <a:xfrm>
            <a:off x="172864" y="81374"/>
            <a:ext cx="1143347" cy="6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 .Magang\Holder G Form\bg 2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572"/>
            <a:ext cx="12011025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29285"/>
              </p:ext>
            </p:extLst>
          </p:nvPr>
        </p:nvGraphicFramePr>
        <p:xfrm>
          <a:off x="244872" y="1340569"/>
          <a:ext cx="11517312" cy="3868586"/>
        </p:xfrm>
        <a:graphic>
          <a:graphicData uri="http://schemas.openxmlformats.org/drawingml/2006/table">
            <a:tbl>
              <a:tblPr firstRow="1" bandRow="1"/>
              <a:tblGrid>
                <a:gridCol w="45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91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3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Indikator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Sat.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 2022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</a:t>
                      </a:r>
                      <a:r>
                        <a:rPr lang="en-GB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1200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s.d.</a:t>
                      </a:r>
                      <a:r>
                        <a:rPr lang="en-US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Maret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Pol.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Periode</a:t>
                      </a:r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Penilaian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Bobot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Realisasi</a:t>
                      </a:r>
                      <a:endParaRPr lang="en-GB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s.d.</a:t>
                      </a: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Maret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 </a:t>
                      </a:r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Capaian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Skor</a:t>
                      </a:r>
                      <a:r>
                        <a:rPr lang="en-GB" sz="12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KPI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63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C. KEPEMIMPINAN TEKNOLOGI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3,50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fi-FI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Standarisasi dan Digitalisasi Layanan Pelabuhan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Triwulanan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3,50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91439" marR="91439" marT="45716" marB="4571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Implementasi Green Technology di Pelabuhan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Semesteran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08392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D. PENINGKATAN INVESTASI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fi-FI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14,00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0093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marL="91439" marR="91439" marT="45716" marB="4571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Pengembangan Potensi Pelabuhan melalui Kerjasama Usaha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Triwulanan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14,00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556962"/>
                  </a:ext>
                </a:extLst>
              </a:tr>
              <a:tr h="349163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E. PENGEMBANGAN TALENTA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15,07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1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Perempuan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dalam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Nominated Talent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Semesteran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5,26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105,26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7,37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16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</a:t>
                      </a:r>
                    </a:p>
                  </a:txBody>
                  <a:tcPr marL="91439" marR="91439" marT="45716" marB="4571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Milenial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(≤ 42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tahun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dalam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Nominated Talent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Maks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Semesteran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15,79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7,70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37564"/>
                  </a:ext>
                </a:extLst>
              </a:tr>
              <a:tr h="424796"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</a:p>
                  </a:txBody>
                  <a:tcPr marL="91439" marR="91439" marT="45716" marB="4571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71,54</a:t>
                      </a: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Pentagon 9">
            <a:extLst>
              <a:ext uri="{FF2B5EF4-FFF2-40B4-BE49-F238E27FC236}">
                <a16:creationId xmlns:a16="http://schemas.microsoft.com/office/drawing/2014/main" id="{E5DCAB6C-596D-4D5F-8606-437187D30B55}"/>
              </a:ext>
            </a:extLst>
          </p:cNvPr>
          <p:cNvSpPr/>
          <p:nvPr/>
        </p:nvSpPr>
        <p:spPr>
          <a:xfrm>
            <a:off x="259332" y="836712"/>
            <a:ext cx="5530156" cy="432048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id-ID" b="1" dirty="0">
                <a:solidFill>
                  <a:schemeClr val="bg1"/>
                </a:solidFill>
              </a:rPr>
              <a:t>. </a:t>
            </a:r>
            <a:r>
              <a:rPr lang="en-US" b="1" dirty="0">
                <a:solidFill>
                  <a:schemeClr val="bg1"/>
                </a:solidFill>
              </a:rPr>
              <a:t>KEY PERFORMANCE INDICATOR TAHUN 2022 (3/3)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84EE2-0868-4B19-8718-C47C117960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22" y="173726"/>
            <a:ext cx="2054539" cy="5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9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A .Magang\Holder G Form\bg 2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07497"/>
            <a:ext cx="12011025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C293D-9881-4FBF-979C-E286966192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622" y="173726"/>
            <a:ext cx="2054539" cy="5909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A43B94-7D08-483A-A913-2321DE6DD4F8}"/>
              </a:ext>
            </a:extLst>
          </p:cNvPr>
          <p:cNvSpPr/>
          <p:nvPr/>
        </p:nvSpPr>
        <p:spPr>
          <a:xfrm>
            <a:off x="0" y="-24751"/>
            <a:ext cx="2917371" cy="6858000"/>
          </a:xfrm>
          <a:prstGeom prst="rect">
            <a:avLst/>
          </a:prstGeom>
          <a:solidFill>
            <a:srgbClr val="015A6B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CE7ACBFD-9D2F-4730-9871-D5882E58F406}"/>
              </a:ext>
            </a:extLst>
          </p:cNvPr>
          <p:cNvSpPr txBox="1">
            <a:spLocks/>
          </p:cNvSpPr>
          <p:nvPr/>
        </p:nvSpPr>
        <p:spPr>
          <a:xfrm>
            <a:off x="6096000" y="1521919"/>
            <a:ext cx="5312229" cy="2387600"/>
          </a:xfrm>
          <a:prstGeom prst="rect">
            <a:avLst/>
          </a:prstGeom>
        </p:spPr>
        <p:txBody>
          <a:bodyPr vert="horz" tIns="0" bIns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/>
              <a:t>TERIMA</a:t>
            </a:r>
            <a:br>
              <a:rPr lang="en-US" sz="8800" dirty="0"/>
            </a:br>
            <a:r>
              <a:rPr lang="en-US" sz="8800" b="1" dirty="0"/>
              <a:t>KASIH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CB599-F81E-4337-AB7D-F2195FA62B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2" r="10436"/>
          <a:stretch/>
        </p:blipFill>
        <p:spPr>
          <a:xfrm>
            <a:off x="783772" y="1122363"/>
            <a:ext cx="4891313" cy="4215600"/>
          </a:xfrm>
          <a:prstGeom prst="rect">
            <a:avLst/>
          </a:prstGeom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66FA53DE-581F-44BF-9A32-E9981596E2C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3823" y="5886192"/>
            <a:ext cx="3031469" cy="543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0E5F6-9CF1-4194-8C58-A63AEE4A6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405" y="5920954"/>
            <a:ext cx="2287219" cy="508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ABEABA-00B2-4EC2-8B89-3996F7A209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369" y="5934181"/>
            <a:ext cx="868489" cy="5525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77648-F41E-474B-BB02-AF8277D984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85" y="5801651"/>
            <a:ext cx="1255607" cy="7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6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694</Words>
  <Application>Microsoft Office PowerPoint</Application>
  <PresentationFormat>Custom</PresentationFormat>
  <Paragraphs>265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Bernard MT Condensed</vt:lpstr>
      <vt:lpstr>Calibri</vt:lpstr>
      <vt:lpstr>Tahoma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HP</cp:lastModifiedBy>
  <cp:revision>498</cp:revision>
  <dcterms:created xsi:type="dcterms:W3CDTF">2020-11-06T09:05:55Z</dcterms:created>
  <dcterms:modified xsi:type="dcterms:W3CDTF">2022-04-29T03:34:46Z</dcterms:modified>
</cp:coreProperties>
</file>