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261" r:id="rId2"/>
    <p:sldId id="1260" r:id="rId3"/>
    <p:sldId id="1266" r:id="rId4"/>
    <p:sldId id="1259" r:id="rId5"/>
    <p:sldId id="1263" r:id="rId6"/>
    <p:sldId id="1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6B0"/>
    <a:srgbClr val="1573BA"/>
    <a:srgbClr val="1F37B1"/>
    <a:srgbClr val="152885"/>
    <a:srgbClr val="000099"/>
    <a:srgbClr val="0707C9"/>
    <a:srgbClr val="2E31A2"/>
    <a:srgbClr val="2FB7E9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/>
  </p:normalViewPr>
  <p:slideViewPr>
    <p:cSldViewPr snapToGrid="0" snapToObjects="1">
      <p:cViewPr varScale="1">
        <p:scale>
          <a:sx n="47" d="100"/>
          <a:sy n="47" d="100"/>
        </p:scale>
        <p:origin x="1228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31176116178093"/>
          <c:y val="6.0852794046524779E-2"/>
          <c:w val="0.83418895161689788"/>
          <c:h val="0.673219980735620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B99-418D-A1E6-CEA65F171208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B99-418D-A1E6-CEA65F171208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5B99-418D-A1E6-CEA65F171208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5B99-418D-A1E6-CEA65F1712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Sheet1!$A$2:$A$8</c:f>
              <c:strCache>
                <c:ptCount val="7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Agust</c:v>
                </c:pt>
                <c:pt idx="5">
                  <c:v>Sept</c:v>
                </c:pt>
                <c:pt idx="6">
                  <c:v>Okt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7</c:v>
                </c:pt>
                <c:pt idx="6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B99-418D-A1E6-CEA65F1712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Agust</c:v>
                </c:pt>
                <c:pt idx="5">
                  <c:v>Sept</c:v>
                </c:pt>
                <c:pt idx="6">
                  <c:v>Okt</c:v>
                </c:pt>
              </c:strCache>
            </c:strRef>
          </c:cat>
          <c:val>
            <c:numRef>
              <c:f>Sheet1!$C$2:$C$8</c:f>
              <c:numCache>
                <c:formatCode>0</c:formatCode>
                <c:ptCount val="7"/>
                <c:pt idx="0">
                  <c:v>13.82</c:v>
                </c:pt>
                <c:pt idx="1">
                  <c:v>19.7</c:v>
                </c:pt>
                <c:pt idx="2">
                  <c:v>21.6</c:v>
                </c:pt>
                <c:pt idx="3">
                  <c:v>18.84</c:v>
                </c:pt>
                <c:pt idx="4">
                  <c:v>23.27</c:v>
                </c:pt>
                <c:pt idx="5">
                  <c:v>23.03</c:v>
                </c:pt>
                <c:pt idx="6">
                  <c:v>21.69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B99-418D-A1E6-CEA65F1712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BSH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Agust</c:v>
                </c:pt>
                <c:pt idx="5">
                  <c:v>Sept</c:v>
                </c:pt>
                <c:pt idx="6">
                  <c:v>Okt</c:v>
                </c:pt>
              </c:strCache>
            </c:strRef>
          </c:cat>
          <c:val>
            <c:numRef>
              <c:f>Sheet1!$D$2:$D$8</c:f>
              <c:numCache>
                <c:formatCode>0</c:formatCode>
                <c:ptCount val="7"/>
                <c:pt idx="0">
                  <c:v>27.95</c:v>
                </c:pt>
                <c:pt idx="1">
                  <c:v>38.989999999999995</c:v>
                </c:pt>
                <c:pt idx="2">
                  <c:v>43.52</c:v>
                </c:pt>
                <c:pt idx="3">
                  <c:v>38.520000000000003</c:v>
                </c:pt>
                <c:pt idx="4">
                  <c:v>40.92</c:v>
                </c:pt>
                <c:pt idx="5">
                  <c:v>40.53</c:v>
                </c:pt>
                <c:pt idx="6">
                  <c:v>37.869999999999997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B99-418D-A1E6-CEA65F1712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38795664"/>
        <c:axId val="-338800560"/>
      </c:barChart>
      <c:catAx>
        <c:axId val="-338795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38800560"/>
        <c:crosses val="autoZero"/>
        <c:auto val="1"/>
        <c:lblAlgn val="ctr"/>
        <c:lblOffset val="100"/>
        <c:noMultiLvlLbl val="0"/>
      </c:catAx>
      <c:valAx>
        <c:axId val="-33880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338795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31176116178093"/>
          <c:y val="6.0852794046524779E-2"/>
          <c:w val="0.83418895161689788"/>
          <c:h val="0.673219980735620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BOR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06C0-4CC3-B7BB-DE611EA5956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6C0-4CC3-B7BB-DE611EA5956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06C0-4CC3-B7BB-DE611EA5956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6C0-4CC3-B7BB-DE611EA595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AGST</c:v>
                </c:pt>
                <c:pt idx="5">
                  <c:v>SEPT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1.88</c:v>
                </c:pt>
                <c:pt idx="1">
                  <c:v>1.28</c:v>
                </c:pt>
                <c:pt idx="2">
                  <c:v>1.22</c:v>
                </c:pt>
                <c:pt idx="3">
                  <c:v>1.3</c:v>
                </c:pt>
                <c:pt idx="4">
                  <c:v>1.25</c:v>
                </c:pt>
                <c:pt idx="5">
                  <c:v>1.41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6C0-4CC3-B7BB-DE611EA59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AGST</c:v>
                </c:pt>
                <c:pt idx="5">
                  <c:v>SEPT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7.4</c:v>
                </c:pt>
                <c:pt idx="1">
                  <c:v>6.9</c:v>
                </c:pt>
                <c:pt idx="2">
                  <c:v>6.35</c:v>
                </c:pt>
                <c:pt idx="3" formatCode="0.00">
                  <c:v>8.16</c:v>
                </c:pt>
                <c:pt idx="4" formatCode="0.00">
                  <c:v>8.01</c:v>
                </c:pt>
                <c:pt idx="5" formatCode="0.00">
                  <c:v>7.07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6C0-4CC3-B7BB-DE611EA595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53870448"/>
        <c:axId val="-1653869904"/>
      </c:barChart>
      <c:catAx>
        <c:axId val="-1653870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653869904"/>
        <c:crosses val="autoZero"/>
        <c:auto val="1"/>
        <c:lblAlgn val="ctr"/>
        <c:lblOffset val="100"/>
        <c:noMultiLvlLbl val="0"/>
      </c:catAx>
      <c:valAx>
        <c:axId val="-165386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6538704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3338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>
        <c:manualLayout>
          <c:layoutTarget val="inner"/>
          <c:xMode val="edge"/>
          <c:yMode val="edge"/>
          <c:x val="0.14143244891793602"/>
          <c:y val="4.5660450343057657E-2"/>
          <c:w val="0.80381961042636263"/>
          <c:h val="0.77522579329441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Agustus</c:v>
                </c:pt>
                <c:pt idx="5">
                  <c:v>September</c:v>
                </c:pt>
                <c:pt idx="6">
                  <c:v>Oktober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1097</c:v>
                </c:pt>
                <c:pt idx="1">
                  <c:v>1098</c:v>
                </c:pt>
                <c:pt idx="2">
                  <c:v>995</c:v>
                </c:pt>
                <c:pt idx="3">
                  <c:v>1408</c:v>
                </c:pt>
                <c:pt idx="4">
                  <c:v>1544</c:v>
                </c:pt>
                <c:pt idx="5">
                  <c:v>3107</c:v>
                </c:pt>
                <c:pt idx="6">
                  <c:v>6090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D3-48E2-AF6F-6B4F3CF66E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EKSPOR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Agustus</c:v>
                </c:pt>
                <c:pt idx="5">
                  <c:v>September</c:v>
                </c:pt>
                <c:pt idx="6">
                  <c:v>Oktober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0">
                  <c:v>1079</c:v>
                </c:pt>
                <c:pt idx="1">
                  <c:v>1079</c:v>
                </c:pt>
                <c:pt idx="2">
                  <c:v>1030</c:v>
                </c:pt>
                <c:pt idx="3">
                  <c:v>1950</c:v>
                </c:pt>
                <c:pt idx="4">
                  <c:v>1794</c:v>
                </c:pt>
                <c:pt idx="5">
                  <c:v>3696</c:v>
                </c:pt>
                <c:pt idx="6">
                  <c:v>5465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D3-48E2-AF6F-6B4F3CF66E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2ED3-48E2-AF6F-6B4F3CF66E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April</c:v>
                </c:pt>
                <c:pt idx="1">
                  <c:v>Mei</c:v>
                </c:pt>
                <c:pt idx="2">
                  <c:v>Juni</c:v>
                </c:pt>
                <c:pt idx="3">
                  <c:v>Juli</c:v>
                </c:pt>
                <c:pt idx="4">
                  <c:v>Agustus</c:v>
                </c:pt>
                <c:pt idx="5">
                  <c:v>September</c:v>
                </c:pt>
                <c:pt idx="6">
                  <c:v>Oktober</c:v>
                </c:pt>
              </c:strCache>
            </c:strRef>
          </c:cat>
          <c:val>
            <c:numRef>
              <c:f>Sheet1!$D$2:$D$8</c:f>
              <c:numCache>
                <c:formatCode>#,##0</c:formatCode>
                <c:ptCount val="7"/>
                <c:pt idx="0">
                  <c:v>2176</c:v>
                </c:pt>
                <c:pt idx="1">
                  <c:v>2177</c:v>
                </c:pt>
                <c:pt idx="2">
                  <c:v>2025</c:v>
                </c:pt>
                <c:pt idx="3">
                  <c:v>3358</c:v>
                </c:pt>
                <c:pt idx="4">
                  <c:v>3338</c:v>
                </c:pt>
                <c:pt idx="5">
                  <c:v>6803</c:v>
                </c:pt>
                <c:pt idx="6">
                  <c:v>11555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ED3-48E2-AF6F-6B4F3CF66E4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-147096432"/>
        <c:axId val="-147102416"/>
      </c:barChart>
      <c:valAx>
        <c:axId val="-14710241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47096432"/>
        <c:crosses val="max"/>
        <c:crossBetween val="between"/>
      </c:valAx>
      <c:catAx>
        <c:axId val="-1470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47102416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0.84507</cdr:x>
      <cdr:y>0.11676</cdr:y>
    </cdr:from>
    <cdr:to>
      <cdr:x>0.92252</cdr:x>
      <cdr:y>0.1597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071270" y="587375"/>
          <a:ext cx="64807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id-ID" sz="1100" b="1" dirty="0"/>
            <a:t>6.803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60B734C-EE55-4FE8-886F-3FFCDA6B45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FA92A4-8E23-43E4-8E6E-C1CABD1BCE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40C93-A7AF-4222-B6F1-EE4E86BA5057}" type="datetimeFigureOut">
              <a:rPr lang="en-ID" smtClean="0"/>
              <a:t>06/11/2021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B52EAD-97EF-4E21-9FC9-3CA540CBAA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B165E2-802A-4658-A3DE-C6C2C3E3D5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6D37-FEE2-4106-A4E3-95E9547B8D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520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2711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0742E5-0ED6-D346-8CB9-5340055DA0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1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58DCE6-D1AD-3C4A-A0CC-4C46FDF7E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962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331B756-6628-4B4B-9BE5-0672A12FB4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8" y="644615"/>
            <a:ext cx="2623778" cy="470084"/>
          </a:xfrm>
          <a:prstGeom prst="rect">
            <a:avLst/>
          </a:prstGeom>
        </p:spPr>
      </p:pic>
      <p:sp>
        <p:nvSpPr>
          <p:cNvPr id="9" name="Description">
            <a:extLst>
              <a:ext uri="{FF2B5EF4-FFF2-40B4-BE49-F238E27FC236}">
                <a16:creationId xmlns:a16="http://schemas.microsoft.com/office/drawing/2014/main" xmlns="" id="{17E34BA1-DDAA-4075-ADA8-878291DFA99C}"/>
              </a:ext>
            </a:extLst>
          </p:cNvPr>
          <p:cNvSpPr txBox="1"/>
          <p:nvPr userDrawn="1"/>
        </p:nvSpPr>
        <p:spPr>
          <a:xfrm>
            <a:off x="10642411" y="9087136"/>
            <a:ext cx="2362390" cy="65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30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/>
            <a:r>
              <a:rPr lang="en-US" sz="2200" b="1" dirty="0">
                <a:solidFill>
                  <a:schemeClr val="bg1"/>
                </a:solidFill>
              </a:rPr>
              <a:t>www.kai.id</a:t>
            </a:r>
            <a:endParaRPr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F80011-0E4F-B146-8379-AB40BDCCDBA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95E8A3-E3E9-4E93-80D0-CEC6E5A3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" y="675134"/>
            <a:ext cx="1818872" cy="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14334"/>
              </p:ext>
            </p:extLst>
          </p:nvPr>
        </p:nvGraphicFramePr>
        <p:xfrm>
          <a:off x="1105467" y="5265567"/>
          <a:ext cx="10522429" cy="346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5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73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7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73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873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73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947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947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947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50058">
                <a:tc rowSpan="2">
                  <a:txBody>
                    <a:bodyPr/>
                    <a:lstStyle/>
                    <a:p>
                      <a:pPr algn="ctr"/>
                      <a:r>
                        <a:rPr lang="id-ID" sz="1050" dirty="0"/>
                        <a:t>No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050" dirty="0"/>
                        <a:t>Uraian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050" dirty="0"/>
                        <a:t>Sat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/>
                        <a:t>Realisasi</a:t>
                      </a:r>
                      <a:r>
                        <a:rPr lang="id-ID" sz="1050" baseline="0" dirty="0"/>
                        <a:t> Tahun  20</a:t>
                      </a:r>
                      <a:r>
                        <a:rPr lang="en-GB" sz="1050" baseline="0" dirty="0"/>
                        <a:t>20</a:t>
                      </a:r>
                      <a:endParaRPr lang="id-ID" sz="1050" dirty="0"/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/>
                        <a:t>RKAP </a:t>
                      </a:r>
                      <a:r>
                        <a:rPr lang="id-ID" sz="1050" baseline="0" dirty="0"/>
                        <a:t>Tahun  20</a:t>
                      </a:r>
                      <a:r>
                        <a:rPr lang="en-GB" sz="1050" baseline="0" dirty="0"/>
                        <a:t>21</a:t>
                      </a:r>
                      <a:endParaRPr lang="id-ID" sz="1050" dirty="0"/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/>
                        <a:t>RKAP s.d  October 2021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/>
                        <a:t>Realisasi</a:t>
                      </a:r>
                      <a:r>
                        <a:rPr lang="id-ID" sz="1050" baseline="0" dirty="0"/>
                        <a:t> sd October 20</a:t>
                      </a:r>
                      <a:r>
                        <a:rPr lang="en-GB" sz="1050" baseline="0" dirty="0"/>
                        <a:t>21</a:t>
                      </a:r>
                      <a:endParaRPr lang="id-ID" sz="1050" dirty="0"/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baseline="0" dirty="0"/>
                        <a:t>Est Real Tahun  20</a:t>
                      </a:r>
                      <a:r>
                        <a:rPr lang="en-GB" sz="1050" baseline="0" dirty="0"/>
                        <a:t>21</a:t>
                      </a:r>
                      <a:endParaRPr lang="id-ID" sz="1050" dirty="0"/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RASIO</a:t>
                      </a:r>
                    </a:p>
                  </a:txBody>
                  <a:tcPr marL="90081" marR="90081" marT="45032" marB="45032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1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id-ID" sz="1050" b="1" dirty="0">
                          <a:solidFill>
                            <a:schemeClr val="bg1"/>
                          </a:solidFill>
                        </a:rPr>
                        <a:t> : 5</a:t>
                      </a:r>
                    </a:p>
                  </a:txBody>
                  <a:tcPr marL="90081" marR="90081" marT="45032" marB="450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id-ID" sz="1050" b="1" dirty="0">
                          <a:solidFill>
                            <a:schemeClr val="bg1"/>
                          </a:solidFill>
                        </a:rPr>
                        <a:t> : 6</a:t>
                      </a:r>
                    </a:p>
                  </a:txBody>
                  <a:tcPr marL="90081" marR="90081" marT="45032" marB="4503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id-ID" sz="1050" b="1" dirty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id-ID" sz="1050" b="1" dirty="0">
                        <a:solidFill>
                          <a:schemeClr val="bg1"/>
                        </a:solidFill>
                      </a:endParaRPr>
                    </a:p>
                  </a:txBody>
                  <a:tcPr marL="90081" marR="90081" marT="45032" marB="4503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1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2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3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</a:t>
                      </a:r>
                      <a:endParaRPr lang="id-ID" sz="1200" dirty="0"/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  <a:endParaRPr lang="id-ID" sz="1200" dirty="0"/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6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7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8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10</a:t>
                      </a:r>
                    </a:p>
                  </a:txBody>
                  <a:tcPr marL="90081" marR="90081" marT="45032" marB="45032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11</a:t>
                      </a:r>
                    </a:p>
                  </a:txBody>
                  <a:tcPr marL="90081" marR="90081" marT="45032" marB="45032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12</a:t>
                      </a:r>
                    </a:p>
                  </a:txBody>
                  <a:tcPr marL="90081" marR="90081" marT="45032" marB="45032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dirty="0">
                          <a:effectLst/>
                          <a:latin typeface="Calibri" panose="020F0502020204030204" pitchFamily="34" charset="0"/>
                        </a:rPr>
                        <a:t>PELAYANAN JASA KAPAL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 Tambat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Call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+mn-lt"/>
                        </a:rPr>
                        <a:t>-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Gt.Etmal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+mn-lt"/>
                        </a:rPr>
                        <a:t>-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481.390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407.330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321.211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925.756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66 %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r>
                        <a:rPr lang="id-ID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%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94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BONGKAR</a:t>
                      </a:r>
                      <a:r>
                        <a:rPr lang="id-ID" sz="14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 MUAT PETIKEMAS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Box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+mn-lt"/>
                        </a:rPr>
                        <a:t>-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25.493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21.571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31.423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49.274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Teus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+mn-lt"/>
                        </a:rPr>
                        <a:t>-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29.316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24.805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40.526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62.853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6256" marR="6256" marT="6256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6" y="1424343"/>
            <a:ext cx="9362364" cy="4223359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xmlns="" id="{DFDA8A4C-8EF9-45EA-8223-3FAF85DA727E}"/>
              </a:ext>
            </a:extLst>
          </p:cNvPr>
          <p:cNvSpPr txBox="1"/>
          <p:nvPr/>
        </p:nvSpPr>
        <p:spPr>
          <a:xfrm>
            <a:off x="2671542" y="873457"/>
            <a:ext cx="8055597" cy="53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/>
            <a:r>
              <a:rPr lang="id-ID" sz="2000" b="1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Kunjungan Kapal &amp; </a:t>
            </a: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Throughput </a:t>
            </a:r>
            <a:r>
              <a:rPr lang="en-US" sz="2000" b="1" u="sng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Peti</a:t>
            </a: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 </a:t>
            </a:r>
            <a:r>
              <a:rPr lang="en-US" sz="2000" b="1" u="sng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Kemas</a:t>
            </a:r>
            <a:r>
              <a:rPr lang="id-ID" sz="2000" b="1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 </a:t>
            </a:r>
            <a:r>
              <a:rPr lang="en-US" sz="2000" b="1" u="sng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s.d.</a:t>
            </a: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 </a:t>
            </a:r>
            <a:r>
              <a:rPr lang="id-ID" sz="2000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Oktober </a:t>
            </a: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2021</a:t>
            </a:r>
            <a:r>
              <a:rPr lang="id-ID" sz="2000" b="1" u="sng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Circular Std Book Italic" panose="020B0604020101020102" pitchFamily="34" charset="0"/>
              </a:rPr>
              <a:t> </a:t>
            </a:r>
            <a:endParaRPr sz="2000" b="1" u="sng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cs typeface="Circular Std Book Italic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xmlns="" id="{21FA8D8E-DEF5-A141-B921-D01E32A20998}"/>
              </a:ext>
            </a:extLst>
          </p:cNvPr>
          <p:cNvSpPr txBox="1"/>
          <p:nvPr/>
        </p:nvSpPr>
        <p:spPr>
          <a:xfrm>
            <a:off x="3174957" y="980765"/>
            <a:ext cx="7586203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Kinerja Operasional</a:t>
            </a:r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s</a:t>
            </a:r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.</a:t>
            </a:r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d September</a:t>
            </a:r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2021, </a:t>
            </a:r>
            <a:endParaRPr sz="3000" dirty="0">
              <a:solidFill>
                <a:srgbClr val="2FB7E9"/>
              </a:solidFill>
              <a:latin typeface="Pragmatica ExtraBold" panose="020B0503040502020204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95E8A3-E3E9-4E93-80D0-CEC6E5A3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" y="675134"/>
            <a:ext cx="1818872" cy="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21" y="1411842"/>
            <a:ext cx="8993875" cy="30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3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424362"/>
              </p:ext>
            </p:extLst>
          </p:nvPr>
        </p:nvGraphicFramePr>
        <p:xfrm>
          <a:off x="436562" y="1872342"/>
          <a:ext cx="9984695" cy="6676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50" y="4442053"/>
            <a:ext cx="3381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xmlns="" id="{21FA8D8E-DEF5-A141-B921-D01E32A20998}"/>
              </a:ext>
            </a:extLst>
          </p:cNvPr>
          <p:cNvSpPr txBox="1"/>
          <p:nvPr/>
        </p:nvSpPr>
        <p:spPr>
          <a:xfrm>
            <a:off x="3174957" y="980765"/>
            <a:ext cx="7586203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Kinerja Operasional</a:t>
            </a:r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s</a:t>
            </a:r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.</a:t>
            </a:r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d September</a:t>
            </a:r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2021, </a:t>
            </a:r>
            <a:endParaRPr sz="3000" dirty="0">
              <a:solidFill>
                <a:srgbClr val="2FB7E9"/>
              </a:solidFill>
              <a:latin typeface="Pragmatica ExtraBold" panose="020B0503040502020204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95E8A3-E3E9-4E93-80D0-CEC6E5A3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" y="675134"/>
            <a:ext cx="1818872" cy="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87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82556"/>
              </p:ext>
            </p:extLst>
          </p:nvPr>
        </p:nvGraphicFramePr>
        <p:xfrm>
          <a:off x="594895" y="1915885"/>
          <a:ext cx="9744090" cy="607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1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81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3812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0381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3812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726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2726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2726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3418">
                <a:tc rowSpan="2"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No</a:t>
                      </a:r>
                    </a:p>
                  </a:txBody>
                  <a:tcPr marL="90081" marR="90081" marT="45026" marB="45026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Uraian</a:t>
                      </a:r>
                    </a:p>
                  </a:txBody>
                  <a:tcPr marL="90081" marR="90081" marT="45026" marB="45026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Sat</a:t>
                      </a:r>
                    </a:p>
                  </a:txBody>
                  <a:tcPr marL="90081" marR="90081" marT="45026" marB="45026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Realisasi</a:t>
                      </a:r>
                      <a:r>
                        <a:rPr lang="id-ID" sz="1200" baseline="0" dirty="0"/>
                        <a:t> Tahun  20</a:t>
                      </a:r>
                      <a:r>
                        <a:rPr lang="en-GB" sz="1200" baseline="0" dirty="0"/>
                        <a:t>20</a:t>
                      </a:r>
                      <a:endParaRPr lang="id-ID" sz="1200" dirty="0"/>
                    </a:p>
                  </a:txBody>
                  <a:tcPr marL="90081" marR="90081" marT="45026" marB="45026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RKAP </a:t>
                      </a:r>
                      <a:r>
                        <a:rPr lang="id-ID" sz="1200" baseline="0" dirty="0"/>
                        <a:t>Tahun  20</a:t>
                      </a:r>
                      <a:r>
                        <a:rPr lang="en-GB" sz="1200" baseline="0" dirty="0"/>
                        <a:t>21</a:t>
                      </a:r>
                      <a:endParaRPr lang="id-ID" sz="1200" dirty="0"/>
                    </a:p>
                  </a:txBody>
                  <a:tcPr marL="90081" marR="90081" marT="45026" marB="45026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aseline="0" dirty="0"/>
                        <a:t>RKAP sd Oktober </a:t>
                      </a:r>
                      <a:r>
                        <a:rPr lang="en-GB" sz="1200" baseline="0" dirty="0"/>
                        <a:t>2021</a:t>
                      </a:r>
                      <a:endParaRPr lang="id-ID" sz="1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200" dirty="0"/>
                    </a:p>
                  </a:txBody>
                  <a:tcPr marL="90081" marR="90081" marT="45026" marB="45026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Realisasi</a:t>
                      </a:r>
                      <a:r>
                        <a:rPr lang="id-ID" sz="1200" baseline="0" dirty="0"/>
                        <a:t> sd Oktober </a:t>
                      </a:r>
                      <a:r>
                        <a:rPr lang="en-GB" sz="1200" baseline="0" dirty="0"/>
                        <a:t>2021</a:t>
                      </a:r>
                      <a:endParaRPr lang="id-ID" sz="1200" dirty="0"/>
                    </a:p>
                  </a:txBody>
                  <a:tcPr marL="90081" marR="90081" marT="45026" marB="45026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aseline="0" dirty="0"/>
                        <a:t>Est Real Tahun  20</a:t>
                      </a:r>
                      <a:r>
                        <a:rPr lang="en-GB" sz="1200" baseline="0" dirty="0"/>
                        <a:t>21</a:t>
                      </a:r>
                      <a:endParaRPr lang="id-ID" sz="1200" dirty="0"/>
                    </a:p>
                  </a:txBody>
                  <a:tcPr marL="90081" marR="90081" marT="45026" marB="45026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RASIO</a:t>
                      </a:r>
                    </a:p>
                  </a:txBody>
                  <a:tcPr marL="90081" marR="90081" marT="45026" marB="45026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61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7 : 5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7: 6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8 : </a:t>
                      </a:r>
                      <a:r>
                        <a:rPr lang="id-ID" sz="1200" dirty="0"/>
                        <a:t>7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0081" marR="90081" marT="45026" marB="4502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727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1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2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3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dirty="0"/>
                        <a:t>4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dirty="0"/>
                        <a:t>5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dirty="0"/>
                        <a:t>6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dirty="0"/>
                        <a:t>7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00" dirty="0"/>
                        <a:t>8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9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10</a:t>
                      </a: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11</a:t>
                      </a:r>
                    </a:p>
                  </a:txBody>
                  <a:tcPr marL="90081" marR="90081" marT="45026" marB="4502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A.</a:t>
                      </a:r>
                      <a:endParaRPr lang="id-ID" sz="1200" b="1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sng" strike="noStrike" dirty="0">
                          <a:effectLst/>
                        </a:rPr>
                        <a:t>SERVICE TIME</a:t>
                      </a:r>
                      <a:endParaRPr lang="id-ID" sz="1200" b="1" i="0" u="sng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 </a:t>
                      </a:r>
                      <a:endParaRPr lang="id-ID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1" marB="0" anchor="b"/>
                </a:tc>
                <a:tc>
                  <a:txBody>
                    <a:bodyPr/>
                    <a:lstStyle/>
                    <a:p>
                      <a:endParaRPr lang="id-ID" sz="12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endParaRPr lang="id-ID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endParaRPr lang="id-ID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endParaRPr lang="id-ID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endParaRPr lang="id-ID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endParaRPr lang="id-ID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endParaRPr lang="id-ID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endParaRPr lang="id-ID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Waiting Time (WT)</a:t>
                      </a:r>
                      <a:endParaRPr lang="en-US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J/K</a:t>
                      </a:r>
                      <a:endParaRPr lang="en-US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/>
                    </a:p>
                    <a:p>
                      <a:pPr algn="r"/>
                      <a:r>
                        <a:rPr lang="id-ID" sz="1200" dirty="0"/>
                        <a:t>1,00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0,01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>
                          <a:effectLst/>
                        </a:rPr>
                        <a:t>0,50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smtClean="0"/>
                    </a:p>
                    <a:p>
                      <a:pPr algn="r"/>
                      <a:r>
                        <a:rPr lang="en-US" sz="1200" smtClean="0"/>
                        <a:t>1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50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Approach Time (AT)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J/K</a:t>
                      </a:r>
                      <a:endParaRPr lang="en-US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1,50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1,50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1,18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>
                          <a:effectLst/>
                        </a:rPr>
                        <a:t>1,50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78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78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r>
                        <a:rPr lang="id-ID" sz="1200" dirty="0" smtClean="0"/>
                        <a:t>27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180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ET/BT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%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70,00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70,00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80,71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>
                          <a:effectLst/>
                        </a:rPr>
                        <a:t>84,60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115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26" marB="4502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84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r>
                        <a:rPr lang="id-ID" sz="1200" dirty="0" smtClean="0"/>
                        <a:t>04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B</a:t>
                      </a:r>
                      <a:r>
                        <a:rPr lang="id-ID" sz="1200" u="none" strike="noStrike" dirty="0">
                          <a:effectLst/>
                        </a:rPr>
                        <a:t>.</a:t>
                      </a:r>
                      <a:endParaRPr lang="id-ID" sz="1200" b="1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>
                          <a:effectLst/>
                        </a:rPr>
                        <a:t>UTILIZATION</a:t>
                      </a:r>
                      <a:endParaRPr lang="id-ID" sz="1200" b="1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>
                          <a:effectLst/>
                        </a:rPr>
                        <a:t> </a:t>
                      </a:r>
                      <a:endParaRPr lang="id-ID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Dermaga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baseline="0" dirty="0">
                          <a:effectLst/>
                        </a:rPr>
                        <a:t> </a:t>
                      </a:r>
                      <a:r>
                        <a:rPr lang="en-GB" sz="1200" u="none" strike="noStrike" dirty="0">
                          <a:effectLst/>
                        </a:rPr>
                        <a:t>Berth Occupancy Ratio (BOR)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60,00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60,00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 smtClean="0">
                          <a:effectLst/>
                        </a:rPr>
                        <a:t>27,00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>
                          <a:effectLst/>
                        </a:rPr>
                        <a:t>45,00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166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Lapangan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Penumpukan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1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Yard Occupancy Ratio (YOR)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70,00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70,00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 smtClean="0">
                          <a:effectLst/>
                        </a:rPr>
                        <a:t>20,00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>
                          <a:effectLst/>
                        </a:rPr>
                        <a:t>30,00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150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C.</a:t>
                      </a:r>
                      <a:endParaRPr lang="id-ID" sz="12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>
                          <a:effectLst/>
                        </a:rPr>
                        <a:t>PRODUKTIVITY</a:t>
                      </a:r>
                      <a:endParaRPr lang="id-ID" sz="12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>
                          <a:effectLst/>
                        </a:rPr>
                        <a:t>Container</a:t>
                      </a:r>
                      <a:endParaRPr lang="en-GB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BCH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22,00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22,00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20,24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>
                          <a:effectLst/>
                        </a:rPr>
                        <a:t>22,00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92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92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r>
                        <a:rPr lang="id-ID" sz="1200" dirty="0" smtClean="0"/>
                        <a:t>08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2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endParaRPr lang="en-GB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>
                          <a:effectLst/>
                        </a:rPr>
                        <a:t>BSH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32,00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38,33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u="none" strike="noStrike" dirty="0">
                          <a:effectLst/>
                        </a:rPr>
                        <a:t>40,00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119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119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r>
                        <a:rPr lang="id-ID" sz="1200" dirty="0" smtClean="0"/>
                        <a:t>04</a:t>
                      </a:r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119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</a:t>
                      </a:r>
                      <a:r>
                        <a:rPr lang="id-ID" sz="1200" u="none" strike="noStrike" dirty="0">
                          <a:effectLst/>
                        </a:rPr>
                        <a:t>.</a:t>
                      </a:r>
                      <a:endParaRPr lang="id-ID" sz="1200" b="1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>
                          <a:effectLst/>
                        </a:rPr>
                        <a:t>DWELLING TIME</a:t>
                      </a:r>
                      <a:endParaRPr lang="id-ID" sz="1200" b="1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>
                          <a:effectLst/>
                        </a:rPr>
                        <a:t> </a:t>
                      </a:r>
                      <a:endParaRPr lang="id-ID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84" marR="9384" marT="9384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Impor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Hari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1,50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1,50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u="none" strike="noStrike" dirty="0">
                          <a:effectLst/>
                        </a:rPr>
                        <a:t>    </a:t>
                      </a:r>
                      <a:r>
                        <a:rPr lang="id-ID" sz="1200" u="none" strike="noStrike" baseline="0" dirty="0">
                          <a:effectLst/>
                        </a:rPr>
                        <a:t>    1,10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0345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Ekspor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Hari</a:t>
                      </a:r>
                      <a:endParaRPr lang="en-US" sz="1200" b="0" i="0" u="none" strike="noStrike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-</a:t>
                      </a:r>
                      <a:endParaRPr lang="id-ID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/>
                        <a:t>1,80</a:t>
                      </a:r>
                      <a:endParaRPr lang="id-ID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1,80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46" marR="4346" marT="4346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46" marR="4346" marT="4346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u="none" strike="noStrike" dirty="0">
                          <a:effectLst/>
                        </a:rPr>
                        <a:t>          1,80</a:t>
                      </a:r>
                      <a:endParaRPr lang="id-ID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46" marR="4346" marT="4346" marB="0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41" marB="45041" anchor="ctr"/>
                </a:tc>
                <a:tc>
                  <a:txBody>
                    <a:bodyPr/>
                    <a:lstStyle/>
                    <a:p>
                      <a:pPr algn="r"/>
                      <a:endParaRPr lang="id-ID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tc>
                  <a:txBody>
                    <a:bodyPr/>
                    <a:lstStyle/>
                    <a:p>
                      <a:pPr algn="r"/>
                      <a:endParaRPr lang="id-ID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56" marR="6256" marT="6256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3" name="Title">
            <a:extLst>
              <a:ext uri="{FF2B5EF4-FFF2-40B4-BE49-F238E27FC236}">
                <a16:creationId xmlns:a16="http://schemas.microsoft.com/office/drawing/2014/main" xmlns="" id="{21FA8D8E-DEF5-A141-B921-D01E32A20998}"/>
              </a:ext>
            </a:extLst>
          </p:cNvPr>
          <p:cNvSpPr txBox="1"/>
          <p:nvPr/>
        </p:nvSpPr>
        <p:spPr>
          <a:xfrm>
            <a:off x="2671543" y="981995"/>
            <a:ext cx="8107803" cy="551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id-ID" sz="23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Kinerja Operasional</a:t>
            </a:r>
            <a:r>
              <a:rPr lang="en-US" sz="23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2019 – 2021 (</a:t>
            </a:r>
            <a:r>
              <a:rPr lang="en-US" sz="2300" dirty="0" err="1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sd</a:t>
            </a:r>
            <a:r>
              <a:rPr lang="en-US" sz="23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September)</a:t>
            </a:r>
            <a:r>
              <a:rPr lang="id-ID" sz="23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, RKAP 2022 </a:t>
            </a:r>
            <a:endParaRPr sz="2300" dirty="0">
              <a:solidFill>
                <a:srgbClr val="2FB7E9"/>
              </a:solidFill>
              <a:latin typeface="Pragmatica ExtraBold" panose="020B0503040502020204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95E8A3-E3E9-4E93-80D0-CEC6E5A3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" y="675134"/>
            <a:ext cx="1818872" cy="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23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50" y="4442053"/>
            <a:ext cx="3381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xmlns="" id="{21FA8D8E-DEF5-A141-B921-D01E32A20998}"/>
              </a:ext>
            </a:extLst>
          </p:cNvPr>
          <p:cNvSpPr txBox="1"/>
          <p:nvPr/>
        </p:nvSpPr>
        <p:spPr>
          <a:xfrm>
            <a:off x="3174957" y="980765"/>
            <a:ext cx="7586203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Kinerja Operasional</a:t>
            </a:r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s</a:t>
            </a:r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.</a:t>
            </a:r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d September</a:t>
            </a:r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2021, </a:t>
            </a:r>
            <a:endParaRPr sz="3000" dirty="0">
              <a:solidFill>
                <a:srgbClr val="2FB7E9"/>
              </a:solidFill>
              <a:latin typeface="Pragmatica ExtraBold" panose="020B0503040502020204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95E8A3-E3E9-4E93-80D0-CEC6E5A3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" y="675134"/>
            <a:ext cx="1818872" cy="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43387"/>
              </p:ext>
            </p:extLst>
          </p:nvPr>
        </p:nvGraphicFramePr>
        <p:xfrm>
          <a:off x="1220833" y="2094821"/>
          <a:ext cx="10425808" cy="469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13538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827634"/>
              </p:ext>
            </p:extLst>
          </p:nvPr>
        </p:nvGraphicFramePr>
        <p:xfrm>
          <a:off x="1172708" y="1930401"/>
          <a:ext cx="9205005" cy="58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71" y="2161949"/>
            <a:ext cx="40005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xmlns="" id="{50038131-B9FB-4865-8A9D-A1F17226F728}"/>
              </a:ext>
            </a:extLst>
          </p:cNvPr>
          <p:cNvSpPr txBox="1"/>
          <p:nvPr/>
        </p:nvSpPr>
        <p:spPr>
          <a:xfrm>
            <a:off x="2960913" y="868370"/>
            <a:ext cx="7416800" cy="53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Throughput </a:t>
            </a:r>
            <a:r>
              <a:rPr lang="en-US" sz="3000" dirty="0" err="1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Peti</a:t>
            </a:r>
            <a:r>
              <a:rPr lang="en-US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</a:t>
            </a:r>
            <a:r>
              <a:rPr lang="en-US" sz="3000" dirty="0" err="1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Kemas</a:t>
            </a:r>
            <a:r>
              <a:rPr lang="id-ID" sz="3000" dirty="0">
                <a:solidFill>
                  <a:srgbClr val="2FB7E9"/>
                </a:solidFill>
                <a:latin typeface="Pragmatica ExtraBold" panose="020B0503040502020204" pitchFamily="34" charset="0"/>
                <a:cs typeface="Circular Std Book Italic" panose="020B0604020101020102" pitchFamily="34" charset="0"/>
              </a:rPr>
              <a:t> s.d September 2021</a:t>
            </a:r>
            <a:endParaRPr sz="3000" dirty="0">
              <a:solidFill>
                <a:srgbClr val="2FB7E9"/>
              </a:solidFill>
              <a:latin typeface="Pragmatica ExtraBold" panose="020B0503040502020204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95E8A3-E3E9-4E93-80D0-CEC6E5A3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0" y="675134"/>
            <a:ext cx="2108243" cy="61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62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6796</TotalTime>
  <Words>336</Words>
  <Application>Microsoft Office PowerPoint</Application>
  <PresentationFormat>Custom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Century Gothic</vt:lpstr>
      <vt:lpstr>Circular Std Book Italic</vt:lpstr>
      <vt:lpstr>Helvetica Neue</vt:lpstr>
      <vt:lpstr>Helvetica Neue Light</vt:lpstr>
      <vt:lpstr>Helvetica Neue Medium</vt:lpstr>
      <vt:lpstr>Pragmatica ExtraBold</vt:lpstr>
      <vt:lpstr>Segoe UI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novit</dc:creator>
  <cp:lastModifiedBy>hp</cp:lastModifiedBy>
  <cp:revision>179</cp:revision>
  <dcterms:modified xsi:type="dcterms:W3CDTF">2021-11-06T12:38:10Z</dcterms:modified>
</cp:coreProperties>
</file>