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62"/>
  </p:notesMasterIdLst>
  <p:handoutMasterIdLst>
    <p:handoutMasterId r:id="rId63"/>
  </p:handoutMasterIdLst>
  <p:sldIdLst>
    <p:sldId id="402" r:id="rId3"/>
    <p:sldId id="664" r:id="rId4"/>
    <p:sldId id="690" r:id="rId5"/>
    <p:sldId id="718" r:id="rId6"/>
    <p:sldId id="720" r:id="rId7"/>
    <p:sldId id="721" r:id="rId8"/>
    <p:sldId id="722" r:id="rId9"/>
    <p:sldId id="723" r:id="rId10"/>
    <p:sldId id="724" r:id="rId11"/>
    <p:sldId id="725" r:id="rId12"/>
    <p:sldId id="726" r:id="rId13"/>
    <p:sldId id="727" r:id="rId14"/>
    <p:sldId id="728" r:id="rId15"/>
    <p:sldId id="729" r:id="rId16"/>
    <p:sldId id="665" r:id="rId17"/>
    <p:sldId id="666" r:id="rId18"/>
    <p:sldId id="667" r:id="rId19"/>
    <p:sldId id="668" r:id="rId20"/>
    <p:sldId id="741" r:id="rId21"/>
    <p:sldId id="740" r:id="rId22"/>
    <p:sldId id="742" r:id="rId23"/>
    <p:sldId id="743" r:id="rId24"/>
    <p:sldId id="744" r:id="rId25"/>
    <p:sldId id="745" r:id="rId26"/>
    <p:sldId id="746" r:id="rId27"/>
    <p:sldId id="747" r:id="rId28"/>
    <p:sldId id="748" r:id="rId29"/>
    <p:sldId id="749" r:id="rId30"/>
    <p:sldId id="750" r:id="rId31"/>
    <p:sldId id="691" r:id="rId32"/>
    <p:sldId id="692" r:id="rId33"/>
    <p:sldId id="693" r:id="rId34"/>
    <p:sldId id="695" r:id="rId35"/>
    <p:sldId id="696" r:id="rId36"/>
    <p:sldId id="697" r:id="rId37"/>
    <p:sldId id="698" r:id="rId38"/>
    <p:sldId id="705" r:id="rId39"/>
    <p:sldId id="706" r:id="rId40"/>
    <p:sldId id="707" r:id="rId41"/>
    <p:sldId id="708" r:id="rId42"/>
    <p:sldId id="711" r:id="rId43"/>
    <p:sldId id="712" r:id="rId44"/>
    <p:sldId id="734" r:id="rId45"/>
    <p:sldId id="735" r:id="rId46"/>
    <p:sldId id="736" r:id="rId47"/>
    <p:sldId id="737" r:id="rId48"/>
    <p:sldId id="738" r:id="rId49"/>
    <p:sldId id="731" r:id="rId50"/>
    <p:sldId id="732" r:id="rId51"/>
    <p:sldId id="733" r:id="rId52"/>
    <p:sldId id="681" r:id="rId53"/>
    <p:sldId id="682" r:id="rId54"/>
    <p:sldId id="683" r:id="rId55"/>
    <p:sldId id="684" r:id="rId56"/>
    <p:sldId id="628" r:id="rId57"/>
    <p:sldId id="629" r:id="rId58"/>
    <p:sldId id="630" r:id="rId59"/>
    <p:sldId id="631" r:id="rId60"/>
    <p:sldId id="632" r:id="rId6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664"/>
            <p14:sldId id="690"/>
          </p14:sldIdLst>
        </p14:section>
        <p14:section name="Aggregate Functions" id="{8C5ABDE1-C265-4897-AABA-F2F2AE407BF9}">
          <p14:sldIdLst>
            <p14:sldId id="718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</p14:sldIdLst>
        </p14:section>
        <p14:section name="Table Relationships" id="{108277CE-822C-41D7-B813-EA0F9F8C341D}">
          <p14:sldIdLst>
            <p14:sldId id="665"/>
            <p14:sldId id="666"/>
            <p14:sldId id="667"/>
            <p14:sldId id="668"/>
            <p14:sldId id="741"/>
            <p14:sldId id="740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</p14:sldIdLst>
        </p14:section>
        <p14:section name="Joins" id="{07D24AF9-7EC6-4917-8752-701D8A2E0178}">
          <p14:sldIdLst>
            <p14:sldId id="691"/>
            <p14:sldId id="692"/>
            <p14:sldId id="693"/>
            <p14:sldId id="695"/>
            <p14:sldId id="696"/>
            <p14:sldId id="697"/>
            <p14:sldId id="698"/>
            <p14:sldId id="705"/>
            <p14:sldId id="706"/>
            <p14:sldId id="707"/>
            <p14:sldId id="708"/>
            <p14:sldId id="711"/>
            <p14:sldId id="712"/>
          </p14:sldIdLst>
        </p14:section>
        <p14:section name="mysqli and PDO" id="{5D33CFAF-6465-453B-B502-BD1E25FDA92A}">
          <p14:sldIdLst>
            <p14:sldId id="734"/>
            <p14:sldId id="735"/>
            <p14:sldId id="736"/>
            <p14:sldId id="737"/>
            <p14:sldId id="738"/>
            <p14:sldId id="731"/>
            <p14:sldId id="732"/>
            <p14:sldId id="733"/>
          </p14:sldIdLst>
        </p14:section>
        <p14:section name="Transactions" id="{AFC60B28-1EAF-4A41-94C1-F07854AD3129}">
          <p14:sldIdLst>
            <p14:sldId id="681"/>
            <p14:sldId id="682"/>
            <p14:sldId id="683"/>
            <p14:sldId id="684"/>
          </p14:sldIdLst>
        </p14:section>
        <p14:section name="Summary" id="{94360FDA-2BF5-46D9-843F-A09535971E2F}">
          <p14:sldIdLst>
            <p14:sldId id="628"/>
          </p14:sldIdLst>
        </p14:section>
        <p14:section name="Questions" id="{F1CCC8AE-B799-4F84-9B39-D39F0CEE075B}">
          <p14:sldIdLst>
            <p14:sldId id="629"/>
            <p14:sldId id="630"/>
            <p14:sldId id="631"/>
            <p14:sldId id="6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A485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533" autoAdjust="0"/>
  </p:normalViewPr>
  <p:slideViewPr>
    <p:cSldViewPr>
      <p:cViewPr varScale="1">
        <p:scale>
          <a:sx n="73" d="100"/>
          <a:sy n="73" d="100"/>
        </p:scale>
        <p:origin x="54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10/08/2018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10/08/2018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63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19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020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667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2343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7672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357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68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51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46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56633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30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23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69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34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36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20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38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30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1343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BA63B-286B-46C9-B52C-1B6101BC0A03}" type="slidenum">
              <a:rPr lang="en-US"/>
              <a:pPr/>
              <a:t>31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Data from Multiple Tables</a:t>
            </a:r>
          </a:p>
          <a:p>
            <a:pPr lvl="1"/>
            <a:r>
              <a:rPr lang="en-US" dirty="0"/>
              <a:t>Sometimes you need to use </a:t>
            </a:r>
            <a:r>
              <a:rPr lang="en-US" dirty="0">
                <a:solidFill>
                  <a:srgbClr val="FC0128"/>
                </a:solidFill>
              </a:rPr>
              <a:t>data from more than one table</a:t>
            </a:r>
            <a:r>
              <a:rPr lang="en-US" dirty="0"/>
              <a:t>. In the slide example, the report displays data from two separate tables.</a:t>
            </a:r>
          </a:p>
          <a:p>
            <a:pPr lvl="1"/>
            <a:r>
              <a:rPr lang="en-US" dirty="0"/>
              <a:t>To produce the report, you need to link (</a:t>
            </a:r>
            <a:r>
              <a:rPr lang="en-US" b="1" dirty="0"/>
              <a:t>join</a:t>
            </a:r>
            <a:r>
              <a:rPr lang="en-US" dirty="0"/>
              <a:t>)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 and access data from both of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329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DC064-E946-4394-A38B-3AD43C9C7D2D}" type="slidenum">
              <a:rPr lang="en-US"/>
              <a:pPr/>
              <a:t>32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</p:spTree>
    <p:extLst>
      <p:ext uri="{BB962C8B-B14F-4D97-AF65-F5344CB8AC3E}">
        <p14:creationId xmlns:p14="http://schemas.microsoft.com/office/powerpoint/2010/main" val="698575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If any of the values are NULL they are ignored. For example, if one the values is NULL and the other is 5,000 the COUNT will return 1 because it will ignore the NULL value. On the other hand, we can count everything by writing COUNT(*).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46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Inner</a:t>
            </a:r>
            <a:r>
              <a:rPr lang="en-US" baseline="0" dirty="0"/>
              <a:t> joins return only rows which exist in both tables.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065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61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outer joins return all the data in the first(left) table and all the data from the second(right) table that matches the join</a:t>
            </a:r>
            <a:r>
              <a:rPr lang="en-US" baseline="0" dirty="0"/>
              <a:t> conditions. If the data in the right table doesn’t match any data in the left table the return value is NULL.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449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486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37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085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38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065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39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0090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40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422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2006 National Academy for Software Development - http://academy.devbg.org*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6723776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42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75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096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38807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90751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43642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3201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6492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578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01948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592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884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1991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125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26552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278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31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NULLs are ignored again.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25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01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1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10/08/2018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10/08/2018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26092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4747" marR="0" lvl="0" indent="-8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8212" y="228600"/>
            <a:ext cx="2171301" cy="761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234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10/08/2018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10/08/2018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10/08/2018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10/08/2018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10/08/2018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10/08/2018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10/08/2018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7" r:id="rId13"/>
    <p:sldLayoutId id="2147483690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6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</a:pPr>
            <a:r>
              <a:rPr lang="en-US" sz="3600" dirty="0">
                <a:ea typeface="Calibri"/>
                <a:cs typeface="Calibri"/>
                <a:sym typeface="Calibri"/>
              </a:rPr>
              <a:t>Table Relationships and </a:t>
            </a:r>
            <a:r>
              <a:rPr lang="en-US" sz="3600" dirty="0" smtClean="0">
                <a:ea typeface="Calibri"/>
                <a:cs typeface="Calibri"/>
                <a:sym typeface="Calibri"/>
              </a:rPr>
              <a:t>Joins, Transactions</a:t>
            </a:r>
            <a:endParaRPr lang="en-US" sz="3600" dirty="0"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</a:pPr>
            <a:endParaRPr lang="en-US" sz="3600" dirty="0">
              <a:ea typeface="Calibri"/>
              <a:cs typeface="Calibri"/>
              <a:sym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MySQL Relations and Design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6" b="-1"/>
          <a:stretch/>
        </p:blipFill>
        <p:spPr>
          <a:xfrm>
            <a:off x="760412" y="1981200"/>
            <a:ext cx="4453410" cy="27029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3257829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23">
            <a:extLst/>
          </p:cNvPr>
          <p:cNvSpPr/>
          <p:nvPr/>
        </p:nvSpPr>
        <p:spPr>
          <a:xfrm>
            <a:off x="3515276" y="4915523"/>
            <a:ext cx="3448757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3289828"/>
            <a:ext cx="10556816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e.`department_id`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b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(e.`salary`)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'MaxSalary'</a:t>
            </a: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`employees`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BY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e.`</a:t>
            </a:r>
            <a:r>
              <a:rPr lang="en-GB" sz="3200" noProof="1">
                <a:solidFill>
                  <a:schemeClr val="tx2"/>
                </a:solidFill>
                <a:latin typeface="Consolas" panose="020B0609020204030204" pitchFamily="49" charset="0"/>
              </a:rPr>
              <a:t>department_id`;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Syntax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522433" y="1916522"/>
            <a:ext cx="2229557" cy="953805"/>
          </a:xfrm>
          <a:prstGeom prst="wedgeRoundRectCallout">
            <a:avLst>
              <a:gd name="adj1" fmla="val -50445"/>
              <a:gd name="adj2" fmla="val 1018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Grouping Column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799012" y="5523195"/>
            <a:ext cx="2229557" cy="953805"/>
          </a:xfrm>
          <a:prstGeom prst="wedgeRoundRectCallout">
            <a:avLst>
              <a:gd name="adj1" fmla="val -37789"/>
              <a:gd name="adj2" fmla="val -75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Grouping Columns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61112" y="4404915"/>
            <a:ext cx="1943100" cy="520807"/>
          </a:xfrm>
          <a:prstGeom prst="wedgeRoundRectCallout">
            <a:avLst>
              <a:gd name="adj1" fmla="val -65903"/>
              <a:gd name="adj2" fmla="val 109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Alias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847012" y="3310976"/>
            <a:ext cx="2971800" cy="558485"/>
          </a:xfrm>
          <a:prstGeom prst="wedgeRoundRectCallout">
            <a:avLst>
              <a:gd name="adj1" fmla="val -51819"/>
              <a:gd name="adj2" fmla="val 81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New Column Alias</a:t>
            </a:r>
          </a:p>
        </p:txBody>
      </p:sp>
      <p:sp>
        <p:nvSpPr>
          <p:cNvPr id="9" name="Rectangle: Rounded Corners 23">
            <a:extLst/>
          </p:cNvPr>
          <p:cNvSpPr/>
          <p:nvPr/>
        </p:nvSpPr>
        <p:spPr>
          <a:xfrm>
            <a:off x="2963094" y="3442748"/>
            <a:ext cx="3283718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23">
            <a:extLst/>
          </p:cNvPr>
          <p:cNvSpPr/>
          <p:nvPr/>
        </p:nvSpPr>
        <p:spPr>
          <a:xfrm>
            <a:off x="5637212" y="3957914"/>
            <a:ext cx="2466622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: Rounded Corners 23">
            <a:extLst/>
          </p:cNvPr>
          <p:cNvSpPr/>
          <p:nvPr/>
        </p:nvSpPr>
        <p:spPr>
          <a:xfrm>
            <a:off x="5408612" y="4447880"/>
            <a:ext cx="333022" cy="422155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1650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12" grpId="0" animBg="1"/>
      <p:bldP spid="11" grpId="0" animBg="1"/>
      <p:bldP spid="13" grpId="0" animBg="1"/>
      <p:bldP spid="9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MIN</a:t>
            </a:r>
            <a:r>
              <a:rPr lang="en-US" sz="3200" dirty="0"/>
              <a:t> takes the minimum value in a column. </a:t>
            </a:r>
            <a:endParaRPr lang="en-US" sz="310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7" name="Rectangle 13"/>
          <p:cNvSpPr/>
          <p:nvPr/>
        </p:nvSpPr>
        <p:spPr>
          <a:xfrm>
            <a:off x="608012" y="4939832"/>
            <a:ext cx="5567086" cy="4184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2"/>
          <p:cNvSpPr/>
          <p:nvPr/>
        </p:nvSpPr>
        <p:spPr>
          <a:xfrm>
            <a:off x="583096" y="3719261"/>
            <a:ext cx="5592002" cy="1247427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"/>
          <p:cNvSpPr/>
          <p:nvPr/>
        </p:nvSpPr>
        <p:spPr>
          <a:xfrm>
            <a:off x="588112" y="2909289"/>
            <a:ext cx="5586986" cy="809972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ight Arrow 15"/>
          <p:cNvSpPr/>
          <p:nvPr/>
        </p:nvSpPr>
        <p:spPr>
          <a:xfrm rot="1884745">
            <a:off x="6570897" y="3111611"/>
            <a:ext cx="717577" cy="242987"/>
          </a:xfrm>
          <a:prstGeom prst="rightArrow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7"/>
          <p:cNvSpPr/>
          <p:nvPr/>
        </p:nvSpPr>
        <p:spPr>
          <a:xfrm rot="20185644">
            <a:off x="6558677" y="3932547"/>
            <a:ext cx="717577" cy="24298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ight Arrow 18"/>
          <p:cNvSpPr/>
          <p:nvPr/>
        </p:nvSpPr>
        <p:spPr>
          <a:xfrm rot="19000881">
            <a:off x="6570896" y="4600296"/>
            <a:ext cx="717577" cy="242987"/>
          </a:xfrm>
          <a:prstGeom prst="rightArrow">
            <a:avLst/>
          </a:prstGeom>
          <a:solidFill>
            <a:srgbClr val="F3BE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1"/>
          <p:cNvSpPr/>
          <p:nvPr/>
        </p:nvSpPr>
        <p:spPr>
          <a:xfrm>
            <a:off x="7590174" y="3576696"/>
            <a:ext cx="4219238" cy="37572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 12"/>
          <p:cNvSpPr/>
          <p:nvPr/>
        </p:nvSpPr>
        <p:spPr>
          <a:xfrm>
            <a:off x="7601909" y="3952416"/>
            <a:ext cx="4207503" cy="45461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 13"/>
          <p:cNvSpPr/>
          <p:nvPr/>
        </p:nvSpPr>
        <p:spPr>
          <a:xfrm>
            <a:off x="7580772" y="4394012"/>
            <a:ext cx="4228640" cy="37741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26" name="Group 49"/>
          <p:cNvGraphicFramePr>
            <a:graphicFrameLocks/>
          </p:cNvGraphicFramePr>
          <p:nvPr>
            <p:extLst/>
          </p:nvPr>
        </p:nvGraphicFramePr>
        <p:xfrm>
          <a:off x="7593496" y="3100101"/>
          <a:ext cx="4215916" cy="1683705"/>
        </p:xfrm>
        <a:graphic>
          <a:graphicData uri="http://schemas.openxmlformats.org/drawingml/2006/table">
            <a:tbl>
              <a:tblPr/>
              <a:tblGrid>
                <a:gridCol w="2316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department_name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min_salary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Group 49"/>
          <p:cNvGraphicFramePr>
            <a:graphicFrameLocks/>
          </p:cNvGraphicFramePr>
          <p:nvPr>
            <p:extLst/>
          </p:nvPr>
        </p:nvGraphicFramePr>
        <p:xfrm>
          <a:off x="583096" y="2452089"/>
          <a:ext cx="5592002" cy="2906160"/>
        </p:xfrm>
        <a:graphic>
          <a:graphicData uri="http://schemas.openxmlformats.org/drawingml/2006/table">
            <a:tbl>
              <a:tblPr/>
              <a:tblGrid>
                <a:gridCol w="14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401">
                  <a:extLst>
                    <a:ext uri="{9D8B030D-6E8A-4147-A177-3AD203B41FA5}">
                      <a16:colId xmlns:a16="http://schemas.microsoft.com/office/drawing/2014/main" val="3282637692"/>
                    </a:ext>
                  </a:extLst>
                </a:gridCol>
              </a:tblGrid>
              <a:tr h="461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department_name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Jane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George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Lila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Fred 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93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23">
            <a:extLst/>
          </p:cNvPr>
          <p:cNvSpPr/>
          <p:nvPr/>
        </p:nvSpPr>
        <p:spPr>
          <a:xfrm>
            <a:off x="3427412" y="4724400"/>
            <a:ext cx="3429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: Rounded Corners 23">
            <a:extLst/>
          </p:cNvPr>
          <p:cNvSpPr/>
          <p:nvPr/>
        </p:nvSpPr>
        <p:spPr>
          <a:xfrm>
            <a:off x="5408612" y="4339224"/>
            <a:ext cx="381000" cy="385176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23">
            <a:extLst/>
          </p:cNvPr>
          <p:cNvSpPr/>
          <p:nvPr/>
        </p:nvSpPr>
        <p:spPr>
          <a:xfrm>
            <a:off x="5691510" y="3773570"/>
            <a:ext cx="2460302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3154425"/>
            <a:ext cx="10556817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e.`department_id`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b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(e.`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salary`)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'MinSalary'</a:t>
            </a:r>
          </a:p>
          <a:p>
            <a:r>
              <a:rPr lang="en-GB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`employees` </a:t>
            </a:r>
            <a:r>
              <a:rPr lang="en-GB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GB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BY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e.`department_id`;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Syntax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80012" y="1926881"/>
            <a:ext cx="2229557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Grouping Column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970163" y="5523195"/>
            <a:ext cx="2229557" cy="953805"/>
          </a:xfrm>
          <a:prstGeom prst="wedgeRoundRectCallout">
            <a:avLst>
              <a:gd name="adj1" fmla="val -37789"/>
              <a:gd name="adj2" fmla="val -75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Grouping Columns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15020" y="4292223"/>
            <a:ext cx="1808192" cy="520807"/>
          </a:xfrm>
          <a:prstGeom prst="wedgeRoundRectCallout">
            <a:avLst>
              <a:gd name="adj1" fmla="val -65333"/>
              <a:gd name="adj2" fmla="val 77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Alias</a:t>
            </a:r>
          </a:p>
        </p:txBody>
      </p:sp>
      <p:sp>
        <p:nvSpPr>
          <p:cNvPr id="9" name="Rectangle: Rounded Corners 23">
            <a:extLst/>
          </p:cNvPr>
          <p:cNvSpPr/>
          <p:nvPr/>
        </p:nvSpPr>
        <p:spPr>
          <a:xfrm>
            <a:off x="3019423" y="3262879"/>
            <a:ext cx="3283718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409569" y="3212237"/>
            <a:ext cx="2971800" cy="558485"/>
          </a:xfrm>
          <a:prstGeom prst="wedgeRoundRectCallout">
            <a:avLst>
              <a:gd name="adj1" fmla="val -58656"/>
              <a:gd name="adj2" fmla="val 509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New Column Alias</a:t>
            </a:r>
          </a:p>
        </p:txBody>
      </p:sp>
    </p:spTree>
    <p:extLst>
      <p:ext uri="{BB962C8B-B14F-4D97-AF65-F5344CB8AC3E}">
        <p14:creationId xmlns:p14="http://schemas.microsoft.com/office/powerpoint/2010/main" val="300015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4" grpId="0" animBg="1"/>
      <p:bldP spid="8" grpId="0" animBg="1"/>
      <p:bldP spid="12" grpId="0" animBg="1"/>
      <p:bldP spid="11" grpId="0" animBg="1"/>
      <p:bldP spid="9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AVG</a:t>
            </a:r>
            <a:r>
              <a:rPr lang="en-US" sz="3200" dirty="0"/>
              <a:t> calculates the average value in a column. </a:t>
            </a:r>
            <a:endParaRPr lang="en-US" sz="310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0" name="Rectangle 13"/>
          <p:cNvSpPr/>
          <p:nvPr/>
        </p:nvSpPr>
        <p:spPr>
          <a:xfrm>
            <a:off x="608012" y="4939832"/>
            <a:ext cx="5567086" cy="4184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2"/>
          <p:cNvSpPr/>
          <p:nvPr/>
        </p:nvSpPr>
        <p:spPr>
          <a:xfrm>
            <a:off x="583096" y="3719261"/>
            <a:ext cx="5592002" cy="1247427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"/>
          <p:cNvSpPr/>
          <p:nvPr/>
        </p:nvSpPr>
        <p:spPr>
          <a:xfrm>
            <a:off x="588112" y="2909289"/>
            <a:ext cx="5586986" cy="809972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15"/>
          <p:cNvSpPr/>
          <p:nvPr/>
        </p:nvSpPr>
        <p:spPr>
          <a:xfrm rot="1884745">
            <a:off x="6570897" y="3111611"/>
            <a:ext cx="717577" cy="242987"/>
          </a:xfrm>
          <a:prstGeom prst="rightArrow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ight Arrow 17"/>
          <p:cNvSpPr/>
          <p:nvPr/>
        </p:nvSpPr>
        <p:spPr>
          <a:xfrm rot="20185644">
            <a:off x="6558677" y="3932547"/>
            <a:ext cx="717577" cy="24298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ight Arrow 18"/>
          <p:cNvSpPr/>
          <p:nvPr/>
        </p:nvSpPr>
        <p:spPr>
          <a:xfrm rot="19000881">
            <a:off x="6570896" y="4600296"/>
            <a:ext cx="717577" cy="242987"/>
          </a:xfrm>
          <a:prstGeom prst="rightArrow">
            <a:avLst/>
          </a:prstGeom>
          <a:solidFill>
            <a:srgbClr val="F3BE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"/>
          <p:cNvSpPr/>
          <p:nvPr/>
        </p:nvSpPr>
        <p:spPr>
          <a:xfrm>
            <a:off x="7590174" y="3576696"/>
            <a:ext cx="4219238" cy="37572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2"/>
          <p:cNvSpPr/>
          <p:nvPr/>
        </p:nvSpPr>
        <p:spPr>
          <a:xfrm>
            <a:off x="7601909" y="3952416"/>
            <a:ext cx="4207503" cy="45461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3"/>
          <p:cNvSpPr/>
          <p:nvPr/>
        </p:nvSpPr>
        <p:spPr>
          <a:xfrm>
            <a:off x="7580772" y="4394012"/>
            <a:ext cx="4228640" cy="37741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20" name="Group 49"/>
          <p:cNvGraphicFramePr>
            <a:graphicFrameLocks/>
          </p:cNvGraphicFramePr>
          <p:nvPr>
            <p:extLst/>
          </p:nvPr>
        </p:nvGraphicFramePr>
        <p:xfrm>
          <a:off x="7593496" y="3100101"/>
          <a:ext cx="4215916" cy="1683705"/>
        </p:xfrm>
        <a:graphic>
          <a:graphicData uri="http://schemas.openxmlformats.org/drawingml/2006/table">
            <a:tbl>
              <a:tblPr/>
              <a:tblGrid>
                <a:gridCol w="2316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department_name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average_salary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Group 49"/>
          <p:cNvGraphicFramePr>
            <a:graphicFrameLocks/>
          </p:cNvGraphicFramePr>
          <p:nvPr>
            <p:extLst/>
          </p:nvPr>
        </p:nvGraphicFramePr>
        <p:xfrm>
          <a:off x="583096" y="2452089"/>
          <a:ext cx="5592002" cy="2906160"/>
        </p:xfrm>
        <a:graphic>
          <a:graphicData uri="http://schemas.openxmlformats.org/drawingml/2006/table">
            <a:tbl>
              <a:tblPr/>
              <a:tblGrid>
                <a:gridCol w="14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401">
                  <a:extLst>
                    <a:ext uri="{9D8B030D-6E8A-4147-A177-3AD203B41FA5}">
                      <a16:colId xmlns:a16="http://schemas.microsoft.com/office/drawing/2014/main" val="3282637692"/>
                    </a:ext>
                  </a:extLst>
                </a:gridCol>
              </a:tblGrid>
              <a:tr h="461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department_name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Jane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George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Lila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Fred 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12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23">
            <a:extLst/>
          </p:cNvPr>
          <p:cNvSpPr/>
          <p:nvPr/>
        </p:nvSpPr>
        <p:spPr>
          <a:xfrm>
            <a:off x="3732212" y="4773992"/>
            <a:ext cx="3698818" cy="55441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2981814"/>
            <a:ext cx="1055681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600" dirty="0">
                <a:solidFill>
                  <a:schemeClr val="tx2"/>
                </a:solidFill>
                <a:latin typeface="Consolas" panose="020B0609020204030204" pitchFamily="49" charset="0"/>
              </a:rPr>
              <a:t> e.`</a:t>
            </a: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</a:rPr>
              <a:t>department_id`</a:t>
            </a:r>
            <a:r>
              <a:rPr lang="en-US" sz="3600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600" dirty="0">
                <a:solidFill>
                  <a:schemeClr val="tx2"/>
                </a:solidFill>
                <a:latin typeface="Consolas" panose="020B0609020204030204" pitchFamily="49" charset="0"/>
              </a:rPr>
              <a:t>(e.`salary`)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3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</a:rPr>
              <a:t>'AvgSalary</a:t>
            </a:r>
            <a:r>
              <a:rPr lang="en-US" sz="3600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3600" dirty="0">
                <a:solidFill>
                  <a:schemeClr val="tx2"/>
                </a:solidFill>
                <a:latin typeface="Consolas" panose="020B0609020204030204" pitchFamily="49" charset="0"/>
              </a:rPr>
              <a:t> `employees`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3600" dirty="0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GB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BY</a:t>
            </a:r>
            <a:r>
              <a:rPr lang="en-GB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chemeClr val="tx2"/>
                </a:solidFill>
                <a:latin typeface="Consolas" panose="020B0609020204030204" pitchFamily="49" charset="0"/>
              </a:rPr>
              <a:t>e.`</a:t>
            </a: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</a:rPr>
              <a:t>department_id`;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AVG Syntax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198812" y="1774707"/>
            <a:ext cx="2229557" cy="953805"/>
          </a:xfrm>
          <a:prstGeom prst="wedgeRoundRectCallout">
            <a:avLst>
              <a:gd name="adj1" fmla="val -36015"/>
              <a:gd name="adj2" fmla="val 87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Grouping Column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646612" y="5599395"/>
            <a:ext cx="2229557" cy="953805"/>
          </a:xfrm>
          <a:prstGeom prst="wedgeRoundRectCallout">
            <a:avLst>
              <a:gd name="adj1" fmla="val -37789"/>
              <a:gd name="adj2" fmla="val -75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Grouping Columns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627812" y="4253185"/>
            <a:ext cx="1905000" cy="520807"/>
          </a:xfrm>
          <a:prstGeom prst="wedgeRoundRectCallout">
            <a:avLst>
              <a:gd name="adj1" fmla="val -65903"/>
              <a:gd name="adj2" fmla="val 12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Alias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466012" y="2824178"/>
            <a:ext cx="2971800" cy="558485"/>
          </a:xfrm>
          <a:prstGeom prst="wedgeRoundRectCallout">
            <a:avLst>
              <a:gd name="adj1" fmla="val -39283"/>
              <a:gd name="adj2" fmla="val 1115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New Column Alias</a:t>
            </a:r>
          </a:p>
        </p:txBody>
      </p:sp>
      <p:sp>
        <p:nvSpPr>
          <p:cNvPr id="9" name="Rectangle: Rounded Corners 23">
            <a:extLst/>
          </p:cNvPr>
          <p:cNvSpPr/>
          <p:nvPr/>
        </p:nvSpPr>
        <p:spPr>
          <a:xfrm>
            <a:off x="3198812" y="3154063"/>
            <a:ext cx="3733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23">
            <a:extLst/>
          </p:cNvPr>
          <p:cNvSpPr/>
          <p:nvPr/>
        </p:nvSpPr>
        <p:spPr>
          <a:xfrm>
            <a:off x="6246812" y="3715342"/>
            <a:ext cx="28194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: Rounded Corners 23">
            <a:extLst/>
          </p:cNvPr>
          <p:cNvSpPr/>
          <p:nvPr/>
        </p:nvSpPr>
        <p:spPr>
          <a:xfrm>
            <a:off x="5942012" y="4267200"/>
            <a:ext cx="381000" cy="405265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192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12" grpId="0" animBg="1"/>
      <p:bldP spid="11" grpId="0" animBg="1"/>
      <p:bldP spid="13" grpId="0" animBg="1"/>
      <p:bldP spid="9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 idx="4294967295"/>
          </p:nvPr>
        </p:nvSpPr>
        <p:spPr>
          <a:xfrm>
            <a:off x="836612" y="4953000"/>
            <a:ext cx="10363200" cy="820738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Table Relationships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12" y="1371600"/>
            <a:ext cx="3505200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633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Why Split Related Data?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ldNum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6" name="Shape 106"/>
          <p:cNvGraphicFramePr/>
          <p:nvPr>
            <p:extLst>
              <p:ext uri="{D42A27DB-BD31-4B8C-83A1-F6EECF244321}">
                <p14:modId xmlns:p14="http://schemas.microsoft.com/office/powerpoint/2010/main" val="2292267161"/>
              </p:ext>
            </p:extLst>
          </p:nvPr>
        </p:nvGraphicFramePr>
        <p:xfrm>
          <a:off x="248402" y="3886200"/>
          <a:ext cx="11692025" cy="23256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OrderID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S/N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Price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00315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07/16/2016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David Rivers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Oil Pump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OP147-0623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69.90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00315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07/16/2016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David Rivers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Accessory Belt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AB544-1648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149.99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00316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07/17/2016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Sarah Thorne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Wiper Fluid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WF000-0001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99.90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00317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07/18/2016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Michael Walters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Oil Pump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OP147-0623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69.90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7" name="Shape 107"/>
          <p:cNvGraphicFramePr/>
          <p:nvPr>
            <p:extLst>
              <p:ext uri="{D42A27DB-BD31-4B8C-83A1-F6EECF244321}">
                <p14:modId xmlns:p14="http://schemas.microsoft.com/office/powerpoint/2010/main" val="1059294294"/>
              </p:ext>
            </p:extLst>
          </p:nvPr>
        </p:nvGraphicFramePr>
        <p:xfrm>
          <a:off x="244412" y="1560576"/>
          <a:ext cx="8280000" cy="18684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Registered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David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Rivers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05/02/2016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drivers@mail.cx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Thorne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07/17/2016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sarah@mail.cx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Michael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Walters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11/23/2015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walters_michael@mail.cx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8" name="Shape 108"/>
          <p:cNvGraphicFramePr/>
          <p:nvPr>
            <p:extLst>
              <p:ext uri="{D42A27DB-BD31-4B8C-83A1-F6EECF244321}">
                <p14:modId xmlns:p14="http://schemas.microsoft.com/office/powerpoint/2010/main" val="2278125656"/>
              </p:ext>
            </p:extLst>
          </p:nvPr>
        </p:nvGraphicFramePr>
        <p:xfrm>
          <a:off x="8524412" y="1560576"/>
          <a:ext cx="3420000" cy="18684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Email2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david@homedomain.cx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i="1" u="none" strike="noStrike" cap="none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" name="Shape 109"/>
          <p:cNvSpPr/>
          <p:nvPr/>
        </p:nvSpPr>
        <p:spPr>
          <a:xfrm>
            <a:off x="8532812" y="2538913"/>
            <a:ext cx="3388794" cy="890127"/>
          </a:xfrm>
          <a:prstGeom prst="roundRect">
            <a:avLst>
              <a:gd name="adj" fmla="val 5385"/>
            </a:avLst>
          </a:prstGeom>
          <a:solidFill>
            <a:schemeClr val="bg2">
              <a:alpha val="20000"/>
            </a:schemeClr>
          </a:solidFill>
          <a:ln w="57150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800" b="1" i="0" u="none" strike="noStrike" cap="non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7442828" y="1145190"/>
            <a:ext cx="2163168" cy="574171"/>
          </a:xfrm>
          <a:prstGeom prst="wedgeRoundRectCallout">
            <a:avLst>
              <a:gd name="adj1" fmla="val -1438"/>
              <a:gd name="adj2" fmla="val 1785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Empty records</a:t>
            </a:r>
          </a:p>
        </p:txBody>
      </p:sp>
      <p:sp>
        <p:nvSpPr>
          <p:cNvPr id="111" name="Shape 111"/>
          <p:cNvSpPr/>
          <p:nvPr/>
        </p:nvSpPr>
        <p:spPr>
          <a:xfrm>
            <a:off x="244412" y="4363875"/>
            <a:ext cx="5316600" cy="512926"/>
          </a:xfrm>
          <a:prstGeom prst="roundRect">
            <a:avLst>
              <a:gd name="adj" fmla="val 5385"/>
            </a:avLst>
          </a:prstGeom>
          <a:solidFill>
            <a:schemeClr val="bg2">
              <a:alpha val="20000"/>
            </a:schemeClr>
          </a:solidFill>
          <a:ln w="57150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800" b="1" i="0" u="none" strike="noStrike" cap="non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141412" y="3477021"/>
            <a:ext cx="3352885" cy="374339"/>
          </a:xfrm>
          <a:prstGeom prst="wedgeRoundRectCallout">
            <a:avLst>
              <a:gd name="adj1" fmla="val 42716"/>
              <a:gd name="adj2" fmla="val 1271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Redundant information</a:t>
            </a:r>
          </a:p>
        </p:txBody>
      </p:sp>
      <p:sp>
        <p:nvSpPr>
          <p:cNvPr id="113" name="Shape 113"/>
          <p:cNvSpPr/>
          <p:nvPr/>
        </p:nvSpPr>
        <p:spPr>
          <a:xfrm>
            <a:off x="6323012" y="4407377"/>
            <a:ext cx="5554640" cy="469424"/>
          </a:xfrm>
          <a:prstGeom prst="roundRect">
            <a:avLst>
              <a:gd name="adj" fmla="val 5385"/>
            </a:avLst>
          </a:prstGeom>
          <a:solidFill>
            <a:schemeClr val="bg2">
              <a:alpha val="20000"/>
            </a:schemeClr>
          </a:solidFill>
          <a:ln w="57150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800" b="1" i="0" u="none" strike="noStrike" cap="non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6358706" y="5715000"/>
            <a:ext cx="5554500" cy="496874"/>
          </a:xfrm>
          <a:prstGeom prst="roundRect">
            <a:avLst>
              <a:gd name="adj" fmla="val 5385"/>
            </a:avLst>
          </a:prstGeom>
          <a:solidFill>
            <a:schemeClr val="bg2">
              <a:alpha val="20000"/>
            </a:schemeClr>
          </a:solidFill>
          <a:ln w="57150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800" b="1" i="0" u="none" strike="noStrike" cap="non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9679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We split the data and introduce 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relationships</a:t>
            </a: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between the tables to 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avoid</a:t>
            </a: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repeating information</a:t>
            </a:r>
          </a:p>
          <a:p>
            <a:pPr marL="304747" marR="0" lvl="0" indent="-304747" algn="l" rtl="0">
              <a:lnSpc>
                <a:spcPct val="105000"/>
              </a:lnSpc>
              <a:spcBef>
                <a:spcPts val="24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The connection is established via a 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Foreign Key </a:t>
            </a: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in one table pointing to the 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Primary Key </a:t>
            </a: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in another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Related Tables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Shape 123"/>
          <p:cNvGraphicFramePr/>
          <p:nvPr>
            <p:extLst>
              <p:ext uri="{D42A27DB-BD31-4B8C-83A1-F6EECF244321}">
                <p14:modId xmlns:p14="http://schemas.microsoft.com/office/powerpoint/2010/main" val="3741996410"/>
              </p:ext>
            </p:extLst>
          </p:nvPr>
        </p:nvGraphicFramePr>
        <p:xfrm>
          <a:off x="405618" y="2364475"/>
          <a:ext cx="6300000" cy="18684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UserID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Registered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203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David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Rivers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05/02/2016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204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Thorne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07/17/2016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Michael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Walters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11/23/2015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4" name="Shape 124"/>
          <p:cNvGraphicFramePr/>
          <p:nvPr>
            <p:extLst>
              <p:ext uri="{D42A27DB-BD31-4B8C-83A1-F6EECF244321}">
                <p14:modId xmlns:p14="http://schemas.microsoft.com/office/powerpoint/2010/main" val="3055989878"/>
              </p:ext>
            </p:extLst>
          </p:nvPr>
        </p:nvGraphicFramePr>
        <p:xfrm>
          <a:off x="7144229" y="2364475"/>
          <a:ext cx="4893783" cy="24731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9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UserID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203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drivers@mail.cx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6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204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sarah@mail.cx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walters_michael@mail.cx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203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david@homedomain.cx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5" name="Shape 125"/>
          <p:cNvSpPr/>
          <p:nvPr/>
        </p:nvSpPr>
        <p:spPr>
          <a:xfrm>
            <a:off x="377904" y="4498732"/>
            <a:ext cx="1982708" cy="530468"/>
          </a:xfrm>
          <a:prstGeom prst="wedgeRoundRectCallout">
            <a:avLst>
              <a:gd name="adj1" fmla="val -20221"/>
              <a:gd name="adj2" fmla="val -983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Primary Key</a:t>
            </a:r>
          </a:p>
        </p:txBody>
      </p:sp>
      <p:sp>
        <p:nvSpPr>
          <p:cNvPr id="126" name="Shape 126"/>
          <p:cNvSpPr/>
          <p:nvPr/>
        </p:nvSpPr>
        <p:spPr>
          <a:xfrm>
            <a:off x="4759848" y="4608982"/>
            <a:ext cx="2142900" cy="457200"/>
          </a:xfrm>
          <a:prstGeom prst="wedgeRoundRectCallout">
            <a:avLst>
              <a:gd name="adj1" fmla="val 58258"/>
              <a:gd name="adj2" fmla="val -802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9836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E/R Diagrams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ldNum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Shape 133" descr="ArtsSemNet-ER-Diagram"/>
          <p:cNvPicPr preferRelativeResize="0"/>
          <p:nvPr/>
        </p:nvPicPr>
        <p:blipFill rotWithShape="1">
          <a:blip r:embed="rId3">
            <a:alphaModFix/>
          </a:blip>
          <a:srcRect l="-1380" t="-2030" r="-1731" b="-2265"/>
          <a:stretch/>
        </p:blipFill>
        <p:spPr>
          <a:xfrm>
            <a:off x="2337798" y="1121122"/>
            <a:ext cx="7428614" cy="5403880"/>
          </a:xfrm>
          <a:prstGeom prst="roundRect">
            <a:avLst>
              <a:gd name="adj" fmla="val 1018"/>
            </a:avLst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641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There are 3 types of relationships in relational database design.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They </a:t>
            </a:r>
            <a:r>
              <a:rPr lang="en-US" sz="3200" dirty="0"/>
              <a:t>are</a:t>
            </a:r>
            <a:r>
              <a:rPr lang="en-US" sz="3200" dirty="0" smtClean="0"/>
              <a:t>:</a:t>
            </a:r>
            <a:endParaRPr lang="en-US" sz="3200" dirty="0"/>
          </a:p>
          <a:p>
            <a:pPr lvl="1"/>
            <a:r>
              <a:rPr lang="en-US" sz="3000" dirty="0"/>
              <a:t>One-to-One</a:t>
            </a:r>
          </a:p>
          <a:p>
            <a:pPr lvl="1"/>
            <a:r>
              <a:rPr lang="en-US" sz="3000" dirty="0"/>
              <a:t>One-to-Many (or Many-to-One)</a:t>
            </a:r>
          </a:p>
          <a:p>
            <a:pPr lvl="1"/>
            <a:r>
              <a:rPr lang="en-US" sz="3000" dirty="0"/>
              <a:t>Many-to-Many</a:t>
            </a:r>
            <a:endParaRPr lang="bg-BG" sz="28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2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 marL="979153" lvl="1" indent="-446087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AutoNum type="arabicPeriod"/>
            </a:pPr>
            <a:r>
              <a:rPr lang="en-US" sz="3200" dirty="0">
                <a:ea typeface="Calibri"/>
                <a:cs typeface="Calibri"/>
                <a:sym typeface="Calibri"/>
              </a:rPr>
              <a:t>Aggregate Functions</a:t>
            </a:r>
          </a:p>
          <a:p>
            <a:pPr marL="979153" lvl="1" indent="-446087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AutoNum type="arabicPeriod"/>
            </a:pPr>
            <a:r>
              <a:rPr lang="en-US" sz="3200" dirty="0" smtClean="0">
                <a:ea typeface="Calibri"/>
                <a:cs typeface="Calibri"/>
                <a:sym typeface="Calibri"/>
              </a:rPr>
              <a:t>Table Relationships</a:t>
            </a:r>
          </a:p>
          <a:p>
            <a:pPr marL="979153" lvl="1" indent="-446087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AutoNum type="arabicPeriod"/>
            </a:pPr>
            <a:r>
              <a:rPr lang="en-US" sz="3200" dirty="0" smtClean="0">
                <a:ea typeface="Calibri"/>
                <a:cs typeface="Calibri"/>
                <a:sym typeface="Calibri"/>
              </a:rPr>
              <a:t>Joins</a:t>
            </a:r>
          </a:p>
          <a:p>
            <a:pPr marL="979153" lvl="1" indent="-446087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AutoNum type="arabicPeriod"/>
            </a:pPr>
            <a:r>
              <a:rPr lang="en-US" sz="3200" dirty="0">
                <a:ea typeface="Calibri"/>
                <a:cs typeface="Calibri"/>
                <a:sym typeface="Calibri"/>
              </a:rPr>
              <a:t>Using MySQL and </a:t>
            </a:r>
            <a:r>
              <a:rPr lang="en-US" sz="3200" dirty="0" smtClean="0">
                <a:ea typeface="Calibri"/>
                <a:cs typeface="Calibri"/>
                <a:sym typeface="Calibri"/>
              </a:rPr>
              <a:t>PHP</a:t>
            </a:r>
          </a:p>
          <a:p>
            <a:pPr marL="979153" lvl="1" indent="-446087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AutoNum type="arabicPeriod"/>
            </a:pPr>
            <a:r>
              <a:rPr lang="en-US" sz="3200" dirty="0" smtClean="0">
                <a:ea typeface="Calibri"/>
                <a:cs typeface="Calibri"/>
                <a:sym typeface="Calibri"/>
              </a:rPr>
              <a:t>Transactions</a:t>
            </a:r>
            <a:endParaRPr lang="en-US" sz="3400" dirty="0" smtClean="0">
              <a:ea typeface="Calibri"/>
              <a:cs typeface="Calibri"/>
              <a:sym typeface="Calibri"/>
            </a:endParaRPr>
          </a:p>
          <a:p>
            <a:pPr marL="446088" marR="0" lvl="0" indent="-446088" algn="l" rtl="0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endParaRPr sz="3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501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Relationships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between </a:t>
            </a:r>
            <a:r>
              <a:rPr lang="en-US" dirty="0"/>
              <a:t>tables are based 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interconnections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PRIMARY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/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FOREIGN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(2)</a:t>
            </a:r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832077" y="3360557"/>
            <a:ext cx="157261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/>
              <a:t>countries</a:t>
            </a:r>
            <a:endParaRPr lang="bg-BG" sz="2800" b="1" dirty="0"/>
          </a:p>
        </p:txBody>
      </p:sp>
      <p:sp>
        <p:nvSpPr>
          <p:cNvPr id="18" name="TextBox 12"/>
          <p:cNvSpPr txBox="1"/>
          <p:nvPr/>
        </p:nvSpPr>
        <p:spPr>
          <a:xfrm>
            <a:off x="3239363" y="3005559"/>
            <a:ext cx="110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6106877" y="4263747"/>
            <a:ext cx="2211388" cy="325706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 flipV="1">
            <a:off x="6047559" y="4757545"/>
            <a:ext cx="2270706" cy="3092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6072688" y="5064850"/>
            <a:ext cx="2245577" cy="133252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6092824" y="5218554"/>
            <a:ext cx="2225441" cy="528821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6106877" y="5691900"/>
            <a:ext cx="2211388" cy="516484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27012" y="2599482"/>
            <a:ext cx="1923770" cy="524718"/>
          </a:xfrm>
          <a:prstGeom prst="wedgeRoundRectCallout">
            <a:avLst>
              <a:gd name="adj1" fmla="val 26868"/>
              <a:gd name="adj2" fmla="val 1048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704042" y="2589496"/>
            <a:ext cx="1923770" cy="524718"/>
          </a:xfrm>
          <a:prstGeom prst="wedgeRoundRectCallout">
            <a:avLst>
              <a:gd name="adj1" fmla="val -37054"/>
              <a:gd name="adj2" fmla="val 987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7542212" y="2743200"/>
            <a:ext cx="192377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747232" y="6232784"/>
            <a:ext cx="2157179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Relationships</a:t>
            </a:r>
          </a:p>
        </p:txBody>
      </p:sp>
      <p:graphicFrame>
        <p:nvGraphicFramePr>
          <p:cNvPr id="21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226640"/>
              </p:ext>
            </p:extLst>
          </p:nvPr>
        </p:nvGraphicFramePr>
        <p:xfrm>
          <a:off x="1542154" y="3581400"/>
          <a:ext cx="4380956" cy="2817755"/>
        </p:xfrm>
        <a:graphic>
          <a:graphicData uri="http://schemas.openxmlformats.org/drawingml/2006/table">
            <a:tbl>
              <a:tblPr/>
              <a:tblGrid>
                <a:gridCol w="69685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0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country_id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Munich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Berlin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Moscow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7408388"/>
              </p:ext>
            </p:extLst>
          </p:nvPr>
        </p:nvGraphicFramePr>
        <p:xfrm>
          <a:off x="8504097" y="3973328"/>
          <a:ext cx="2390915" cy="1868424"/>
        </p:xfrm>
        <a:graphic>
          <a:graphicData uri="http://schemas.openxmlformats.org/drawingml/2006/table">
            <a:tbl>
              <a:tblPr/>
              <a:tblGrid>
                <a:gridCol w="75747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63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3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Bulgaria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Germany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Russia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053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5833" y="2662572"/>
            <a:ext cx="17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Mountains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09012" y="2596890"/>
            <a:ext cx="101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3042" y="216513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788756" y="2165132"/>
            <a:ext cx="1923770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0842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2124312" y="4393079"/>
            <a:ext cx="7498824" cy="1659499"/>
            <a:chOff x="1338788" y="4121521"/>
            <a:chExt cx="7498824" cy="1659499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418012" y="5257800"/>
              <a:ext cx="18288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483975"/>
              </p:ext>
            </p:extLst>
          </p:nvPr>
        </p:nvGraphicFramePr>
        <p:xfrm>
          <a:off x="1141412" y="3253840"/>
          <a:ext cx="4114800" cy="990600"/>
        </p:xfrm>
        <a:graphic>
          <a:graphicData uri="http://schemas.openxmlformats.org/drawingml/2006/table">
            <a:tbl>
              <a:tblPr/>
              <a:tblGrid>
                <a:gridCol w="257175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mountain_id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Causasus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2428487"/>
              </p:ext>
            </p:extLst>
          </p:nvPr>
        </p:nvGraphicFramePr>
        <p:xfrm>
          <a:off x="7214981" y="3253840"/>
          <a:ext cx="3802186" cy="1478977"/>
        </p:xfrm>
        <a:graphic>
          <a:graphicData uri="http://schemas.openxmlformats.org/drawingml/2006/table">
            <a:tbl>
              <a:tblPr/>
              <a:tblGrid>
                <a:gridCol w="1592386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peak_id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mountain_id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61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66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06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031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5212" y="1255194"/>
            <a:ext cx="9601200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mountains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mountain_id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INT PRIMARY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mountain_name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peaks 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peak_id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INT PRIMARY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mountain_id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CONSTRAINT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fk_peaks_mountains </a:t>
            </a:r>
            <a:endParaRPr lang="bg-BG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mountain_id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  <a: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mountains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mountain_id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89812" y="1307185"/>
            <a:ext cx="2780306" cy="558487"/>
          </a:xfrm>
          <a:prstGeom prst="wedgeRoundRectCallout">
            <a:avLst>
              <a:gd name="adj1" fmla="val -78332"/>
              <a:gd name="adj2" fmla="val 486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233565" y="4785599"/>
            <a:ext cx="2229557" cy="559968"/>
          </a:xfrm>
          <a:prstGeom prst="wedgeRoundRectCallout">
            <a:avLst>
              <a:gd name="adj1" fmla="val -87288"/>
              <a:gd name="adj2" fmla="val 348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246812" y="3046393"/>
            <a:ext cx="1986753" cy="558485"/>
          </a:xfrm>
          <a:prstGeom prst="wedgeRoundRectCallout">
            <a:avLst>
              <a:gd name="adj1" fmla="val -63423"/>
              <a:gd name="adj2" fmla="val 493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Peaks</a:t>
            </a:r>
          </a:p>
        </p:txBody>
      </p:sp>
    </p:spTree>
    <p:extLst>
      <p:ext uri="{BB962C8B-B14F-4D97-AF65-F5344CB8AC3E}">
        <p14:creationId xmlns:p14="http://schemas.microsoft.com/office/powerpoint/2010/main" val="331979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2690" y="2666998"/>
            <a:ext cx="9829800" cy="17877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fk_peaks_mountains </a:t>
            </a:r>
            <a:b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 </a:t>
            </a:r>
            <a: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(mountain_id) </a:t>
            </a:r>
            <a:b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mountains(mountain_id);</a:t>
            </a:r>
            <a:endParaRPr lang="en-US" sz="34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22812" y="1295400"/>
            <a:ext cx="2229557" cy="953805"/>
          </a:xfrm>
          <a:prstGeom prst="wedgeRoundRectCallout">
            <a:avLst>
              <a:gd name="adj1" fmla="val -32607"/>
              <a:gd name="adj2" fmla="val 121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Constraint 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18412" y="4678206"/>
            <a:ext cx="2229557" cy="782408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829368" y="4704447"/>
            <a:ext cx="2971800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Referent Table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999412" y="3281640"/>
            <a:ext cx="2971800" cy="558485"/>
          </a:xfrm>
          <a:prstGeom prst="wedgeRoundRectCallout">
            <a:avLst>
              <a:gd name="adj1" fmla="val -77668"/>
              <a:gd name="adj2" fmla="val 8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360793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32412" y="2800024"/>
            <a:ext cx="1676400" cy="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2412" y="3333424"/>
            <a:ext cx="1676400" cy="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22148" y="1632634"/>
            <a:ext cx="176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19177" y="1580824"/>
            <a:ext cx="13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2412" y="2800024"/>
            <a:ext cx="1655642" cy="3810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04922" y="4140505"/>
            <a:ext cx="311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employees_projects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rot="16200000" flipH="1">
            <a:off x="1987967" y="3360326"/>
            <a:ext cx="2061818" cy="2796157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9008782" y="3632816"/>
            <a:ext cx="1143000" cy="2061818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13042" y="11430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6918784" y="1157605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2360612" y="3842607"/>
            <a:ext cx="2190029" cy="524718"/>
          </a:xfrm>
          <a:prstGeom prst="wedgeRoundRectCallout">
            <a:avLst>
              <a:gd name="adj1" fmla="val 44700"/>
              <a:gd name="adj2" fmla="val 110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Mapping table</a:t>
            </a:r>
          </a:p>
        </p:txBody>
      </p:sp>
      <p:graphicFrame>
        <p:nvGraphicFramePr>
          <p:cNvPr id="20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8440504"/>
              </p:ext>
            </p:extLst>
          </p:nvPr>
        </p:nvGraphicFramePr>
        <p:xfrm>
          <a:off x="988656" y="2236062"/>
          <a:ext cx="3840147" cy="1411224"/>
        </p:xfrm>
        <a:graphic>
          <a:graphicData uri="http://schemas.openxmlformats.org/drawingml/2006/table">
            <a:tbl>
              <a:tblPr/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employee_id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172985"/>
              </p:ext>
            </p:extLst>
          </p:nvPr>
        </p:nvGraphicFramePr>
        <p:xfrm>
          <a:off x="4577126" y="4889264"/>
          <a:ext cx="4260485" cy="1411224"/>
        </p:xfrm>
        <a:graphic>
          <a:graphicData uri="http://schemas.openxmlformats.org/drawingml/2006/table">
            <a:tbl>
              <a:tblPr/>
              <a:tblGrid>
                <a:gridCol w="225306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0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employee_id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project_id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703617"/>
              </p:ext>
            </p:extLst>
          </p:nvPr>
        </p:nvGraphicFramePr>
        <p:xfrm>
          <a:off x="7379257" y="2162063"/>
          <a:ext cx="3840147" cy="1411224"/>
        </p:xfrm>
        <a:graphic>
          <a:graphicData uri="http://schemas.openxmlformats.org/drawingml/2006/table">
            <a:tbl>
              <a:tblPr/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8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project_id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772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1" grpId="0" animBg="1"/>
      <p:bldP spid="24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5425" y="1369942"/>
            <a:ext cx="6217277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2800" b="1" noProof="1" smtClean="0">
                <a:solidFill>
                  <a:srgbClr val="F3CD61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employee_id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INT 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employee_name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r>
              <a:rPr lang="bg-BG" dirty="0"/>
              <a:t>(1)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07060" y="2093301"/>
            <a:ext cx="2659352" cy="558487"/>
          </a:xfrm>
          <a:prstGeom prst="wedgeRoundRectCallout">
            <a:avLst>
              <a:gd name="adj1" fmla="val -69990"/>
              <a:gd name="adj2" fmla="val 30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6904" y="4152457"/>
            <a:ext cx="62103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projects</a:t>
            </a:r>
            <a:r>
              <a:rPr lang="en-US" sz="2800" b="1" noProof="1" smtClean="0">
                <a:solidFill>
                  <a:srgbClr val="F3CD61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project_id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INT 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project_name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61212" y="4419600"/>
            <a:ext cx="2605200" cy="558485"/>
          </a:xfrm>
          <a:prstGeom prst="wedgeRoundRectCallout">
            <a:avLst>
              <a:gd name="adj1" fmla="val -68931"/>
              <a:gd name="adj2" fmla="val 533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Projects</a:t>
            </a:r>
          </a:p>
        </p:txBody>
      </p:sp>
    </p:spTree>
    <p:extLst>
      <p:ext uri="{BB962C8B-B14F-4D97-AF65-F5344CB8AC3E}">
        <p14:creationId xmlns:p14="http://schemas.microsoft.com/office/powerpoint/2010/main" val="1302100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93813" y="1151121"/>
            <a:ext cx="93726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employees_projects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employee_id INT,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project_id INT,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pk_employees_projects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(employee_id, project_id),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fk_employees_projects_employees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(employee_id)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employees(employee_id),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fk_employees_projects_projects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(project_id)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projects(project_id)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r>
              <a:rPr lang="bg-BG" dirty="0"/>
              <a:t>(2)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180012" y="1864598"/>
            <a:ext cx="2667000" cy="558485"/>
          </a:xfrm>
          <a:prstGeom prst="wedgeRoundRectCallout">
            <a:avLst>
              <a:gd name="adj1" fmla="val -34163"/>
              <a:gd name="adj2" fmla="val -823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Mapping Table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8882638" y="2027019"/>
            <a:ext cx="2229557" cy="448388"/>
          </a:xfrm>
          <a:prstGeom prst="wedgeRoundRectCallout">
            <a:avLst>
              <a:gd name="adj1" fmla="val -33474"/>
              <a:gd name="adj2" fmla="val 893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3" name="Rectangle: Rounded Corners 23">
            <a:extLst/>
          </p:cNvPr>
          <p:cNvSpPr/>
          <p:nvPr/>
        </p:nvSpPr>
        <p:spPr>
          <a:xfrm>
            <a:off x="1751012" y="2590800"/>
            <a:ext cx="7315200" cy="82296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23">
            <a:extLst/>
          </p:cNvPr>
          <p:cNvSpPr/>
          <p:nvPr/>
        </p:nvSpPr>
        <p:spPr>
          <a:xfrm>
            <a:off x="1751012" y="3451394"/>
            <a:ext cx="8305799" cy="125575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3">
            <a:extLst/>
          </p:cNvPr>
          <p:cNvSpPr/>
          <p:nvPr/>
        </p:nvSpPr>
        <p:spPr>
          <a:xfrm>
            <a:off x="1751011" y="4742137"/>
            <a:ext cx="8111197" cy="125575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51033" y="6119417"/>
            <a:ext cx="2229557" cy="448388"/>
          </a:xfrm>
          <a:prstGeom prst="wedgeRoundRectCallout">
            <a:avLst>
              <a:gd name="adj1" fmla="val -49170"/>
              <a:gd name="adj2" fmla="val -1112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9862208" y="4000929"/>
            <a:ext cx="2229557" cy="365760"/>
          </a:xfrm>
          <a:prstGeom prst="wedgeRoundRectCallout">
            <a:avLst>
              <a:gd name="adj1" fmla="val -61121"/>
              <a:gd name="adj2" fmla="val -18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350823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3" grpId="0" animBg="1"/>
      <p:bldP spid="20" grpId="0" animBg="1"/>
      <p:bldP spid="21" grpId="0" animBg="1"/>
      <p:bldP spid="12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01999" y="2649759"/>
            <a:ext cx="77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7782" y="2649759"/>
            <a:ext cx="1207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3212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2442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4012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3332442" y="4779239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1158340"/>
              </p:ext>
            </p:extLst>
          </p:nvPr>
        </p:nvGraphicFramePr>
        <p:xfrm>
          <a:off x="666321" y="3240620"/>
          <a:ext cx="3840147" cy="1444681"/>
        </p:xfrm>
        <a:graphic>
          <a:graphicData uri="http://schemas.openxmlformats.org/drawingml/2006/table">
            <a:tbl>
              <a:tblPr/>
              <a:tblGrid>
                <a:gridCol w="176575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7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car_id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driver_id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166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1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520871"/>
              </p:ext>
            </p:extLst>
          </p:nvPr>
        </p:nvGraphicFramePr>
        <p:xfrm>
          <a:off x="7313612" y="3287588"/>
          <a:ext cx="4144947" cy="1444681"/>
        </p:xfrm>
        <a:graphic>
          <a:graphicData uri="http://schemas.openxmlformats.org/drawingml/2006/table">
            <a:tbl>
              <a:tblPr/>
              <a:tblGrid>
                <a:gridCol w="1905902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39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driver_id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driver_name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166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833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0" grpId="0" animBg="1"/>
      <p:bldP spid="31" grpId="0" animBg="1"/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1289716"/>
            <a:ext cx="9982200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car_id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UNIQUE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CONSTRAINT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fk_cars_drivers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</a:t>
            </a:r>
            <a:r>
              <a:rPr lang="bg-BG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bg-BG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bg-BG" sz="30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 REFERENCES drivers(driver_id)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94612" y="1577275"/>
            <a:ext cx="2229557" cy="558487"/>
          </a:xfrm>
          <a:prstGeom prst="wedgeRoundRectCallout">
            <a:avLst>
              <a:gd name="adj1" fmla="val -77361"/>
              <a:gd name="adj2" fmla="val 450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151812" y="4343400"/>
            <a:ext cx="2229557" cy="559968"/>
          </a:xfrm>
          <a:prstGeom prst="wedgeRoundRectCallout">
            <a:avLst>
              <a:gd name="adj1" fmla="val -38075"/>
              <a:gd name="adj2" fmla="val 856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04012" y="3252942"/>
            <a:ext cx="2438400" cy="977247"/>
          </a:xfrm>
          <a:prstGeom prst="wedgeRoundRectCallout">
            <a:avLst>
              <a:gd name="adj1" fmla="val -75272"/>
              <a:gd name="adj2" fmla="val 1106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One driver</a:t>
            </a:r>
          </a:p>
          <a:p>
            <a:pPr algn="ctr"/>
            <a:r>
              <a:rPr lang="en-US" sz="2400" b="1" noProof="1">
                <a:solidFill>
                  <a:srgbClr val="FFFFFF"/>
                </a:solidFill>
              </a:rPr>
              <a:t>per car</a:t>
            </a:r>
          </a:p>
        </p:txBody>
      </p:sp>
    </p:spTree>
    <p:extLst>
      <p:ext uri="{BB962C8B-B14F-4D97-AF65-F5344CB8AC3E}">
        <p14:creationId xmlns:p14="http://schemas.microsoft.com/office/powerpoint/2010/main" val="77952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79636" y="2854376"/>
            <a:ext cx="9362976" cy="17877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fk_cars_drivers </a:t>
            </a:r>
            <a:b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 </a:t>
            </a:r>
            <a: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 </a:t>
            </a:r>
            <a:b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drivers(driver_id)</a:t>
            </a:r>
            <a:endParaRPr lang="en-US" sz="34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027155" y="4865584"/>
            <a:ext cx="2229557" cy="782408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18412" y="3469018"/>
            <a:ext cx="2971800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22812" y="1536593"/>
            <a:ext cx="2229557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Constraint Name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817919" y="5006124"/>
            <a:ext cx="2971800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Referent Table</a:t>
            </a:r>
          </a:p>
        </p:txBody>
      </p:sp>
    </p:spTree>
    <p:extLst>
      <p:ext uri="{BB962C8B-B14F-4D97-AF65-F5344CB8AC3E}">
        <p14:creationId xmlns:p14="http://schemas.microsoft.com/office/powerpoint/2010/main" val="824418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7" y="1151533"/>
            <a:ext cx="11801576" cy="53722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8797" b="1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 smtClean="0"/>
              <a:t>#php-web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58726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4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24805" y="4800600"/>
            <a:ext cx="8939213" cy="819150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JOINS</a:t>
            </a:r>
            <a:endParaRPr lang="bg-BG" sz="5400" dirty="0"/>
          </a:p>
        </p:txBody>
      </p:sp>
      <p:sp>
        <p:nvSpPr>
          <p:cNvPr id="4" name="Subtitle 3"/>
          <p:cNvSpPr>
            <a:spLocks noGrp="1"/>
          </p:cNvSpPr>
          <p:nvPr>
            <p:ph type="body" idx="4294967295"/>
          </p:nvPr>
        </p:nvSpPr>
        <p:spPr>
          <a:xfrm>
            <a:off x="734217" y="5619750"/>
            <a:ext cx="10720388" cy="7191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Gathering</a:t>
            </a:r>
            <a:r>
              <a:rPr sz="3600" dirty="0"/>
              <a:t> Data From Multiple Tables</a:t>
            </a:r>
            <a:endParaRPr lang="bg-BG" sz="3600" dirty="0"/>
          </a:p>
        </p:txBody>
      </p:sp>
      <p:pic>
        <p:nvPicPr>
          <p:cNvPr id="8" name="Picture 2" descr="Резултат с изображение за yu gi oh polymeriz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3" y="1219200"/>
            <a:ext cx="2590800" cy="2590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67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066212" y="4285439"/>
            <a:ext cx="495300" cy="1218018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382122" y="3828238"/>
            <a:ext cx="597490" cy="1675219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521225" name="Rectangle 9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Sometimes you need data from several tables:</a:t>
            </a:r>
          </a:p>
        </p:txBody>
      </p: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Multiple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1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675082"/>
              </p:ext>
            </p:extLst>
          </p:nvPr>
        </p:nvGraphicFramePr>
        <p:xfrm>
          <a:off x="684212" y="2456639"/>
          <a:ext cx="49530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063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7236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r>
                        <a:rPr lang="bg-BG" noProof="1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Edward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5" name="TextBox 12"/>
          <p:cNvSpPr txBox="1"/>
          <p:nvPr/>
        </p:nvSpPr>
        <p:spPr>
          <a:xfrm>
            <a:off x="1800573" y="191208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152317"/>
              </p:ext>
            </p:extLst>
          </p:nvPr>
        </p:nvGraphicFramePr>
        <p:xfrm>
          <a:off x="6399212" y="2456639"/>
          <a:ext cx="4722815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7510895" y="1885014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295887"/>
              </p:ext>
            </p:extLst>
          </p:nvPr>
        </p:nvGraphicFramePr>
        <p:xfrm>
          <a:off x="1979611" y="5059362"/>
          <a:ext cx="7086599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53700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134478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598421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employee_name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Edward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3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Sales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27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At the top level there are mainly 3 types of joins: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INNER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OUTER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CROSS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dirty="0">
                <a:solidFill>
                  <a:schemeClr val="bg1"/>
                </a:solidFill>
              </a:rPr>
              <a:t>INNER JOIN </a:t>
            </a:r>
            <a:r>
              <a:rPr lang="en-US" sz="3600" dirty="0"/>
              <a:t>- fetches data if present in both the tables</a:t>
            </a:r>
            <a:r>
              <a:rPr lang="en-US" sz="3600" dirty="0" smtClean="0"/>
              <a:t>.</a:t>
            </a:r>
            <a:endParaRPr lang="en-US" sz="36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dirty="0">
                <a:solidFill>
                  <a:schemeClr val="bg1"/>
                </a:solidFill>
              </a:rPr>
              <a:t>OUTER JOIN </a:t>
            </a:r>
            <a:r>
              <a:rPr lang="en-US" sz="3600" dirty="0"/>
              <a:t>are of 3 types</a:t>
            </a:r>
            <a:r>
              <a:rPr lang="en-US" sz="3600" dirty="0" smtClean="0"/>
              <a:t>:</a:t>
            </a:r>
            <a:endParaRPr lang="en-US" sz="36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LEFT OUTER JOIN - fetches data if present in the left table.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RIGHT OUTER JOIN - fetches data if present in the right table.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FULL OUTER JOIN - fetches data if present in either of the two tables.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dirty="0">
                <a:solidFill>
                  <a:schemeClr val="bg1"/>
                </a:solidFill>
              </a:rPr>
              <a:t>CROSS JOIN</a:t>
            </a:r>
            <a:r>
              <a:rPr lang="en-US" sz="3600" dirty="0"/>
              <a:t>, as the name suggests, does [n X m] that joins everything to </a:t>
            </a:r>
            <a:r>
              <a:rPr lang="bg-BG" sz="3600" dirty="0" smtClean="0"/>
              <a:t/>
            </a:r>
            <a:br>
              <a:rPr lang="bg-BG" sz="3600" dirty="0" smtClean="0"/>
            </a:br>
            <a:r>
              <a:rPr lang="en-US" sz="3600" dirty="0" smtClean="0"/>
              <a:t>everything.</a:t>
            </a:r>
            <a:endParaRPr lang="en-US" sz="3600" dirty="0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Joins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Inner Join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noProof="1" smtClean="0"/>
              <a:pPr>
                <a:defRPr/>
              </a:pPr>
              <a:t>33</a:t>
            </a:fld>
            <a:endParaRPr lang="en-US" noProof="1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426153"/>
              </p:ext>
            </p:extLst>
          </p:nvPr>
        </p:nvGraphicFramePr>
        <p:xfrm>
          <a:off x="455612" y="1795979"/>
          <a:ext cx="42672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64663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02537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employee_id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263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270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999399" y="2438400"/>
            <a:ext cx="1476013" cy="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5948" y="1143000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651256"/>
              </p:ext>
            </p:extLst>
          </p:nvPr>
        </p:nvGraphicFramePr>
        <p:xfrm>
          <a:off x="6811529" y="1774649"/>
          <a:ext cx="4722815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kern="1200" cap="none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department_name</a:t>
                      </a:r>
                      <a:endParaRPr lang="en-US" sz="2400" u="none" strike="noStrike" kern="1200" cap="none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3212" y="1066800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Departments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93812" y="4790577"/>
          <a:ext cx="8915401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employee_id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999399" y="4267357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Result</a:t>
            </a:r>
          </a:p>
        </p:txBody>
      </p:sp>
      <p:sp>
        <p:nvSpPr>
          <p:cNvPr id="12" name="Rectangle: Rounded Corners 14"/>
          <p:cNvSpPr/>
          <p:nvPr/>
        </p:nvSpPr>
        <p:spPr>
          <a:xfrm>
            <a:off x="2320550" y="2189440"/>
            <a:ext cx="2342731" cy="53355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4"/>
          <p:cNvSpPr/>
          <p:nvPr/>
        </p:nvSpPr>
        <p:spPr>
          <a:xfrm>
            <a:off x="6811529" y="2177580"/>
            <a:ext cx="2102283" cy="54541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59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0788" y="2644931"/>
            <a:ext cx="967422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108000" rIns="0" bIns="108000" rtlCol="0">
            <a:spAutoFit/>
          </a:bodyPr>
          <a:lstStyle/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* FROM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employees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AS e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departments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AS d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e.department_id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=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d.department_id;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Syntax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12722" y="2968716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Depatments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612" y="3810000"/>
            <a:ext cx="1371600" cy="737683"/>
          </a:xfrm>
          <a:prstGeom prst="wedgeRoundRectCallout">
            <a:avLst>
              <a:gd name="adj1" fmla="val 75077"/>
              <a:gd name="adj2" fmla="val -684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Inner </a:t>
            </a:r>
            <a:br>
              <a:rPr lang="en-US" sz="2400" b="1" noProof="1">
                <a:solidFill>
                  <a:srgbClr val="FFFFFF"/>
                </a:solidFill>
              </a:rPr>
            </a:br>
            <a:r>
              <a:rPr lang="en-US" sz="2400" b="1" noProof="1">
                <a:solidFill>
                  <a:srgbClr val="FFFFFF"/>
                </a:solidFill>
              </a:rPr>
              <a:t>Join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409808" y="1974361"/>
            <a:ext cx="2971800" cy="5584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561012" y="4452453"/>
            <a:ext cx="2150007" cy="737683"/>
          </a:xfrm>
          <a:prstGeom prst="wedgeRoundRectCallout">
            <a:avLst>
              <a:gd name="adj1" fmla="val 26263"/>
              <a:gd name="adj2" fmla="val -761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Join Conditions</a:t>
            </a:r>
          </a:p>
        </p:txBody>
      </p:sp>
    </p:spTree>
    <p:extLst>
      <p:ext uri="{BB962C8B-B14F-4D97-AF65-F5344CB8AC3E}">
        <p14:creationId xmlns:p14="http://schemas.microsoft.com/office/powerpoint/2010/main" val="295732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08012" y="1795979"/>
          <a:ext cx="41148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8392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30879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employee_id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999399" y="2438400"/>
            <a:ext cx="1476013" cy="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5948" y="125142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811529" y="1774649"/>
          <a:ext cx="4722815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3212" y="1203024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99399" y="2971800"/>
            <a:ext cx="714013" cy="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64222" y="27101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370013" y="4741047"/>
          <a:ext cx="9039283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879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101528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122182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986774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employee_id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85582" y="4217827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17763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0788" y="2667000"/>
            <a:ext cx="967422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* FROM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employees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AS e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JOIN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departments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AS d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e.department_id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=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d.department_id;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 Syntax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848117" y="2718113"/>
            <a:ext cx="2932706" cy="558487"/>
          </a:xfrm>
          <a:prstGeom prst="wedgeRoundRectCallout">
            <a:avLst>
              <a:gd name="adj1" fmla="val -65271"/>
              <a:gd name="adj2" fmla="val 521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Depatments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08612" y="2034536"/>
            <a:ext cx="2971800" cy="5584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570412" y="4510395"/>
            <a:ext cx="2150007" cy="856462"/>
          </a:xfrm>
          <a:prstGeom prst="wedgeRoundRectCallout">
            <a:avLst>
              <a:gd name="adj1" fmla="val 34769"/>
              <a:gd name="adj2" fmla="val -761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Join Conditions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74612" y="3810000"/>
            <a:ext cx="1371600" cy="737683"/>
          </a:xfrm>
          <a:prstGeom prst="wedgeRoundRectCallout">
            <a:avLst>
              <a:gd name="adj1" fmla="val 75077"/>
              <a:gd name="adj2" fmla="val -684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Left </a:t>
            </a:r>
            <a:br>
              <a:rPr lang="en-US" sz="2400" b="1" noProof="1">
                <a:solidFill>
                  <a:srgbClr val="FFFFFF"/>
                </a:solidFill>
              </a:rPr>
            </a:br>
            <a:r>
              <a:rPr lang="en-US" sz="2400" b="1" noProof="1">
                <a:solidFill>
                  <a:srgbClr val="FFFFFF"/>
                </a:solidFill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59256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Display address information of all employees in "</a:t>
            </a:r>
            <a:r>
              <a:rPr lang="en-US" noProof="1"/>
              <a:t>SoftUni</a:t>
            </a:r>
            <a:r>
              <a:rPr lang="en-US" dirty="0"/>
              <a:t>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database</a:t>
            </a:r>
            <a:r>
              <a:rPr lang="en-US" dirty="0"/>
              <a:t>. Select first </a:t>
            </a:r>
            <a:r>
              <a:rPr lang="en-US" dirty="0" smtClean="0"/>
              <a:t>5 </a:t>
            </a:r>
            <a:r>
              <a:rPr lang="en-US" dirty="0"/>
              <a:t>employees.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exact format of data is shown below.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Order them by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first_name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then by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last_name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noProof="1"/>
              <a:t>(</a:t>
            </a:r>
            <a:r>
              <a:rPr lang="en-US" noProof="1"/>
              <a:t>ascending</a:t>
            </a:r>
            <a:r>
              <a:rPr lang="bg-BG" noProof="1"/>
              <a:t>)</a:t>
            </a:r>
            <a:r>
              <a:rPr lang="en-US" dirty="0"/>
              <a:t>.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Hint: Use three-way join.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Addresses with Towns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9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4358071"/>
            <a:ext cx="1744842" cy="17448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83" y="4468493"/>
            <a:ext cx="7812914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9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Addresses with Towns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220788" y="2593013"/>
            <a:ext cx="9674224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e.first_name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e.last_name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t.name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as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town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a.address_text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employees AS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addresses AS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e.address_id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a.address_id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towns AS 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a.town_id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t.town_id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e.first_name, e.last_name LIMIT 5;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380412" y="3069610"/>
            <a:ext cx="2971800" cy="5584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809023" y="5133053"/>
            <a:ext cx="2971800" cy="558485"/>
          </a:xfrm>
          <a:prstGeom prst="wedgeRoundRectCallout">
            <a:avLst>
              <a:gd name="adj1" fmla="val -73374"/>
              <a:gd name="adj2" fmla="val -1563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Towns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534024" y="1708235"/>
            <a:ext cx="3276600" cy="558485"/>
          </a:xfrm>
          <a:prstGeom prst="wedgeRoundRectCallout">
            <a:avLst>
              <a:gd name="adj1" fmla="val -43720"/>
              <a:gd name="adj2" fmla="val 1165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Cross Table Selection</a:t>
            </a:r>
          </a:p>
        </p:txBody>
      </p:sp>
    </p:spTree>
    <p:extLst>
      <p:ext uri="{BB962C8B-B14F-4D97-AF65-F5344CB8AC3E}">
        <p14:creationId xmlns:p14="http://schemas.microsoft.com/office/powerpoint/2010/main" val="317316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Find all employees that are in the "Sales" department. Use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noProof="1"/>
              <a:t>SoftUni</a:t>
            </a:r>
            <a:r>
              <a:rPr lang="en-US" dirty="0"/>
              <a:t>" database.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Follow the specified format: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Order them by </a:t>
            </a:r>
            <a:r>
              <a:rPr lang="en-US" noProof="1" smtClean="0"/>
              <a:t>employee_id</a:t>
            </a:r>
            <a:r>
              <a:rPr lang="bg-BG" noProof="1" smtClean="0"/>
              <a:t> </a:t>
            </a:r>
            <a:r>
              <a:rPr lang="en-US" noProof="1" smtClean="0"/>
              <a:t>DESC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Sales Employees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3124200"/>
            <a:ext cx="746694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641224" y="4995723"/>
            <a:ext cx="8939213" cy="820738"/>
          </a:xfrm>
        </p:spPr>
        <p:txBody>
          <a:bodyPr/>
          <a:lstStyle/>
          <a:p>
            <a:pPr algn="ctr"/>
            <a:r>
              <a:rPr lang="en-US" dirty="0"/>
              <a:t>Aggregate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1615687" y="5859139"/>
            <a:ext cx="8939213" cy="71913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 COUNT</a:t>
            </a:r>
            <a:r>
              <a:rPr lang="en-US" dirty="0"/>
              <a:t>, SUM, MAX, MIN, AVG…</a:t>
            </a:r>
          </a:p>
        </p:txBody>
      </p:sp>
      <p:pic>
        <p:nvPicPr>
          <p:cNvPr id="50" name="Picture 2" descr="Image result for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354" y="1219200"/>
            <a:ext cx="2946952" cy="294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2" y="3027536"/>
            <a:ext cx="1553402" cy="155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70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Sales Employees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1279744" y="2383810"/>
            <a:ext cx="9615267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e.employee_id, e.first_name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e.last_name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d.name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AS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department_name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employees AS e 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departments AS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e.department_id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d.department_id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d.name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 'Sales'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e.employee_id</a:t>
            </a:r>
            <a:r>
              <a:rPr lang="bg-BG" sz="26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DESC;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865812" y="1488223"/>
            <a:ext cx="3276600" cy="558485"/>
          </a:xfrm>
          <a:prstGeom prst="wedgeRoundRectCallout">
            <a:avLst>
              <a:gd name="adj1" fmla="val -46956"/>
              <a:gd name="adj2" fmla="val 1189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Cross Table Selection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128112" y="3313133"/>
            <a:ext cx="3276600" cy="558485"/>
          </a:xfrm>
          <a:prstGeom prst="wedgeRoundRectCallout">
            <a:avLst>
              <a:gd name="adj1" fmla="val -42507"/>
              <a:gd name="adj2" fmla="val 85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Departments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627812" y="4997667"/>
            <a:ext cx="2819400" cy="558485"/>
          </a:xfrm>
          <a:prstGeom prst="wedgeRoundRectCallout">
            <a:avLst>
              <a:gd name="adj1" fmla="val -94804"/>
              <a:gd name="adj2" fmla="val -1125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WHERE Predicate</a:t>
            </a:r>
          </a:p>
        </p:txBody>
      </p:sp>
    </p:spTree>
    <p:extLst>
      <p:ext uri="{BB962C8B-B14F-4D97-AF65-F5344CB8AC3E}">
        <p14:creationId xmlns:p14="http://schemas.microsoft.com/office/powerpoint/2010/main" val="142135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Display </a:t>
            </a:r>
            <a:r>
              <a:rPr lang="en-GB" dirty="0"/>
              <a:t>the count of all countries which don’t have a </a:t>
            </a:r>
            <a:r>
              <a:rPr lang="en-GB" dirty="0" smtClean="0"/>
              <a:t>mountain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>
              <a:lnSpc>
                <a:spcPct val="100000"/>
              </a:lnSpc>
            </a:pPr>
            <a:r>
              <a:rPr lang="en-GB" dirty="0" smtClean="0"/>
              <a:t>Use Geography Database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Countries without any Mountains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7" name="Picture 2" descr="document, file, preview, search, zoom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223" y="197388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181" y="4341702"/>
            <a:ext cx="1744842" cy="17448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812" y="3073812"/>
            <a:ext cx="3352800" cy="145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5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without any Mountains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598612" y="1828800"/>
            <a:ext cx="9217024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/>
              <a:t>SELECT </a:t>
            </a:r>
            <a:endParaRPr lang="en-US" sz="2600" b="1" noProof="1" smtClean="0"/>
          </a:p>
          <a:p>
            <a:r>
              <a:rPr lang="en-US" sz="2600" b="1" noProof="1"/>
              <a:t>	</a:t>
            </a:r>
            <a:r>
              <a:rPr lang="en-US" sz="2600" b="1" noProof="1" smtClean="0">
                <a:solidFill>
                  <a:schemeClr val="bg1"/>
                </a:solidFill>
              </a:rPr>
              <a:t>COUNT</a:t>
            </a:r>
            <a:r>
              <a:rPr lang="en-US" sz="2600" b="1" noProof="1"/>
              <a:t>(*) AS country_count  </a:t>
            </a:r>
            <a:endParaRPr lang="en-US" sz="2600" b="1" noProof="1" smtClean="0"/>
          </a:p>
          <a:p>
            <a:r>
              <a:rPr lang="en-US" sz="2600" b="1" noProof="1" smtClean="0"/>
              <a:t>FROM 	</a:t>
            </a:r>
          </a:p>
          <a:p>
            <a:r>
              <a:rPr lang="en-US" sz="2600" b="1" noProof="1"/>
              <a:t>	</a:t>
            </a:r>
            <a:r>
              <a:rPr lang="en-US" sz="2600" b="1" noProof="1" smtClean="0"/>
              <a:t>countries </a:t>
            </a:r>
            <a:r>
              <a:rPr lang="en-US" sz="2600" b="1" noProof="1"/>
              <a:t>AS </a:t>
            </a:r>
            <a:r>
              <a:rPr lang="en-US" sz="2600" b="1" noProof="1" smtClean="0"/>
              <a:t>c</a:t>
            </a:r>
          </a:p>
          <a:p>
            <a:r>
              <a:rPr lang="en-US" sz="2600" b="1" noProof="1" smtClean="0">
                <a:solidFill>
                  <a:schemeClr val="bg1"/>
                </a:solidFill>
              </a:rPr>
              <a:t>LEFT </a:t>
            </a:r>
            <a:r>
              <a:rPr lang="en-US" sz="2600" b="1" noProof="1">
                <a:solidFill>
                  <a:schemeClr val="bg1"/>
                </a:solidFill>
              </a:rPr>
              <a:t>JOIN </a:t>
            </a:r>
            <a:r>
              <a:rPr lang="en-US" sz="2600" b="1" noProof="1" smtClean="0"/>
              <a:t>mountains_countries </a:t>
            </a:r>
            <a:r>
              <a:rPr lang="en-US" sz="2600" b="1" noProof="1"/>
              <a:t>AS </a:t>
            </a:r>
            <a:r>
              <a:rPr lang="en-US" sz="2600" b="1" noProof="1" smtClean="0"/>
              <a:t>mc</a:t>
            </a:r>
          </a:p>
          <a:p>
            <a:r>
              <a:rPr lang="en-US" sz="2600" b="1" noProof="1" smtClean="0">
                <a:solidFill>
                  <a:schemeClr val="bg1"/>
                </a:solidFill>
              </a:rPr>
              <a:t>ON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b="1" noProof="1" smtClean="0"/>
              <a:t>c.country_code = mc.country_code</a:t>
            </a:r>
            <a:endParaRPr lang="en-US" sz="2600" b="1" noProof="1"/>
          </a:p>
          <a:p>
            <a:r>
              <a:rPr lang="en-US" sz="2600" b="1" noProof="1" smtClean="0">
                <a:solidFill>
                  <a:schemeClr val="bg1"/>
                </a:solidFill>
              </a:rPr>
              <a:t>WHERE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b="1" noProof="1"/>
              <a:t>mc.mountain_id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b="1" noProof="1" smtClean="0">
                <a:solidFill>
                  <a:schemeClr val="bg1"/>
                </a:solidFill>
              </a:rPr>
              <a:t>IS NULL</a:t>
            </a:r>
            <a:r>
              <a:rPr lang="en-US" sz="2600" b="1" noProof="1" smtClean="0"/>
              <a:t>;</a:t>
            </a:r>
            <a:endParaRPr lang="en-US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5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624806" y="4814888"/>
            <a:ext cx="8939213" cy="820737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Accessing MySQL from PHP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1560218" y="5791200"/>
            <a:ext cx="8939213" cy="6889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Using </a:t>
            </a: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mysqli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25219" y="1196199"/>
            <a:ext cx="3138388" cy="3138386"/>
            <a:chOff x="6058966" y="4248283"/>
            <a:chExt cx="1890811" cy="1890811"/>
          </a:xfrm>
        </p:grpSpPr>
        <p:pic>
          <p:nvPicPr>
            <p:cNvPr id="9" name="Picture 2" descr="http://www.iconspedia.com/uploads/1913906277156034685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7637">
              <a:off x="6058966" y="4248283"/>
              <a:ext cx="1890811" cy="1890811"/>
            </a:xfrm>
            <a:prstGeom prst="rect">
              <a:avLst/>
            </a:prstGeom>
            <a:noFill/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1617" y="4891399"/>
              <a:ext cx="1267684" cy="662932"/>
            </a:xfrm>
            <a:prstGeom prst="roundRect">
              <a:avLst>
                <a:gd name="adj" fmla="val 6417"/>
              </a:avLst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HeroicExtremeLeftFacing">
                <a:rot lat="150460" lon="1485593" rev="21345103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419223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mysqli</a:t>
            </a:r>
            <a:r>
              <a:rPr lang="en-US" dirty="0"/>
              <a:t> class to connect to MySQL from PHP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Execute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SQL query </a:t>
            </a:r>
            <a:r>
              <a:rPr lang="en-US" dirty="0"/>
              <a:t>through existing MySQL connection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MySQL in PHP: Connect &amp; Query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4" y="1905000"/>
            <a:ext cx="10943998" cy="20997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$mysqli =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mysqli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localhost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',</a:t>
            </a:r>
            <a:r>
              <a:rPr lang="it-IT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',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blog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$mysqli-&gt;set_charset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utf8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$mysqli-&gt;connect_errno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>
                <a:cs typeface="Consolas" pitchFamily="49" charset="0"/>
              </a:rPr>
              <a:t>Cannot connect to MySQL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');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22414" y="4953000"/>
            <a:ext cx="10943998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$result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$mysqli-&gt;query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posts');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!$result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die('Cannot read `posts` table');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98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 the returned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result set </a:t>
            </a:r>
            <a:r>
              <a:rPr lang="en-US" dirty="0"/>
              <a:t>(table rows / records)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MySQL in PHP: Fetch Records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4" y="2021840"/>
            <a:ext cx="10363198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$result =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$mysqli-&gt;query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*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posts');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while ($row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$result-&gt;fetch_assoc()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$title = $row[</a:t>
            </a:r>
            <a:r>
              <a:rPr lang="it-IT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'];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title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$content = $row['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content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'];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content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486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prepared statement </a:t>
            </a:r>
            <a:r>
              <a:rPr lang="en-US" dirty="0"/>
              <a:t>with parameters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MySQL in PHP: Prepared Statement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60414" y="2057400"/>
            <a:ext cx="10667998" cy="372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deletePost($mysqli, $id)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$statement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$mysqli-&gt;prepare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 FROM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posts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id =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$statement-&gt;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bind_param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$id);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$statement-&gt;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execute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return $statement-&gt;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affected_rows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0;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768557" y="3581400"/>
            <a:ext cx="2362200" cy="1788862"/>
          </a:xfrm>
          <a:prstGeom prst="wedgeRoundRectCallout">
            <a:avLst>
              <a:gd name="adj1" fmla="val -86524"/>
              <a:gd name="adj2" fmla="val -297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Param types:</a:t>
            </a:r>
            <a:br>
              <a:rPr lang="en-US" sz="2400" b="1" noProof="1">
                <a:solidFill>
                  <a:srgbClr val="FFFFFF"/>
                </a:solidFill>
              </a:rPr>
            </a:br>
            <a:r>
              <a:rPr lang="en-US" sz="2400" b="1" noProof="1">
                <a:solidFill>
                  <a:srgbClr val="FFFFFF"/>
                </a:solidFill>
              </a:rPr>
              <a:t> s </a:t>
            </a:r>
            <a:r>
              <a:rPr lang="en-US" sz="2400" b="1" noProof="1">
                <a:solidFill>
                  <a:srgbClr val="FFFFFF"/>
                </a:solidFill>
                <a:sym typeface="Wingdings" panose="05000000000000000000" pitchFamily="2" charset="2"/>
              </a:rPr>
              <a:t>–</a:t>
            </a:r>
            <a:r>
              <a:rPr lang="en-US" sz="2400" b="1" noProof="1">
                <a:solidFill>
                  <a:srgbClr val="FFFFFF"/>
                </a:solidFill>
              </a:rPr>
              <a:t> string</a:t>
            </a:r>
            <a:br>
              <a:rPr lang="en-US" sz="2400" b="1" noProof="1">
                <a:solidFill>
                  <a:srgbClr val="FFFFFF"/>
                </a:solidFill>
              </a:rPr>
            </a:br>
            <a:r>
              <a:rPr lang="en-US" sz="2400" b="1" noProof="1">
                <a:solidFill>
                  <a:srgbClr val="FFFFFF"/>
                </a:solidFill>
              </a:rPr>
              <a:t>i – integer</a:t>
            </a:r>
            <a:br>
              <a:rPr lang="en-US" sz="2400" b="1" noProof="1">
                <a:solidFill>
                  <a:srgbClr val="FFFFFF"/>
                </a:solidFill>
              </a:rPr>
            </a:br>
            <a:r>
              <a:rPr lang="en-US" sz="2400" b="1" noProof="1">
                <a:solidFill>
                  <a:srgbClr val="FFFFFF"/>
                </a:solidFill>
              </a:rPr>
              <a:t>d – double</a:t>
            </a:r>
          </a:p>
        </p:txBody>
      </p:sp>
    </p:spTree>
    <p:extLst>
      <p:ext uri="{BB962C8B-B14F-4D97-AF65-F5344CB8AC3E}">
        <p14:creationId xmlns:p14="http://schemas.microsoft.com/office/powerpoint/2010/main" val="389004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624806" y="4814888"/>
            <a:ext cx="8939213" cy="820737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Accessing MySQL from PHP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1560218" y="5791200"/>
            <a:ext cx="8939213" cy="6889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Using </a:t>
            </a:r>
            <a:r>
              <a:rPr lang="en-US" sz="4000" b="1" dirty="0" smtClean="0">
                <a:solidFill>
                  <a:schemeClr val="bg1"/>
                </a:solidFill>
              </a:rPr>
              <a:t>PDO</a:t>
            </a:r>
            <a:endParaRPr lang="en-US" sz="40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25219" y="1196199"/>
            <a:ext cx="3138388" cy="3138386"/>
            <a:chOff x="6058966" y="4248283"/>
            <a:chExt cx="1890811" cy="1890811"/>
          </a:xfrm>
        </p:grpSpPr>
        <p:pic>
          <p:nvPicPr>
            <p:cNvPr id="9" name="Picture 2" descr="http://www.iconspedia.com/uploads/1913906277156034685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7637">
              <a:off x="6058966" y="4248283"/>
              <a:ext cx="1890811" cy="1890811"/>
            </a:xfrm>
            <a:prstGeom prst="rect">
              <a:avLst/>
            </a:prstGeom>
            <a:noFill/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1617" y="4891399"/>
              <a:ext cx="1267684" cy="662932"/>
            </a:xfrm>
            <a:prstGeom prst="roundRect">
              <a:avLst>
                <a:gd name="adj" fmla="val 6417"/>
              </a:avLst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HeroicExtremeLeftFacing">
                <a:rot lat="150460" lon="1485593" rev="21345103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284081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 marL="357188" marR="0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Char char="▪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We will use the </a:t>
            </a:r>
            <a:r>
              <a:rPr lang="en-US" sz="3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PDO</a:t>
            </a: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extension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Connect and Process Query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lang="en-US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455612" y="1752600"/>
            <a:ext cx="11430000" cy="4708981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try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$db = new 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mysql:host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=localhost;dbname=softuni', $user, $pass);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$result = $db-&gt;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('SELECT * FROM Users', PDO::FETCH_ASSOC);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foreach ($result as $row)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  print_r($row);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$result = 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5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$db = 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5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} catch (PDOException $e)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  print "Error!: " . $e-&gt;getMessage() . "&lt;br/&gt;";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511" name="Shape 511"/>
          <p:cNvSpPr/>
          <p:nvPr/>
        </p:nvSpPr>
        <p:spPr>
          <a:xfrm>
            <a:off x="5294079" y="4343400"/>
            <a:ext cx="2705333" cy="793512"/>
          </a:xfrm>
          <a:prstGeom prst="wedgeRoundRectCallout">
            <a:avLst>
              <a:gd name="adj1" fmla="val -111224"/>
              <a:gd name="adj2" fmla="val 185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Close the connection</a:t>
            </a:r>
          </a:p>
        </p:txBody>
      </p:sp>
      <p:sp>
        <p:nvSpPr>
          <p:cNvPr id="512" name="Shape 512"/>
          <p:cNvSpPr/>
          <p:nvPr/>
        </p:nvSpPr>
        <p:spPr>
          <a:xfrm>
            <a:off x="8609012" y="3581400"/>
            <a:ext cx="2743200" cy="1219200"/>
          </a:xfrm>
          <a:prstGeom prst="wedgeRoundRectCallout">
            <a:avLst>
              <a:gd name="adj1" fmla="val 48057"/>
              <a:gd name="adj2" fmla="val -710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query method does not escape data</a:t>
            </a:r>
          </a:p>
        </p:txBody>
      </p:sp>
      <p:sp>
        <p:nvSpPr>
          <p:cNvPr id="513" name="Shape 513"/>
          <p:cNvSpPr/>
          <p:nvPr/>
        </p:nvSpPr>
        <p:spPr>
          <a:xfrm>
            <a:off x="5561012" y="6019800"/>
            <a:ext cx="4132913" cy="686240"/>
          </a:xfrm>
          <a:prstGeom prst="wedgeRoundRectCallout">
            <a:avLst>
              <a:gd name="adj1" fmla="val -61617"/>
              <a:gd name="adj2" fmla="val -57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Default on error is exception</a:t>
            </a:r>
          </a:p>
        </p:txBody>
      </p:sp>
      <p:sp>
        <p:nvSpPr>
          <p:cNvPr id="514" name="Shape 514"/>
          <p:cNvSpPr/>
          <p:nvPr/>
        </p:nvSpPr>
        <p:spPr>
          <a:xfrm>
            <a:off x="836612" y="4511556"/>
            <a:ext cx="2667000" cy="746244"/>
          </a:xfrm>
          <a:prstGeom prst="roundRect">
            <a:avLst>
              <a:gd name="adj" fmla="val 5385"/>
            </a:avLst>
          </a:prstGeom>
          <a:noFill/>
          <a:ln w="57150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8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817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Using Prepared Statement (SELECT)</a:t>
            </a:r>
          </a:p>
        </p:txBody>
      </p:sp>
      <p:sp>
        <p:nvSpPr>
          <p:cNvPr id="521" name="Shape 521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lang="en-US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463733" y="1210200"/>
            <a:ext cx="11277600" cy="5478423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try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$db = new 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mysql:host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=localhost;dbname=softuni', $user, $pass);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$stmt = $db-&gt;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prepare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("SELECT * FROM Users WHERE fname = ?");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if ($stmt-&gt;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(array($_GET['fname'])))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  while ($row = $stmt-&gt;fetch(PDO::FETCH_ASSOC))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    print_r($row);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}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$stmt =</a:t>
            </a:r>
            <a:r>
              <a:rPr lang="en-US" sz="25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5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$db = 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5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} catch (PDOException $e)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  print "Error!: " . $e-&gt;getMessage() . "&lt;br/&gt;";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522" name="Shape 522"/>
          <p:cNvSpPr/>
          <p:nvPr/>
        </p:nvSpPr>
        <p:spPr>
          <a:xfrm>
            <a:off x="3884612" y="4419600"/>
            <a:ext cx="2705333" cy="793512"/>
          </a:xfrm>
          <a:prstGeom prst="wedgeRoundRectCallout">
            <a:avLst>
              <a:gd name="adj1" fmla="val -71791"/>
              <a:gd name="adj2" fmla="val 185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Close the connection</a:t>
            </a:r>
          </a:p>
        </p:txBody>
      </p:sp>
      <p:sp>
        <p:nvSpPr>
          <p:cNvPr id="523" name="Shape 523"/>
          <p:cNvSpPr/>
          <p:nvPr/>
        </p:nvSpPr>
        <p:spPr>
          <a:xfrm>
            <a:off x="9123522" y="3008998"/>
            <a:ext cx="2743200" cy="1219200"/>
          </a:xfrm>
          <a:prstGeom prst="wedgeRoundRectCallout">
            <a:avLst>
              <a:gd name="adj1" fmla="val 9515"/>
              <a:gd name="adj2" fmla="val -718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Placeholder to replace later in execute method</a:t>
            </a:r>
          </a:p>
        </p:txBody>
      </p:sp>
      <p:sp>
        <p:nvSpPr>
          <p:cNvPr id="524" name="Shape 524"/>
          <p:cNvSpPr/>
          <p:nvPr/>
        </p:nvSpPr>
        <p:spPr>
          <a:xfrm>
            <a:off x="7085012" y="4341596"/>
            <a:ext cx="2743200" cy="1219200"/>
          </a:xfrm>
          <a:prstGeom prst="wedgeRoundRectCallout">
            <a:avLst>
              <a:gd name="adj1" fmla="val -27985"/>
              <a:gd name="adj2" fmla="val -151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Automatic escaping by the driver</a:t>
            </a:r>
          </a:p>
        </p:txBody>
      </p:sp>
      <p:sp>
        <p:nvSpPr>
          <p:cNvPr id="525" name="Shape 525"/>
          <p:cNvSpPr/>
          <p:nvPr/>
        </p:nvSpPr>
        <p:spPr>
          <a:xfrm>
            <a:off x="790391" y="4648200"/>
            <a:ext cx="2332221" cy="838200"/>
          </a:xfrm>
          <a:prstGeom prst="roundRect">
            <a:avLst>
              <a:gd name="adj" fmla="val 5385"/>
            </a:avLst>
          </a:prstGeom>
          <a:noFill/>
          <a:ln w="57150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8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8749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"/>
          <p:cNvSpPr/>
          <p:nvPr/>
        </p:nvSpPr>
        <p:spPr>
          <a:xfrm>
            <a:off x="7438449" y="3713051"/>
            <a:ext cx="4267200" cy="393192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Rectangle 12"/>
          <p:cNvSpPr/>
          <p:nvPr/>
        </p:nvSpPr>
        <p:spPr>
          <a:xfrm>
            <a:off x="7434139" y="4122837"/>
            <a:ext cx="4271509" cy="389515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Rectangle 13"/>
          <p:cNvSpPr/>
          <p:nvPr/>
        </p:nvSpPr>
        <p:spPr>
          <a:xfrm>
            <a:off x="7458420" y="4532780"/>
            <a:ext cx="4270115" cy="37741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3200" b="1" dirty="0"/>
              <a:t> -</a:t>
            </a:r>
            <a:r>
              <a:rPr lang="en-US" sz="3200" dirty="0"/>
              <a:t> counts the values (not nulls) in one or more columns </a:t>
            </a:r>
            <a:r>
              <a:rPr lang="en-US" sz="3200" dirty="0" smtClean="0"/>
              <a:t>based </a:t>
            </a:r>
            <a:r>
              <a:rPr lang="en-US" sz="3200" dirty="0"/>
              <a:t>on grouping criteria</a:t>
            </a:r>
            <a:endParaRPr lang="en-US" sz="310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COUNT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8" name="Rectangle 13"/>
          <p:cNvSpPr/>
          <p:nvPr/>
        </p:nvSpPr>
        <p:spPr>
          <a:xfrm>
            <a:off x="389523" y="5230943"/>
            <a:ext cx="5567086" cy="4184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2"/>
          <p:cNvSpPr/>
          <p:nvPr/>
        </p:nvSpPr>
        <p:spPr>
          <a:xfrm>
            <a:off x="364607" y="4010372"/>
            <a:ext cx="5592002" cy="1247427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 1"/>
          <p:cNvSpPr/>
          <p:nvPr/>
        </p:nvSpPr>
        <p:spPr>
          <a:xfrm>
            <a:off x="369623" y="3200400"/>
            <a:ext cx="5586986" cy="809972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ight Arrow 15"/>
          <p:cNvSpPr/>
          <p:nvPr/>
        </p:nvSpPr>
        <p:spPr>
          <a:xfrm rot="1884745">
            <a:off x="6415275" y="3598192"/>
            <a:ext cx="717577" cy="242987"/>
          </a:xfrm>
          <a:prstGeom prst="rightArrow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ight Arrow 17"/>
          <p:cNvSpPr/>
          <p:nvPr/>
        </p:nvSpPr>
        <p:spPr>
          <a:xfrm rot="20185644">
            <a:off x="6403055" y="4419128"/>
            <a:ext cx="717577" cy="24298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ight Arrow 18"/>
          <p:cNvSpPr/>
          <p:nvPr/>
        </p:nvSpPr>
        <p:spPr>
          <a:xfrm rot="19000881">
            <a:off x="6541243" y="5086876"/>
            <a:ext cx="717577" cy="242987"/>
          </a:xfrm>
          <a:prstGeom prst="rightArrow">
            <a:avLst/>
          </a:prstGeom>
          <a:solidFill>
            <a:srgbClr val="F3BE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25" name="Group 49"/>
          <p:cNvGraphicFramePr>
            <a:graphicFrameLocks/>
          </p:cNvGraphicFramePr>
          <p:nvPr>
            <p:extLst/>
          </p:nvPr>
        </p:nvGraphicFramePr>
        <p:xfrm>
          <a:off x="364607" y="2743200"/>
          <a:ext cx="5592002" cy="2906160"/>
        </p:xfrm>
        <a:graphic>
          <a:graphicData uri="http://schemas.openxmlformats.org/drawingml/2006/table">
            <a:tbl>
              <a:tblPr/>
              <a:tblGrid>
                <a:gridCol w="14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401">
                  <a:extLst>
                    <a:ext uri="{9D8B030D-6E8A-4147-A177-3AD203B41FA5}">
                      <a16:colId xmlns:a16="http://schemas.microsoft.com/office/drawing/2014/main" val="3282637692"/>
                    </a:ext>
                  </a:extLst>
                </a:gridCol>
              </a:tblGrid>
              <a:tr h="461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department_name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Jane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George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Lila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Fred 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" name="Group 49"/>
          <p:cNvGraphicFramePr>
            <a:graphicFrameLocks/>
          </p:cNvGraphicFramePr>
          <p:nvPr>
            <p:extLst/>
          </p:nvPr>
        </p:nvGraphicFramePr>
        <p:xfrm>
          <a:off x="7456738" y="3246918"/>
          <a:ext cx="4267200" cy="1683705"/>
        </p:xfrm>
        <a:graphic>
          <a:graphicData uri="http://schemas.openxmlformats.org/drawingml/2006/table">
            <a:tbl>
              <a:tblPr/>
              <a:tblGrid>
                <a:gridCol w="2345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department_name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SalaryCount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69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Using Prepared Statement (INSERT)</a:t>
            </a:r>
          </a:p>
        </p:txBody>
      </p:sp>
      <p:sp>
        <p:nvSpPr>
          <p:cNvPr id="532" name="Shape 532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lang="en-US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379412" y="1162658"/>
            <a:ext cx="11277600" cy="5472113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try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$stmt = $db-&gt;prepare("INSERT INTO Users (fname, lname) VALUES (?, ?)");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$stmt-&gt;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bindParam(1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, $fname);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$stmt-&gt;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bindParam(2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, $lname);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5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$fname = 'Joro';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$lname = 'Petrov';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$stmt-&gt;execute();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$fname = 'Vasil';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$lname = 'Georgiev';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$stmt-&gt;execute();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} catch (PDOException $e)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print "Error!: " . $e-&gt;getMessage() . "&lt;br</a:t>
            </a:r>
            <a:r>
              <a:rPr lang="en-US" sz="2500" b="1" dirty="0" smtClean="0">
                <a:latin typeface="Consolas"/>
                <a:ea typeface="Consolas"/>
                <a:cs typeface="Consolas"/>
                <a:sym typeface="Consolas"/>
              </a:rPr>
              <a:t>/&gt;"; }</a:t>
            </a:r>
            <a:endParaRPr lang="en-US" sz="25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4942140" y="4205289"/>
            <a:ext cx="2705333" cy="1219200"/>
          </a:xfrm>
          <a:prstGeom prst="wedgeRoundRectCallout">
            <a:avLst>
              <a:gd name="adj1" fmla="val -93621"/>
              <a:gd name="adj2" fmla="val 777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Never forget to close the connection</a:t>
            </a:r>
          </a:p>
        </p:txBody>
      </p:sp>
      <p:sp>
        <p:nvSpPr>
          <p:cNvPr id="534" name="Shape 534"/>
          <p:cNvSpPr/>
          <p:nvPr/>
        </p:nvSpPr>
        <p:spPr>
          <a:xfrm>
            <a:off x="7313612" y="2376488"/>
            <a:ext cx="2705333" cy="1219200"/>
          </a:xfrm>
          <a:prstGeom prst="wedgeRoundRectCallout">
            <a:avLst>
              <a:gd name="adj1" fmla="val -105240"/>
              <a:gd name="adj2" fmla="val -301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We can bind variables to parameters</a:t>
            </a:r>
          </a:p>
        </p:txBody>
      </p:sp>
      <p:sp>
        <p:nvSpPr>
          <p:cNvPr id="535" name="Shape 535"/>
          <p:cNvSpPr/>
          <p:nvPr/>
        </p:nvSpPr>
        <p:spPr>
          <a:xfrm>
            <a:off x="3122051" y="1198073"/>
            <a:ext cx="2705333" cy="381000"/>
          </a:xfrm>
          <a:prstGeom prst="wedgeRoundRectCallout">
            <a:avLst>
              <a:gd name="adj1" fmla="val -102423"/>
              <a:gd name="adj2" fmla="val 478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Init connection</a:t>
            </a:r>
          </a:p>
        </p:txBody>
      </p:sp>
      <p:sp>
        <p:nvSpPr>
          <p:cNvPr id="536" name="Shape 536"/>
          <p:cNvSpPr/>
          <p:nvPr/>
        </p:nvSpPr>
        <p:spPr>
          <a:xfrm>
            <a:off x="644757" y="2376488"/>
            <a:ext cx="4954588" cy="761999"/>
          </a:xfrm>
          <a:prstGeom prst="roundRect">
            <a:avLst>
              <a:gd name="adj" fmla="val 5385"/>
            </a:avLst>
          </a:prstGeom>
          <a:noFill/>
          <a:ln w="57150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8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454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 idx="4294967295"/>
          </p:nvPr>
        </p:nvSpPr>
        <p:spPr>
          <a:xfrm>
            <a:off x="1008061" y="4944247"/>
            <a:ext cx="10363200" cy="820738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Transactions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4294967295"/>
          </p:nvPr>
        </p:nvSpPr>
        <p:spPr>
          <a:xfrm>
            <a:off x="1008061" y="5764985"/>
            <a:ext cx="10363200" cy="719137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Following the ACID properties</a:t>
            </a:r>
          </a:p>
        </p:txBody>
      </p:sp>
      <p:pic>
        <p:nvPicPr>
          <p:cNvPr id="99" name="Shape 99" descr="C:\Users\MadWings\Desktop\ACIDWordsOnl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8612" y="574928"/>
            <a:ext cx="9182099" cy="3913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055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 transaction is a sequence of operations performed as a single </a:t>
            </a:r>
            <a:r>
              <a:rPr lang="bg-BG" sz="32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-BG" sz="32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logical </a:t>
            </a: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unit of work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Running Transactions</a:t>
            </a:r>
          </a:p>
        </p:txBody>
      </p:sp>
      <p:sp>
        <p:nvSpPr>
          <p:cNvPr id="106" name="Shape 106"/>
          <p:cNvSpPr/>
          <p:nvPr/>
        </p:nvSpPr>
        <p:spPr>
          <a:xfrm>
            <a:off x="2308167" y="3036425"/>
            <a:ext cx="7572487" cy="167640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START TRANSACTION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INSERT INTO Projects(Name, StartDate)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VALUES('Introduction to MySQL', '1/1/2006')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COMMIT</a:t>
            </a:r>
            <a:r>
              <a:rPr lang="en-US" sz="2400" b="1" dirty="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4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ROLLBACK</a:t>
            </a:r>
          </a:p>
        </p:txBody>
      </p:sp>
      <p:sp>
        <p:nvSpPr>
          <p:cNvPr id="107" name="Shape 107"/>
          <p:cNvSpPr/>
          <p:nvPr/>
        </p:nvSpPr>
        <p:spPr>
          <a:xfrm>
            <a:off x="5510830" y="4792478"/>
            <a:ext cx="3048000" cy="685800"/>
          </a:xfrm>
          <a:prstGeom prst="wedgeRoundRectCallout">
            <a:avLst>
              <a:gd name="adj1" fmla="val -50984"/>
              <a:gd name="adj2" fmla="val -1034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Confirm or cancel the changes</a:t>
            </a:r>
          </a:p>
        </p:txBody>
      </p:sp>
      <p:sp>
        <p:nvSpPr>
          <p:cNvPr id="108" name="Shape 108"/>
          <p:cNvSpPr/>
          <p:nvPr/>
        </p:nvSpPr>
        <p:spPr>
          <a:xfrm>
            <a:off x="6323012" y="2487891"/>
            <a:ext cx="2267886" cy="762000"/>
          </a:xfrm>
          <a:prstGeom prst="wedgeRoundRectCallout">
            <a:avLst>
              <a:gd name="adj1" fmla="val -92915"/>
              <a:gd name="adj2" fmla="val 537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Mark start of transaction</a:t>
            </a:r>
          </a:p>
        </p:txBody>
      </p:sp>
    </p:spTree>
    <p:extLst>
      <p:ext uri="{BB962C8B-B14F-4D97-AF65-F5344CB8AC3E}">
        <p14:creationId xmlns:p14="http://schemas.microsoft.com/office/powerpoint/2010/main" val="346477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44500" rtl="0">
              <a:spcBef>
                <a:spcPts val="0"/>
              </a:spcBef>
            </a:pPr>
            <a:r>
              <a:rPr lang="en-US" sz="3000" dirty="0"/>
              <a:t>Atomicity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-US" sz="2600" dirty="0"/>
              <a:t>Atomicity requires that each transaction be "all or nothing"</a:t>
            </a:r>
          </a:p>
          <a:p>
            <a:pPr marL="457200" lvl="0" indent="-444500" rtl="0">
              <a:spcBef>
                <a:spcPts val="0"/>
              </a:spcBef>
            </a:pPr>
            <a:r>
              <a:rPr lang="en-US" sz="3000" dirty="0" smtClean="0"/>
              <a:t>Consistency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-US" sz="2600" dirty="0" smtClean="0"/>
              <a:t>The consistency property ensures that any transaction will bring the database </a:t>
            </a:r>
            <a:br>
              <a:rPr lang="en-US" sz="2600" dirty="0" smtClean="0"/>
            </a:br>
            <a:r>
              <a:rPr lang="en-US" sz="2600" dirty="0" smtClean="0"/>
              <a:t>from one valid state to another</a:t>
            </a:r>
          </a:p>
          <a:p>
            <a:pPr marL="457200" lvl="0" indent="-444500" rtl="0">
              <a:spcBef>
                <a:spcPts val="0"/>
              </a:spcBef>
            </a:pPr>
            <a:r>
              <a:rPr lang="en-US" sz="3000" dirty="0" smtClean="0"/>
              <a:t>Isolation</a:t>
            </a:r>
            <a:endParaRPr lang="en-US" sz="3000" dirty="0"/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-US" sz="2600" dirty="0" smtClean="0"/>
              <a:t>The isolation property ensures that the concurrent execution of transactions </a:t>
            </a:r>
            <a:r>
              <a:rPr lang="bg-BG" sz="2600" dirty="0" smtClean="0"/>
              <a:t/>
            </a:r>
            <a:br>
              <a:rPr lang="bg-BG" sz="2600" dirty="0" smtClean="0"/>
            </a:br>
            <a:r>
              <a:rPr lang="en-US" sz="2600" dirty="0" smtClean="0"/>
              <a:t>results</a:t>
            </a:r>
          </a:p>
          <a:p>
            <a:pPr marL="457200" lvl="0" indent="-444500" rtl="0">
              <a:spcBef>
                <a:spcPts val="0"/>
              </a:spcBef>
            </a:pPr>
            <a:r>
              <a:rPr lang="en-US" sz="3000" dirty="0" smtClean="0"/>
              <a:t>Durability</a:t>
            </a:r>
            <a:endParaRPr lang="en-US" sz="3000" dirty="0"/>
          </a:p>
          <a:p>
            <a:pPr marL="914400" lvl="1" indent="-381000">
              <a:spcBef>
                <a:spcPts val="0"/>
              </a:spcBef>
              <a:buSzPct val="100000"/>
            </a:pPr>
            <a:r>
              <a:rPr lang="en-US" sz="2600" dirty="0" smtClean="0"/>
              <a:t>The durability property ensures that once a transaction has been </a:t>
            </a:r>
            <a:br>
              <a:rPr lang="en-US" sz="2600" dirty="0" smtClean="0"/>
            </a:br>
            <a:r>
              <a:rPr lang="en-US" sz="2600" dirty="0" smtClean="0"/>
              <a:t>committed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ACID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 wrap="square" lIns="36000" tIns="36000" rIns="36000" bIns="360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Transactions with PHP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54</a:t>
            </a:fld>
            <a:endParaRPr lang="en-US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303212" y="1143000"/>
            <a:ext cx="11353800" cy="557847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try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$db-&gt;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beginTransaction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$stmt = $db-&gt;prepare("INSERT INTO Users (fname, lname) VALUES (?, ?)");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$stmt-&gt;bindParam(1, $fname);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$stmt-&gt;bindParam(2, $lname);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$fname = 'Joro';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$lname = 'Petrov';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$stmt-&gt;execute();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$db-&gt;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commit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 catch (PDOException $e)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$db-&gt;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rollBack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print "Error!: " . $e-&gt;getMessage() . "&lt;br/&gt;";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24" name="Shape 124"/>
          <p:cNvSpPr/>
          <p:nvPr/>
        </p:nvSpPr>
        <p:spPr>
          <a:xfrm>
            <a:off x="4570412" y="3886200"/>
            <a:ext cx="3124200" cy="990600"/>
          </a:xfrm>
          <a:prstGeom prst="wedgeRoundRectCallout">
            <a:avLst>
              <a:gd name="adj1" fmla="val -92702"/>
              <a:gd name="adj2" fmla="val 732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Never forget to close the connection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2970212" y="1143000"/>
            <a:ext cx="2538375" cy="381000"/>
          </a:xfrm>
          <a:prstGeom prst="wedgeRoundRectCallout">
            <a:avLst>
              <a:gd name="adj1" fmla="val -113015"/>
              <a:gd name="adj2" fmla="val 717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Init connection</a:t>
            </a:r>
          </a:p>
        </p:txBody>
      </p:sp>
    </p:spTree>
    <p:extLst>
      <p:ext uri="{BB962C8B-B14F-4D97-AF65-F5344CB8AC3E}">
        <p14:creationId xmlns:p14="http://schemas.microsoft.com/office/powerpoint/2010/main" val="9371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2931" y="1724211"/>
            <a:ext cx="11449179" cy="4980977"/>
          </a:xfrm>
          <a:prstGeom prst="rect">
            <a:avLst/>
          </a:prstGeom>
        </p:spPr>
        <p:txBody>
          <a:bodyPr vert="horz" lIns="107972" tIns="35991" rIns="107972" bIns="35991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b="1" dirty="0">
                <a:solidFill>
                  <a:schemeClr val="bg1"/>
                </a:solidFill>
              </a:rPr>
              <a:t>Table relations </a:t>
            </a:r>
            <a:r>
              <a:rPr lang="en-US" sz="3199" dirty="0">
                <a:solidFill>
                  <a:schemeClr val="bg2"/>
                </a:solidFill>
              </a:rPr>
              <a:t>reduce repetition and </a:t>
            </a:r>
            <a:r>
              <a:rPr lang="en-US" sz="3199" dirty="0" smtClean="0">
                <a:solidFill>
                  <a:schemeClr val="bg2"/>
                </a:solidFill>
              </a:rPr>
              <a:t/>
            </a:r>
            <a:br>
              <a:rPr lang="en-US" sz="3199" dirty="0" smtClean="0">
                <a:solidFill>
                  <a:schemeClr val="bg2"/>
                </a:solidFill>
              </a:rPr>
            </a:br>
            <a:r>
              <a:rPr lang="en-US" sz="3199" dirty="0" smtClean="0">
                <a:solidFill>
                  <a:schemeClr val="bg2"/>
                </a:solidFill>
              </a:rPr>
              <a:t>complexity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dirty="0">
                <a:solidFill>
                  <a:schemeClr val="bg2"/>
                </a:solidFill>
              </a:rPr>
              <a:t>A SQL join is </a:t>
            </a:r>
            <a:r>
              <a:rPr lang="en-US" sz="3199" dirty="0" smtClean="0">
                <a:solidFill>
                  <a:schemeClr val="bg2"/>
                </a:solidFill>
              </a:rPr>
              <a:t>a SQL</a:t>
            </a:r>
            <a:r>
              <a:rPr lang="bg-BG" sz="3199" dirty="0" smtClean="0">
                <a:solidFill>
                  <a:schemeClr val="bg2"/>
                </a:solidFill>
              </a:rPr>
              <a:t> </a:t>
            </a:r>
            <a:r>
              <a:rPr lang="en-US" sz="3199" dirty="0" smtClean="0">
                <a:solidFill>
                  <a:schemeClr val="bg2"/>
                </a:solidFill>
              </a:rPr>
              <a:t>instruction </a:t>
            </a:r>
            <a:r>
              <a:rPr lang="en-US" sz="3199" dirty="0">
                <a:solidFill>
                  <a:schemeClr val="bg2"/>
                </a:solidFill>
              </a:rPr>
              <a:t>to combine </a:t>
            </a:r>
            <a:r>
              <a:rPr lang="en-US" sz="3199" dirty="0" smtClean="0">
                <a:solidFill>
                  <a:schemeClr val="bg2"/>
                </a:solidFill>
              </a:rPr>
              <a:t/>
            </a:r>
            <a:br>
              <a:rPr lang="en-US" sz="3199" dirty="0" smtClean="0">
                <a:solidFill>
                  <a:schemeClr val="bg2"/>
                </a:solidFill>
              </a:rPr>
            </a:br>
            <a:r>
              <a:rPr lang="en-US" sz="3199" dirty="0" smtClean="0">
                <a:solidFill>
                  <a:schemeClr val="bg2"/>
                </a:solidFill>
              </a:rPr>
              <a:t>data from </a:t>
            </a:r>
            <a:r>
              <a:rPr lang="en-US" sz="3199" dirty="0">
                <a:solidFill>
                  <a:schemeClr val="bg2"/>
                </a:solidFill>
              </a:rPr>
              <a:t>two sets of data (i.e. two tables)</a:t>
            </a:r>
            <a:endParaRPr lang="en-US" sz="3199" dirty="0" smtClean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dirty="0">
                <a:solidFill>
                  <a:schemeClr val="bg2"/>
                </a:solidFill>
              </a:rPr>
              <a:t>Using PHP we can: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999" dirty="0">
                <a:solidFill>
                  <a:schemeClr val="bg2"/>
                </a:solidFill>
              </a:rPr>
              <a:t>Connect and manage connection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999" dirty="0">
                <a:solidFill>
                  <a:schemeClr val="bg2"/>
                </a:solidFill>
              </a:rPr>
              <a:t>Execute SQL </a:t>
            </a:r>
            <a:r>
              <a:rPr lang="en-US" sz="2999" dirty="0" smtClean="0">
                <a:solidFill>
                  <a:schemeClr val="bg2"/>
                </a:solidFill>
              </a:rPr>
              <a:t>Queries</a:t>
            </a:r>
            <a:endParaRPr lang="en-US" sz="3199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dirty="0" smtClean="0">
                <a:solidFill>
                  <a:schemeClr val="bg2"/>
                </a:solidFill>
              </a:rPr>
              <a:t>With </a:t>
            </a:r>
            <a:r>
              <a:rPr lang="en-US" sz="3199" b="1" dirty="0">
                <a:solidFill>
                  <a:schemeClr val="bg1"/>
                </a:solidFill>
              </a:rPr>
              <a:t>Transactions</a:t>
            </a:r>
            <a:r>
              <a:rPr lang="en-US" sz="3199" dirty="0">
                <a:solidFill>
                  <a:schemeClr val="bg2"/>
                </a:solidFill>
              </a:rPr>
              <a:t> we satisfy </a:t>
            </a:r>
            <a:r>
              <a:rPr lang="en-US" sz="3199" dirty="0" smtClean="0">
                <a:solidFill>
                  <a:schemeClr val="bg2"/>
                </a:solidFill>
              </a:rPr>
              <a:t>the</a:t>
            </a:r>
            <a:br>
              <a:rPr lang="en-US" sz="3199" dirty="0" smtClean="0">
                <a:solidFill>
                  <a:schemeClr val="bg2"/>
                </a:solidFill>
              </a:rPr>
            </a:br>
            <a:r>
              <a:rPr lang="en-US" sz="3199" dirty="0" smtClean="0">
                <a:solidFill>
                  <a:schemeClr val="bg2"/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</a:rPr>
              <a:t>ACID</a:t>
            </a:r>
            <a:r>
              <a:rPr lang="en-US" sz="3199" dirty="0">
                <a:solidFill>
                  <a:schemeClr val="bg2"/>
                </a:solidFill>
              </a:rPr>
              <a:t> properties</a:t>
            </a:r>
          </a:p>
          <a:p>
            <a:pPr>
              <a:lnSpc>
                <a:spcPct val="100000"/>
              </a:lnSpc>
            </a:pPr>
            <a:endParaRPr lang="en-US" sz="3199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2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731" y="1200744"/>
            <a:ext cx="6095011" cy="1314093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1400319"/>
            <a:ext cx="5352870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2317556"/>
            <a:ext cx="6665764" cy="30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066" y="2602492"/>
            <a:ext cx="3154360" cy="16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0" y="5230428"/>
            <a:ext cx="7165745" cy="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023" y="4509831"/>
            <a:ext cx="3351927" cy="17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7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5" y="3048101"/>
            <a:ext cx="4142269" cy="3322919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56" y="1270267"/>
            <a:ext cx="3506115" cy="1450012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" y="4961487"/>
            <a:ext cx="6685847" cy="1465630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3074" y="1253909"/>
            <a:ext cx="3536315" cy="1599860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4" y="1297650"/>
            <a:ext cx="4110401" cy="1739986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" y="3323301"/>
            <a:ext cx="6676269" cy="12313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5532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</a:t>
            </a:r>
            <a:r>
              <a:rPr lang="bg-BG" sz="3199" dirty="0" smtClean="0"/>
              <a:t/>
            </a:r>
            <a:br>
              <a:rPr lang="bg-BG" sz="3199" dirty="0" smtClean="0"/>
            </a:br>
            <a:r>
              <a:rPr lang="en-US" sz="3199" dirty="0" smtClean="0"/>
              <a:t>for </a:t>
            </a:r>
            <a:r>
              <a:rPr lang="en-US" sz="3199" dirty="0"/>
              <a:t>Software Developers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505" y="3265962"/>
            <a:ext cx="1466714" cy="3658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038" y="2708131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717" y="2313152"/>
            <a:ext cx="3050717" cy="406200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6105" y="3608580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592" y="501704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2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100" dirty="0"/>
              <a:t>Note that we when we use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3100" dirty="0"/>
              <a:t> we will ignore any employee with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100" dirty="0"/>
              <a:t> salary.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Syntax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4417" y="3212802"/>
            <a:ext cx="10556816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 e.`department_id`, </a:t>
            </a:r>
          </a:p>
          <a:p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(e.`salary`) 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'Salary Count'</a:t>
            </a:r>
          </a:p>
          <a:p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`employees` </a:t>
            </a:r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AS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GROUP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BY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e.`department_id`;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10024" y="2083801"/>
            <a:ext cx="2229557" cy="953805"/>
          </a:xfrm>
          <a:prstGeom prst="wedgeRoundRectCallout">
            <a:avLst>
              <a:gd name="adj1" fmla="val -42091"/>
              <a:gd name="adj2" fmla="val 822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Grouping Column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265612" y="5599395"/>
            <a:ext cx="2229557" cy="953805"/>
          </a:xfrm>
          <a:prstGeom prst="wedgeRoundRectCallout">
            <a:avLst>
              <a:gd name="adj1" fmla="val -37789"/>
              <a:gd name="adj2" fmla="val -75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Grouping Columns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974124" y="3002011"/>
            <a:ext cx="2971800" cy="558485"/>
          </a:xfrm>
          <a:prstGeom prst="wedgeRoundRectCallout">
            <a:avLst>
              <a:gd name="adj1" fmla="val -39853"/>
              <a:gd name="adj2" fmla="val 933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New Column Alias</a:t>
            </a:r>
          </a:p>
        </p:txBody>
      </p:sp>
      <p:sp>
        <p:nvSpPr>
          <p:cNvPr id="11" name="Rectangle: Rounded Corners 23">
            <a:extLst/>
          </p:cNvPr>
          <p:cNvSpPr/>
          <p:nvPr/>
        </p:nvSpPr>
        <p:spPr>
          <a:xfrm>
            <a:off x="2970212" y="3354534"/>
            <a:ext cx="3287659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23">
            <a:extLst/>
          </p:cNvPr>
          <p:cNvSpPr/>
          <p:nvPr/>
        </p:nvSpPr>
        <p:spPr>
          <a:xfrm>
            <a:off x="6097863" y="3849541"/>
            <a:ext cx="312075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: Rounded Corners 23">
            <a:extLst/>
          </p:cNvPr>
          <p:cNvSpPr/>
          <p:nvPr/>
        </p:nvSpPr>
        <p:spPr>
          <a:xfrm>
            <a:off x="3417238" y="4807612"/>
            <a:ext cx="3286774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2765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2" grpId="0" animBg="1"/>
      <p:bldP spid="13" grpId="0" animBg="1"/>
      <p:bldP spid="11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SUM</a:t>
            </a:r>
            <a:r>
              <a:rPr lang="en-US" sz="3200" dirty="0"/>
              <a:t> - sums the values in a column</a:t>
            </a:r>
            <a:endParaRPr lang="en-US" sz="310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1" name="Rectangle 13"/>
          <p:cNvSpPr/>
          <p:nvPr/>
        </p:nvSpPr>
        <p:spPr>
          <a:xfrm>
            <a:off x="608012" y="4939832"/>
            <a:ext cx="5567086" cy="4184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2"/>
          <p:cNvSpPr/>
          <p:nvPr/>
        </p:nvSpPr>
        <p:spPr>
          <a:xfrm>
            <a:off x="583096" y="3719261"/>
            <a:ext cx="5592002" cy="1247427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"/>
          <p:cNvSpPr/>
          <p:nvPr/>
        </p:nvSpPr>
        <p:spPr>
          <a:xfrm>
            <a:off x="588112" y="2909289"/>
            <a:ext cx="5586986" cy="809972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15"/>
          <p:cNvSpPr/>
          <p:nvPr/>
        </p:nvSpPr>
        <p:spPr>
          <a:xfrm rot="1884745">
            <a:off x="6633764" y="3307081"/>
            <a:ext cx="717577" cy="242987"/>
          </a:xfrm>
          <a:prstGeom prst="rightArrow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ight Arrow 17"/>
          <p:cNvSpPr/>
          <p:nvPr/>
        </p:nvSpPr>
        <p:spPr>
          <a:xfrm rot="20185644">
            <a:off x="6621544" y="4128017"/>
            <a:ext cx="717577" cy="24298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ight Arrow 18"/>
          <p:cNvSpPr/>
          <p:nvPr/>
        </p:nvSpPr>
        <p:spPr>
          <a:xfrm rot="19000881">
            <a:off x="6633763" y="4795766"/>
            <a:ext cx="717577" cy="242987"/>
          </a:xfrm>
          <a:prstGeom prst="rightArrow">
            <a:avLst/>
          </a:prstGeom>
          <a:solidFill>
            <a:srgbClr val="F3BE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"/>
          <p:cNvSpPr/>
          <p:nvPr/>
        </p:nvSpPr>
        <p:spPr>
          <a:xfrm>
            <a:off x="7590174" y="3576696"/>
            <a:ext cx="4298346" cy="37572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2"/>
          <p:cNvSpPr/>
          <p:nvPr/>
        </p:nvSpPr>
        <p:spPr>
          <a:xfrm>
            <a:off x="7601909" y="3952416"/>
            <a:ext cx="4286611" cy="45461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3"/>
          <p:cNvSpPr/>
          <p:nvPr/>
        </p:nvSpPr>
        <p:spPr>
          <a:xfrm>
            <a:off x="7580772" y="4394012"/>
            <a:ext cx="4307748" cy="37741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20" name="Group 49"/>
          <p:cNvGraphicFramePr>
            <a:graphicFrameLocks/>
          </p:cNvGraphicFramePr>
          <p:nvPr>
            <p:extLst/>
          </p:nvPr>
        </p:nvGraphicFramePr>
        <p:xfrm>
          <a:off x="583096" y="2452089"/>
          <a:ext cx="5592002" cy="2906160"/>
        </p:xfrm>
        <a:graphic>
          <a:graphicData uri="http://schemas.openxmlformats.org/drawingml/2006/table">
            <a:tbl>
              <a:tblPr/>
              <a:tblGrid>
                <a:gridCol w="14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401">
                  <a:extLst>
                    <a:ext uri="{9D8B030D-6E8A-4147-A177-3AD203B41FA5}">
                      <a16:colId xmlns:a16="http://schemas.microsoft.com/office/drawing/2014/main" val="3282637692"/>
                    </a:ext>
                  </a:extLst>
                </a:gridCol>
              </a:tblGrid>
              <a:tr h="461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department_name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Jane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George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Lila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Fred 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" name="Group 49"/>
          <p:cNvGraphicFramePr>
            <a:graphicFrameLocks/>
          </p:cNvGraphicFramePr>
          <p:nvPr>
            <p:extLst/>
          </p:nvPr>
        </p:nvGraphicFramePr>
        <p:xfrm>
          <a:off x="7593496" y="3100101"/>
          <a:ext cx="4295024" cy="1683705"/>
        </p:xfrm>
        <a:graphic>
          <a:graphicData uri="http://schemas.openxmlformats.org/drawingml/2006/table">
            <a:tbl>
              <a:tblPr/>
              <a:tblGrid>
                <a:gridCol w="2360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4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department_name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total_salary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13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23">
            <a:extLst/>
          </p:cNvPr>
          <p:cNvSpPr/>
          <p:nvPr/>
        </p:nvSpPr>
        <p:spPr>
          <a:xfrm>
            <a:off x="3427412" y="4681663"/>
            <a:ext cx="3296357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noProof="1"/>
              <a:t>If any department has no salaries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noProof="1"/>
              <a:t> will be displayed.</a:t>
            </a:r>
            <a:endParaRPr lang="en-US" sz="3100" noProof="1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Syntax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4362" y="3091159"/>
            <a:ext cx="10556816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e.`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department_id`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b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SUM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(e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.`salary`)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'TotalSalary'</a:t>
            </a: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`employees`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BY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e.`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department_id`;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862834" y="1981200"/>
            <a:ext cx="2229557" cy="953805"/>
          </a:xfrm>
          <a:prstGeom prst="wedgeRoundRectCallout">
            <a:avLst>
              <a:gd name="adj1" fmla="val -38294"/>
              <a:gd name="adj2" fmla="val 89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Grouping Column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494212" y="5440598"/>
            <a:ext cx="2229557" cy="953805"/>
          </a:xfrm>
          <a:prstGeom prst="wedgeRoundRectCallout">
            <a:avLst>
              <a:gd name="adj1" fmla="val -36270"/>
              <a:gd name="adj2" fmla="val -86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Grouping Columns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92391" y="4160856"/>
            <a:ext cx="1981200" cy="520807"/>
          </a:xfrm>
          <a:prstGeom prst="wedgeRoundRectCallout">
            <a:avLst>
              <a:gd name="adj1" fmla="val -62484"/>
              <a:gd name="adj2" fmla="val 109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Alias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847012" y="3051465"/>
            <a:ext cx="2971800" cy="558485"/>
          </a:xfrm>
          <a:prstGeom prst="wedgeRoundRectCallout">
            <a:avLst>
              <a:gd name="adj1" fmla="val -59226"/>
              <a:gd name="adj2" fmla="val 448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New Column Alias</a:t>
            </a:r>
          </a:p>
        </p:txBody>
      </p:sp>
      <p:sp>
        <p:nvSpPr>
          <p:cNvPr id="15" name="Rectangle: Rounded Corners 23">
            <a:extLst/>
          </p:cNvPr>
          <p:cNvSpPr/>
          <p:nvPr/>
        </p:nvSpPr>
        <p:spPr>
          <a:xfrm>
            <a:off x="2949580" y="3199603"/>
            <a:ext cx="3287659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: Rounded Corners 23">
            <a:extLst/>
          </p:cNvPr>
          <p:cNvSpPr/>
          <p:nvPr/>
        </p:nvSpPr>
        <p:spPr>
          <a:xfrm>
            <a:off x="5621080" y="3709485"/>
            <a:ext cx="2923822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: Rounded Corners 23">
            <a:extLst/>
          </p:cNvPr>
          <p:cNvSpPr/>
          <p:nvPr/>
        </p:nvSpPr>
        <p:spPr>
          <a:xfrm>
            <a:off x="5332412" y="4247645"/>
            <a:ext cx="381000" cy="36562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6811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12" grpId="0" animBg="1"/>
      <p:bldP spid="11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MAX</a:t>
            </a:r>
            <a:r>
              <a:rPr lang="en-US" sz="3200" b="1" dirty="0"/>
              <a:t> -</a:t>
            </a:r>
            <a:r>
              <a:rPr lang="en-US" sz="3200" dirty="0"/>
              <a:t> takes the maximum value in a column.</a:t>
            </a:r>
            <a:endParaRPr lang="en-US" sz="310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1" name="Rectangle 13"/>
          <p:cNvSpPr/>
          <p:nvPr/>
        </p:nvSpPr>
        <p:spPr>
          <a:xfrm>
            <a:off x="608012" y="4939832"/>
            <a:ext cx="5567086" cy="4184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2"/>
          <p:cNvSpPr/>
          <p:nvPr/>
        </p:nvSpPr>
        <p:spPr>
          <a:xfrm>
            <a:off x="583096" y="3719261"/>
            <a:ext cx="5592002" cy="1247427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"/>
          <p:cNvSpPr/>
          <p:nvPr/>
        </p:nvSpPr>
        <p:spPr>
          <a:xfrm>
            <a:off x="588112" y="2909289"/>
            <a:ext cx="5586986" cy="809972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5"/>
          <p:cNvSpPr/>
          <p:nvPr/>
        </p:nvSpPr>
        <p:spPr>
          <a:xfrm rot="1884745">
            <a:off x="6570897" y="3111611"/>
            <a:ext cx="717577" cy="242987"/>
          </a:xfrm>
          <a:prstGeom prst="rightArrow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ight Arrow 17"/>
          <p:cNvSpPr/>
          <p:nvPr/>
        </p:nvSpPr>
        <p:spPr>
          <a:xfrm rot="20185644">
            <a:off x="6558677" y="3932547"/>
            <a:ext cx="717577" cy="24298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ight Arrow 18"/>
          <p:cNvSpPr/>
          <p:nvPr/>
        </p:nvSpPr>
        <p:spPr>
          <a:xfrm rot="19000881">
            <a:off x="6570896" y="4600296"/>
            <a:ext cx="717577" cy="242987"/>
          </a:xfrm>
          <a:prstGeom prst="rightArrow">
            <a:avLst/>
          </a:prstGeom>
          <a:solidFill>
            <a:srgbClr val="F3BE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1"/>
          <p:cNvSpPr/>
          <p:nvPr/>
        </p:nvSpPr>
        <p:spPr>
          <a:xfrm>
            <a:off x="7590174" y="3576696"/>
            <a:ext cx="4219238" cy="37572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2"/>
          <p:cNvSpPr/>
          <p:nvPr/>
        </p:nvSpPr>
        <p:spPr>
          <a:xfrm>
            <a:off x="7601909" y="3952416"/>
            <a:ext cx="4207503" cy="45461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 13"/>
          <p:cNvSpPr/>
          <p:nvPr/>
        </p:nvSpPr>
        <p:spPr>
          <a:xfrm>
            <a:off x="7580772" y="4394012"/>
            <a:ext cx="4228640" cy="37741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8" name="Group 49"/>
          <p:cNvGraphicFramePr>
            <a:graphicFrameLocks/>
          </p:cNvGraphicFramePr>
          <p:nvPr>
            <p:extLst/>
          </p:nvPr>
        </p:nvGraphicFramePr>
        <p:xfrm>
          <a:off x="7593496" y="3100101"/>
          <a:ext cx="4215916" cy="1683705"/>
        </p:xfrm>
        <a:graphic>
          <a:graphicData uri="http://schemas.openxmlformats.org/drawingml/2006/table">
            <a:tbl>
              <a:tblPr/>
              <a:tblGrid>
                <a:gridCol w="2316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department_name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max_salary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Group 49"/>
          <p:cNvGraphicFramePr>
            <a:graphicFrameLocks/>
          </p:cNvGraphicFramePr>
          <p:nvPr>
            <p:extLst/>
          </p:nvPr>
        </p:nvGraphicFramePr>
        <p:xfrm>
          <a:off x="583096" y="2452089"/>
          <a:ext cx="5592002" cy="2906160"/>
        </p:xfrm>
        <a:graphic>
          <a:graphicData uri="http://schemas.openxmlformats.org/drawingml/2006/table">
            <a:tbl>
              <a:tblPr/>
              <a:tblGrid>
                <a:gridCol w="14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401">
                  <a:extLst>
                    <a:ext uri="{9D8B030D-6E8A-4147-A177-3AD203B41FA5}">
                      <a16:colId xmlns:a16="http://schemas.microsoft.com/office/drawing/2014/main" val="3282637692"/>
                    </a:ext>
                  </a:extLst>
                </a:gridCol>
              </a:tblGrid>
              <a:tr h="461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department_name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Jane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George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Lila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Fred 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52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2309</TotalTime>
  <Words>3402</Words>
  <Application>Microsoft Office PowerPoint</Application>
  <PresentationFormat>Custom</PresentationFormat>
  <Paragraphs>944</Paragraphs>
  <Slides>59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맑은 고딕</vt:lpstr>
      <vt:lpstr>Arial</vt:lpstr>
      <vt:lpstr>Calibri</vt:lpstr>
      <vt:lpstr>Consolas</vt:lpstr>
      <vt:lpstr>Courier New</vt:lpstr>
      <vt:lpstr>Noto Sans Symbols</vt:lpstr>
      <vt:lpstr>Wingdings</vt:lpstr>
      <vt:lpstr>Wingdings 2</vt:lpstr>
      <vt:lpstr>SoftUni3_1</vt:lpstr>
      <vt:lpstr>MySQL Relations and Design</vt:lpstr>
      <vt:lpstr>Table of Contents</vt:lpstr>
      <vt:lpstr>Have a Question?</vt:lpstr>
      <vt:lpstr>Aggregate Functions</vt:lpstr>
      <vt:lpstr>COUNT</vt:lpstr>
      <vt:lpstr>COUNT Syntax</vt:lpstr>
      <vt:lpstr>SUM</vt:lpstr>
      <vt:lpstr>SUM Syntax</vt:lpstr>
      <vt:lpstr>MAX</vt:lpstr>
      <vt:lpstr>MAX Syntax</vt:lpstr>
      <vt:lpstr>MIN</vt:lpstr>
      <vt:lpstr>MIN Syntax</vt:lpstr>
      <vt:lpstr>AVG</vt:lpstr>
      <vt:lpstr>Demo: AVG Syntax</vt:lpstr>
      <vt:lpstr>Table Relationships</vt:lpstr>
      <vt:lpstr>Why Split Related Data?</vt:lpstr>
      <vt:lpstr>Related Tables</vt:lpstr>
      <vt:lpstr>E/R Diagrams</vt:lpstr>
      <vt:lpstr>Relationships</vt:lpstr>
      <vt:lpstr>Relationships (2) </vt:lpstr>
      <vt:lpstr>One-to-Many/Many-to-One</vt:lpstr>
      <vt:lpstr>Setup</vt:lpstr>
      <vt:lpstr>Foreign Key</vt:lpstr>
      <vt:lpstr>Many-to-Many</vt:lpstr>
      <vt:lpstr>Setup(1)</vt:lpstr>
      <vt:lpstr>Setup(2)</vt:lpstr>
      <vt:lpstr>One-to-One</vt:lpstr>
      <vt:lpstr>Setup</vt:lpstr>
      <vt:lpstr>Foreign Key</vt:lpstr>
      <vt:lpstr>JOINS</vt:lpstr>
      <vt:lpstr>Data from Multiple Tables</vt:lpstr>
      <vt:lpstr>Types of Joins</vt:lpstr>
      <vt:lpstr>Inner Join</vt:lpstr>
      <vt:lpstr>Inner Join Syntax</vt:lpstr>
      <vt:lpstr>Left Outer Join</vt:lpstr>
      <vt:lpstr>Left Outer Join Syntax</vt:lpstr>
      <vt:lpstr>Problem: Addresses with Towns</vt:lpstr>
      <vt:lpstr>Solution: Addresses with Towns</vt:lpstr>
      <vt:lpstr>Problem: Sales Employees</vt:lpstr>
      <vt:lpstr>Solution: Sales Employees</vt:lpstr>
      <vt:lpstr>Problem: Countries without any Mountains</vt:lpstr>
      <vt:lpstr>Solution: Countries without any Mountains</vt:lpstr>
      <vt:lpstr>Accessing MySQL from PHP</vt:lpstr>
      <vt:lpstr>Using MySQL in PHP: Connect &amp; Query </vt:lpstr>
      <vt:lpstr>Using MySQL in PHP: Fetch Records</vt:lpstr>
      <vt:lpstr>Using MySQL in PHP: Prepared Statement </vt:lpstr>
      <vt:lpstr>Accessing MySQL from PHP</vt:lpstr>
      <vt:lpstr>Connect and Process Query</vt:lpstr>
      <vt:lpstr>Using Prepared Statement (SELECT)</vt:lpstr>
      <vt:lpstr>Using Prepared Statement (INSERT)</vt:lpstr>
      <vt:lpstr>Transactions</vt:lpstr>
      <vt:lpstr>Running Transactions</vt:lpstr>
      <vt:lpstr>ACID</vt:lpstr>
      <vt:lpstr>Transactions with PHP</vt:lpstr>
      <vt:lpstr>Summary</vt:lpstr>
      <vt:lpstr>PowerPoint Presentation</vt:lpstr>
      <vt:lpstr>СофтУни диамантени партньори</vt:lpstr>
      <vt:lpstr>СофтУни диамантени партньори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Web - Database Relations and Design</dc:title>
  <dc:subject>Technology Fundamentals - Practical Training Course @ SoftUni</dc:subject>
  <dc:creator>Software University Foundation</dc:creator>
  <cp:keywords>PHP Web, Software University, SoftUni, programming, coding, software development, education, training, course</cp:keywords>
  <dc:description>Technology Fundamentals Course @ SoftUni – https://softuni.bg/courses/technology-fundamentals</dc:description>
  <cp:lastModifiedBy>Mihail</cp:lastModifiedBy>
  <cp:revision>572</cp:revision>
  <dcterms:created xsi:type="dcterms:W3CDTF">2014-01-02T17:00:34Z</dcterms:created>
  <dcterms:modified xsi:type="dcterms:W3CDTF">2018-10-08T15:07:17Z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