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8" r:id="rId5"/>
    <p:sldId id="260" r:id="rId6"/>
    <p:sldId id="261" r:id="rId7"/>
    <p:sldId id="264" r:id="rId8"/>
    <p:sldId id="262" r:id="rId9"/>
    <p:sldId id="266" r:id="rId10"/>
    <p:sldId id="263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a1ec457-2089-4f2f-8486-5646ea4092a5}">
          <p14:sldIdLst>
            <p14:sldId id="256"/>
            <p14:sldId id="258"/>
            <p14:sldId id="260"/>
            <p14:sldId id="261"/>
            <p14:sldId id="264"/>
            <p14:sldId id="262"/>
            <p14:sldId id="266"/>
            <p14:sldId id="263"/>
            <p14:sldId id="268"/>
          </p14:sldIdLst>
        </p14:section>
        <p14:section name="无标题节" id="{8163bb39-df23-4425-9d9e-e343406ea9f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5C"/>
    <a:srgbClr val="FFFFFF"/>
    <a:srgbClr val="EB745D"/>
    <a:srgbClr val="C6E71D"/>
    <a:srgbClr val="D09465"/>
    <a:srgbClr val="65B5D0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png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png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2" name="图片 21" descr="tim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20345" y="174625"/>
            <a:ext cx="1109980" cy="110998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4948555" y="1297940"/>
            <a:ext cx="2294890" cy="0"/>
          </a:xfrm>
          <a:prstGeom prst="line">
            <a:avLst/>
          </a:prstGeom>
          <a:ln w="34925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2" name="图片 21" descr="tim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20345" y="174625"/>
            <a:ext cx="1109980" cy="1109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2" name="图片 21" descr="tim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20345" y="174625"/>
            <a:ext cx="1109980" cy="110998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4948555" y="1297940"/>
            <a:ext cx="2294890" cy="0"/>
          </a:xfrm>
          <a:prstGeom prst="line">
            <a:avLst/>
          </a:prstGeom>
          <a:ln w="34925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3413125" y="511810"/>
            <a:ext cx="391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tags" Target="../tags/tag73.xml"/><Relationship Id="rId21" Type="http://schemas.openxmlformats.org/officeDocument/2006/relationships/tags" Target="../tags/tag72.xml"/><Relationship Id="rId20" Type="http://schemas.openxmlformats.org/officeDocument/2006/relationships/tags" Target="../tags/tag7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70.xml"/><Relationship Id="rId18" Type="http://schemas.openxmlformats.org/officeDocument/2006/relationships/tags" Target="../tags/tag69.xml"/><Relationship Id="rId17" Type="http://schemas.openxmlformats.org/officeDocument/2006/relationships/tags" Target="../tags/tag68.xml"/><Relationship Id="rId16" Type="http://schemas.openxmlformats.org/officeDocument/2006/relationships/image" Target="../media/image2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75.xml"/><Relationship Id="rId2" Type="http://schemas.openxmlformats.org/officeDocument/2006/relationships/image" Target="../media/image1.png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78.xml"/><Relationship Id="rId1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80.xml"/><Relationship Id="rId1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525395" y="911860"/>
            <a:ext cx="68491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4400" spc="300">
                <a:solidFill>
                  <a:schemeClr val="tx1"/>
                </a:solidFill>
                <a:uFillTx/>
              </a:rPr>
              <a:t>20</a:t>
            </a:r>
            <a:r>
              <a:rPr lang="zh-CN" altLang="en-US" sz="4400" spc="300">
                <a:solidFill>
                  <a:schemeClr val="tx1"/>
                </a:solidFill>
                <a:uFillTx/>
              </a:rPr>
              <a:t>届英语研习社干部竞选</a:t>
            </a:r>
            <a:endParaRPr lang="zh-CN" altLang="en-US" sz="4400" spc="300">
              <a:solidFill>
                <a:schemeClr val="tx1"/>
              </a:solidFill>
              <a:uFillTx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75860" y="3822700"/>
            <a:ext cx="2240280" cy="460375"/>
          </a:xfrm>
          <a:prstGeom prst="rect">
            <a:avLst/>
          </a:prstGeom>
          <a:solidFill>
            <a:srgbClr val="FF8A5C"/>
          </a:solidFill>
        </p:spPr>
        <p:txBody>
          <a:bodyPr wrap="none" rtlCol="0" anchor="t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2400" kern="0" spc="3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竞选人：</a:t>
            </a:r>
            <a:r>
              <a:rPr lang="zh-CN" altLang="en-US" sz="2400" kern="0" spc="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谢建</a:t>
            </a:r>
            <a:endParaRPr lang="zh-CN" altLang="en-US" sz="2400" kern="0" spc="3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04310" y="5154295"/>
            <a:ext cx="3954780" cy="460375"/>
          </a:xfrm>
          <a:prstGeom prst="rect">
            <a:avLst/>
          </a:prstGeom>
          <a:solidFill>
            <a:srgbClr val="FF8A5C"/>
          </a:solidFill>
        </p:spPr>
        <p:txBody>
          <a:bodyPr wrap="none" rtlCol="0" anchor="t">
            <a:spAutoFit/>
          </a:bodyPr>
          <a:p>
            <a:pPr algn="ctr"/>
            <a:r>
              <a:rPr lang="zh-CN" altLang="en-US" sz="2400" spc="300" dirty="0">
                <a:solidFill>
                  <a:schemeClr val="bg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竞选岗位</a:t>
            </a:r>
            <a:r>
              <a:rPr lang="zh-CN" altLang="en-US" sz="2400" spc="300" dirty="0" smtClean="0">
                <a:solidFill>
                  <a:schemeClr val="bg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r>
              <a:rPr lang="zh-CN" altLang="en-US" sz="2400" spc="300" dirty="0">
                <a:solidFill>
                  <a:schemeClr val="bg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外联部副部长</a:t>
            </a:r>
            <a:endParaRPr lang="zh-CN" altLang="en-US" sz="2400" spc="300" dirty="0">
              <a:solidFill>
                <a:schemeClr val="bg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95295" y="1878965"/>
            <a:ext cx="59093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00000"/>
              </a:lnSpc>
            </a:pPr>
            <a:r>
              <a:rPr sz="2400">
                <a:solidFill>
                  <a:schemeClr val="bg1"/>
                </a:solidFill>
              </a:rPr>
              <a:t>The 20th English study club cadre election</a:t>
            </a:r>
            <a:endParaRPr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7" grpId="1"/>
      <p:bldP spid="17" grpId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hlinkClick r:id="rId1" action="ppaction://hlinksldjump"/>
          </p:cNvPr>
          <p:cNvSpPr txBox="1"/>
          <p:nvPr/>
        </p:nvSpPr>
        <p:spPr>
          <a:xfrm>
            <a:off x="5279390" y="979805"/>
            <a:ext cx="244983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zh-CN" altLang="en-US" sz="2800" spc="40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个人简介</a:t>
            </a:r>
            <a:endParaRPr lang="zh-CN" altLang="en-US" sz="2800" spc="40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3203848" cy="6858000"/>
          </a:xfrm>
          <a:prstGeom prst="rect">
            <a:avLst/>
          </a:prstGeom>
          <a:solidFill>
            <a:srgbClr val="FF8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TextBox 5"/>
          <p:cNvSpPr txBox="1"/>
          <p:nvPr/>
        </p:nvSpPr>
        <p:spPr>
          <a:xfrm>
            <a:off x="1178208" y="908720"/>
            <a:ext cx="921385" cy="35077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4800" b="1" spc="200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目   录</a:t>
            </a:r>
            <a:endParaRPr lang="zh-CN" altLang="en-US" sz="4800" b="1" spc="2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4189279" y="1109710"/>
            <a:ext cx="305865" cy="263677"/>
          </a:xfrm>
          <a:prstGeom prst="triangle">
            <a:avLst/>
          </a:prstGeom>
          <a:solidFill>
            <a:srgbClr val="FF8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5959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4189279" y="2347122"/>
            <a:ext cx="305865" cy="263677"/>
          </a:xfrm>
          <a:prstGeom prst="triangle">
            <a:avLst/>
          </a:prstGeom>
          <a:solidFill>
            <a:srgbClr val="FA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4189279" y="3648712"/>
            <a:ext cx="305865" cy="263677"/>
          </a:xfrm>
          <a:prstGeom prst="triangle">
            <a:avLst/>
          </a:prstGeom>
          <a:solidFill>
            <a:srgbClr val="FF8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4189279" y="4886124"/>
            <a:ext cx="305865" cy="263677"/>
          </a:xfrm>
          <a:prstGeom prst="triangle">
            <a:avLst/>
          </a:prstGeom>
          <a:solidFill>
            <a:srgbClr val="FA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79109" y="2217350"/>
            <a:ext cx="180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spc="40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岗位认知</a:t>
            </a:r>
            <a:endParaRPr lang="zh-CN" altLang="en-US" sz="2800" spc="40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79109" y="3518940"/>
            <a:ext cx="180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spc="40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展望未来</a:t>
            </a:r>
            <a:endParaRPr lang="zh-CN" altLang="en-US" sz="2800" spc="40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79109" y="4756352"/>
            <a:ext cx="180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spc="40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竞选宣言</a:t>
            </a:r>
            <a:endParaRPr lang="zh-CN" altLang="en-US" sz="2800" spc="40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2" name="图片 21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45" y="5153025"/>
            <a:ext cx="1109980" cy="11099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flipH="1">
            <a:off x="5347970" y="1457960"/>
            <a:ext cx="3057525" cy="41402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Personal profile</a:t>
            </a:r>
            <a:endParaRPr lang="en-US" altLang="zh-CN" sz="1400" b="0" i="0" dirty="0">
              <a:solidFill>
                <a:srgbClr val="242343"/>
              </a:solidFill>
              <a:effectLst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 flipH="1">
            <a:off x="5347970" y="2720340"/>
            <a:ext cx="2510790" cy="41402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rgbClr val="242343"/>
                </a:solidFill>
                <a:cs typeface="+mn-ea"/>
                <a:sym typeface="+mn-lt"/>
              </a:rPr>
              <a:t>Job Recognition</a:t>
            </a:r>
            <a:endParaRPr lang="en-US" altLang="zh-CN" sz="1400" dirty="0">
              <a:solidFill>
                <a:srgbClr val="242343"/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 flipH="1">
            <a:off x="5347970" y="3982720"/>
            <a:ext cx="2510790" cy="41402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rgbClr val="242343"/>
                </a:solidFill>
                <a:cs typeface="+mn-ea"/>
                <a:sym typeface="+mn-lt"/>
              </a:rPr>
              <a:t>Looking forward to the future</a:t>
            </a:r>
            <a:endParaRPr lang="en-US" altLang="zh-CN" sz="1400" dirty="0">
              <a:solidFill>
                <a:srgbClr val="242343"/>
              </a:solidFill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 flipH="1">
            <a:off x="5347970" y="5245100"/>
            <a:ext cx="2510790" cy="41402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rgbClr val="242343"/>
                </a:solidFill>
                <a:cs typeface="+mn-ea"/>
                <a:sym typeface="+mn-lt"/>
              </a:rPr>
              <a:t>Campaign Manifesto</a:t>
            </a:r>
            <a:endParaRPr lang="en-US" altLang="zh-CN" sz="1400" dirty="0">
              <a:solidFill>
                <a:srgbClr val="242343"/>
              </a:solidFill>
              <a:cs typeface="+mn-ea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2000" decel="4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accel="26000" decel="6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accel="26000" decel="6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26000" decel="6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accel="26000" decel="6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 bldLvl="0" animBg="1"/>
      <p:bldP spid="11" grpId="0" bldLvl="0" animBg="1"/>
      <p:bldP spid="12" grpId="0" bldLvl="0" animBg="1"/>
      <p:bldP spid="13" grpId="0" bldLvl="0" animBg="1"/>
      <p:bldP spid="16" grpId="0"/>
      <p:bldP spid="17" grpId="0"/>
      <p:bldP spid="18" grpId="0"/>
      <p:bldP spid="8" grpId="0" bldLvl="0" animBg="1"/>
      <p:bldP spid="21" grpId="0" bldLvl="0" animBg="1"/>
      <p:bldP spid="26" grpId="0" bldLvl="0" animBg="1"/>
      <p:bldP spid="3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681605" y="2032635"/>
            <a:ext cx="6828790" cy="3938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ctr" defTabSz="914400" rtl="0" fontAlgn="auto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id-ID" sz="2800" b="1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lt"/>
              </a:rPr>
              <a:t>姓名</a:t>
            </a:r>
            <a:r>
              <a:rPr lang="zh-CN" altLang="id-ID" sz="2800" b="1" spc="3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lt"/>
              </a:rPr>
              <a:t>：</a:t>
            </a:r>
            <a:r>
              <a:rPr lang="zh-CN" altLang="en-US" sz="2800" b="1" spc="300" dirty="0">
                <a:solidFill>
                  <a:schemeClr val="bg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lt"/>
              </a:rPr>
              <a:t>谢建</a:t>
            </a:r>
            <a:endParaRPr kumimoji="0" lang="zh-CN" altLang="id-ID" sz="2800" b="1" i="0" spc="30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lt"/>
            </a:endParaRPr>
          </a:p>
          <a:p>
            <a:pPr marL="0" marR="0" lvl="0" indent="0" algn="ctr" defTabSz="914400" rtl="0" fontAlgn="auto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id-ID" sz="2800" b="1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lt"/>
              </a:rPr>
              <a:t>民族</a:t>
            </a:r>
            <a:r>
              <a:rPr lang="zh-CN" altLang="id-ID" sz="2800" b="1" spc="3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lt"/>
              </a:rPr>
              <a:t>：</a:t>
            </a:r>
            <a:r>
              <a:rPr lang="zh-CN" altLang="id-ID" sz="2800" b="1" spc="3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lt"/>
              </a:rPr>
              <a:t>彝族</a:t>
            </a:r>
            <a:endParaRPr lang="zh-CN" altLang="id-ID" sz="2800" b="1" spc="3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lt"/>
            </a:endParaRPr>
          </a:p>
          <a:p>
            <a:pPr marL="0" marR="0" lvl="0" indent="0" algn="ctr" defTabSz="914400" rtl="0" fontAlgn="auto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id-ID" sz="2800" b="1" spc="3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lt"/>
              </a:rPr>
              <a:t>政治</a:t>
            </a:r>
            <a:r>
              <a:rPr lang="zh-CN" altLang="id-ID" sz="2800" b="1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lt"/>
              </a:rPr>
              <a:t>面貌：群众</a:t>
            </a:r>
            <a:endParaRPr lang="zh-CN" altLang="id-ID" sz="2800" b="1" spc="3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lt"/>
            </a:endParaRPr>
          </a:p>
          <a:p>
            <a:pPr marL="0" marR="0" lvl="0" indent="0" algn="ctr" defTabSz="914400" rtl="0" fontAlgn="auto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id-ID" sz="2800" b="1" spc="3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lt"/>
              </a:rPr>
              <a:t>所在班级：</a:t>
            </a:r>
            <a:r>
              <a:rPr lang="zh-CN" altLang="en-US" sz="2800" b="1" spc="3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lt"/>
              </a:rPr>
              <a:t>电信</a:t>
            </a:r>
            <a:r>
              <a:rPr lang="en-US" altLang="zh-CN" sz="2800" b="1" spc="3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lt"/>
              </a:rPr>
              <a:t>20-1</a:t>
            </a:r>
            <a:r>
              <a:rPr lang="zh-CN" altLang="en-US" sz="2800" b="1" spc="3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lt"/>
              </a:rPr>
              <a:t>班</a:t>
            </a:r>
            <a:endParaRPr lang="zh-CN" altLang="en-US" sz="2800" b="1" spc="3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lt"/>
            </a:endParaRPr>
          </a:p>
          <a:p>
            <a:pPr marL="0" marR="0" lvl="0" indent="0" algn="ctr" defTabSz="914400" rtl="0" fontAlgn="auto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id-ID" sz="2800" b="1" spc="3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lt"/>
              </a:rPr>
              <a:t>兴趣</a:t>
            </a:r>
            <a:r>
              <a:rPr lang="zh-CN" altLang="id-ID" sz="2800" b="1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lt"/>
              </a:rPr>
              <a:t>爱好</a:t>
            </a:r>
            <a:r>
              <a:rPr lang="zh-CN" altLang="id-ID" sz="2800" b="1" spc="3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lt"/>
              </a:rPr>
              <a:t>：</a:t>
            </a:r>
            <a:r>
              <a:rPr lang="zh-CN" altLang="en-US" sz="2800" b="1" spc="3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lt"/>
              </a:rPr>
              <a:t>打蓝球、听音乐、跳舞</a:t>
            </a:r>
            <a:endParaRPr lang="zh-CN" altLang="en-US" sz="2800" b="1" spc="3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lt"/>
            </a:endParaRPr>
          </a:p>
        </p:txBody>
      </p:sp>
      <p:sp>
        <p:nvSpPr>
          <p:cNvPr id="4" name="TextBox 7">
            <a:hlinkClick r:id="rId1" action="ppaction://hlinksldjump"/>
          </p:cNvPr>
          <p:cNvSpPr txBox="1"/>
          <p:nvPr/>
        </p:nvSpPr>
        <p:spPr>
          <a:xfrm>
            <a:off x="4871085" y="553085"/>
            <a:ext cx="244983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 sz="3600" spc="40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个人简介</a:t>
            </a:r>
            <a:endParaRPr lang="zh-CN" altLang="en-US" sz="3600" spc="40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 flipH="1">
            <a:off x="4567238" y="1349375"/>
            <a:ext cx="3057525" cy="41402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Personal profile</a:t>
            </a:r>
            <a:endParaRPr lang="en-US" altLang="zh-CN" sz="1400" b="0" i="0" dirty="0">
              <a:solidFill>
                <a:schemeClr val="tx1"/>
              </a:solidFill>
              <a:effectLst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ldLvl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hlinkClick r:id="rId1" action="ppaction://hlinksldjump"/>
          </p:cNvPr>
          <p:cNvSpPr txBox="1"/>
          <p:nvPr/>
        </p:nvSpPr>
        <p:spPr>
          <a:xfrm>
            <a:off x="4871085" y="553085"/>
            <a:ext cx="244983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 sz="3600" spc="400" smtClean="0">
                <a:latin typeface="黑体" panose="02010609060101010101" charset="-122"/>
                <a:ea typeface="黑体" panose="02010609060101010101" charset="-122"/>
                <a:sym typeface="+mn-ea"/>
              </a:rPr>
              <a:t>岗位认知</a:t>
            </a:r>
            <a:endParaRPr lang="zh-CN" altLang="en-US" sz="3600" spc="40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 flipH="1">
            <a:off x="4567238" y="1349375"/>
            <a:ext cx="3057525" cy="41402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Job Recognition</a:t>
            </a:r>
            <a:endParaRPr lang="en-US" altLang="zh-CN" sz="1400" b="0" i="0" dirty="0">
              <a:solidFill>
                <a:schemeClr val="tx1"/>
              </a:solidFill>
              <a:effectLst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4090" y="2573020"/>
            <a:ext cx="5020945" cy="1938020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id-ID" sz="2000" spc="3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lt"/>
              </a:rPr>
              <a:t>为</a:t>
            </a:r>
            <a:r>
              <a:rPr lang="zh-CN" altLang="id-ID" sz="2000" spc="3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lt"/>
              </a:rPr>
              <a:t>本部门积极为各社团</a:t>
            </a:r>
            <a:endParaRPr lang="zh-CN" altLang="id-ID" sz="2000" spc="3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id-ID" sz="2000" spc="3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lt"/>
              </a:rPr>
              <a:t>提供支持与服务，</a:t>
            </a:r>
            <a:endParaRPr lang="zh-CN" altLang="id-ID" sz="2000" spc="3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id-ID" sz="2000" spc="3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lt"/>
              </a:rPr>
              <a:t>并对其活动进行活动策划指导，联系</a:t>
            </a:r>
            <a:endParaRPr lang="zh-CN" altLang="id-ID" sz="2000" spc="3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id-ID" sz="2000" spc="3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lt"/>
              </a:rPr>
              <a:t>赞助商提供赞助活动费用等。</a:t>
            </a:r>
            <a:endParaRPr lang="zh-CN" altLang="id-ID" sz="2000" spc="3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74090" y="1840230"/>
            <a:ext cx="524510" cy="524510"/>
          </a:xfrm>
          <a:prstGeom prst="roundRect">
            <a:avLst/>
          </a:prstGeom>
          <a:solidFill>
            <a:srgbClr val="FF8A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6877050" y="3538220"/>
            <a:ext cx="4573905" cy="1938020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id-ID" sz="2000" spc="3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lt"/>
              </a:rPr>
              <a:t>在配合部长，部员协助的基础上，将把本部门发展更好作为</a:t>
            </a:r>
            <a:endParaRPr lang="zh-CN" altLang="id-ID" sz="2000" spc="3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id-ID" sz="2000" spc="3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lt"/>
              </a:rPr>
              <a:t>近期目标，</a:t>
            </a:r>
            <a:endParaRPr lang="zh-CN" altLang="id-ID" sz="2000" spc="3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id-ID" sz="2000" spc="3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lt"/>
              </a:rPr>
              <a:t>努力做好自己的本职工作。</a:t>
            </a:r>
            <a:endParaRPr lang="zh-CN" altLang="id-ID" sz="2000" spc="3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877050" y="2828925"/>
            <a:ext cx="524510" cy="524510"/>
          </a:xfrm>
          <a:prstGeom prst="roundRect">
            <a:avLst/>
          </a:prstGeom>
          <a:solidFill>
            <a:srgbClr val="FF8A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5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hlinkClick r:id="rId1" action="ppaction://hlinksldjump"/>
          </p:cNvPr>
          <p:cNvSpPr txBox="1"/>
          <p:nvPr/>
        </p:nvSpPr>
        <p:spPr>
          <a:xfrm>
            <a:off x="4871085" y="553085"/>
            <a:ext cx="244983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 sz="3600" spc="400" smtClean="0">
                <a:latin typeface="黑体" panose="02010609060101010101" charset="-122"/>
                <a:ea typeface="黑体" panose="02010609060101010101" charset="-122"/>
                <a:sym typeface="+mn-ea"/>
              </a:rPr>
              <a:t>岗位认知</a:t>
            </a:r>
            <a:endParaRPr lang="zh-CN" altLang="en-US" sz="3600" spc="40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 flipH="1">
            <a:off x="4567238" y="1349375"/>
            <a:ext cx="3057525" cy="41402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Job Recognition</a:t>
            </a:r>
            <a:endParaRPr lang="en-US" altLang="zh-CN" sz="1400" b="0" i="0" dirty="0">
              <a:solidFill>
                <a:schemeClr val="tx1"/>
              </a:solidFill>
              <a:effectLst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4090" y="2573020"/>
            <a:ext cx="5020945" cy="1476375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id-ID" sz="2000" spc="3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lt"/>
              </a:rPr>
              <a:t>例会部员的出席情况等由副部长负责，如果部员有特殊情况需提前请假并说明缘由。</a:t>
            </a:r>
            <a:endParaRPr lang="zh-CN" altLang="id-ID" sz="2000" spc="3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74090" y="1840230"/>
            <a:ext cx="524510" cy="524510"/>
          </a:xfrm>
          <a:prstGeom prst="roundRect">
            <a:avLst/>
          </a:prstGeom>
          <a:solidFill>
            <a:srgbClr val="FF8A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hlinkClick r:id="rId1" action="ppaction://hlinksldjump"/>
          </p:cNvPr>
          <p:cNvSpPr txBox="1"/>
          <p:nvPr/>
        </p:nvSpPr>
        <p:spPr>
          <a:xfrm>
            <a:off x="4871085" y="553085"/>
            <a:ext cx="244983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 sz="3600" spc="400" smtClean="0">
                <a:latin typeface="黑体" panose="02010609060101010101" charset="-122"/>
                <a:ea typeface="黑体" panose="02010609060101010101" charset="-122"/>
                <a:sym typeface="+mn-ea"/>
              </a:rPr>
              <a:t>展望未来</a:t>
            </a:r>
            <a:endParaRPr lang="zh-CN" altLang="en-US" sz="3600" spc="40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 flipH="1">
            <a:off x="4567238" y="1349375"/>
            <a:ext cx="3057525" cy="41402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Looking forward to the future</a:t>
            </a:r>
            <a:endParaRPr lang="en-US" altLang="zh-CN" sz="1400" b="0" i="0" dirty="0">
              <a:solidFill>
                <a:schemeClr val="tx1"/>
              </a:solidFill>
              <a:effectLst/>
              <a:cs typeface="+mn-ea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763010" y="3382645"/>
            <a:ext cx="4654550" cy="2359025"/>
            <a:chOff x="5926" y="4654"/>
            <a:chExt cx="7330" cy="3715"/>
          </a:xfrm>
        </p:grpSpPr>
        <p:cxnSp>
          <p:nvCxnSpPr>
            <p:cNvPr id="20" name="稻壳儿_答辩小姐姐作品_2"/>
            <p:cNvCxnSpPr/>
            <p:nvPr/>
          </p:nvCxnSpPr>
          <p:spPr>
            <a:xfrm flipH="1">
              <a:off x="5926" y="8341"/>
              <a:ext cx="3687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稻壳儿_答辩小姐姐作品_3"/>
            <p:cNvCxnSpPr/>
            <p:nvPr/>
          </p:nvCxnSpPr>
          <p:spPr>
            <a:xfrm>
              <a:off x="9570" y="8369"/>
              <a:ext cx="3687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稻壳儿_答辩小姐姐作品_4"/>
            <p:cNvCxnSpPr/>
            <p:nvPr/>
          </p:nvCxnSpPr>
          <p:spPr>
            <a:xfrm rot="16200000" flipV="1">
              <a:off x="7769" y="6497"/>
              <a:ext cx="3687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稻壳儿_答辩小姐姐作品_5"/>
            <p:cNvCxnSpPr/>
            <p:nvPr/>
          </p:nvCxnSpPr>
          <p:spPr>
            <a:xfrm rot="18900000">
              <a:off x="9109" y="7037"/>
              <a:ext cx="3687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稻壳儿_答辩小姐姐作品_6"/>
            <p:cNvCxnSpPr/>
            <p:nvPr/>
          </p:nvCxnSpPr>
          <p:spPr>
            <a:xfrm flipH="1" flipV="1">
              <a:off x="6999" y="5733"/>
              <a:ext cx="2526" cy="2526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2159635" y="1834515"/>
            <a:ext cx="7872095" cy="4604385"/>
            <a:chOff x="3401" y="2216"/>
            <a:chExt cx="12397" cy="7251"/>
          </a:xfrm>
        </p:grpSpPr>
        <p:sp>
          <p:nvSpPr>
            <p:cNvPr id="26" name="稻壳儿_答辩小姐姐作品_7"/>
            <p:cNvSpPr/>
            <p:nvPr/>
          </p:nvSpPr>
          <p:spPr>
            <a:xfrm>
              <a:off x="3401" y="7191"/>
              <a:ext cx="2241" cy="2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9653" tIns="74825" rIns="149653" bIns="74825" rtlCol="0" anchor="ctr"/>
            <a:p>
              <a:pPr marL="0" marR="0" lvl="0" indent="0" algn="ctr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稻壳儿_答辩小姐姐作品_9"/>
            <p:cNvSpPr/>
            <p:nvPr/>
          </p:nvSpPr>
          <p:spPr>
            <a:xfrm>
              <a:off x="4788" y="3586"/>
              <a:ext cx="2241" cy="2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9653" tIns="74825" rIns="149653" bIns="74825" rtlCol="0" anchor="ctr"/>
            <a:p>
              <a:pPr marL="0" marR="0" lvl="0" indent="0" algn="ctr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稻壳儿_答辩小姐姐作品_10"/>
            <p:cNvSpPr/>
            <p:nvPr/>
          </p:nvSpPr>
          <p:spPr>
            <a:xfrm>
              <a:off x="8512" y="2216"/>
              <a:ext cx="2241" cy="2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9653" tIns="74825" rIns="149653" bIns="74825" rtlCol="0" anchor="ctr"/>
            <a:p>
              <a:pPr marL="0" marR="0" lvl="0" indent="0" algn="ctr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稻壳儿_答辩小姐姐作品_11"/>
            <p:cNvSpPr/>
            <p:nvPr/>
          </p:nvSpPr>
          <p:spPr>
            <a:xfrm>
              <a:off x="11868" y="3586"/>
              <a:ext cx="2241" cy="2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9653" tIns="74825" rIns="149653" bIns="74825" rtlCol="0" anchor="ctr"/>
            <a:p>
              <a:pPr marL="0" marR="0" lvl="0" indent="0" algn="ctr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稻壳儿_答辩小姐姐作品_12"/>
            <p:cNvSpPr/>
            <p:nvPr/>
          </p:nvSpPr>
          <p:spPr>
            <a:xfrm>
              <a:off x="13558" y="7191"/>
              <a:ext cx="2241" cy="22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9653" tIns="74825" rIns="149653" bIns="74825" rtlCol="0" anchor="ctr"/>
            <a:p>
              <a:pPr marL="0" marR="0" lvl="0" indent="0" algn="ctr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178087" y="2183130"/>
            <a:ext cx="7854512" cy="3903691"/>
            <a:chOff x="3430" y="2765"/>
            <a:chExt cx="12369" cy="6148"/>
          </a:xfrm>
        </p:grpSpPr>
        <p:sp>
          <p:nvSpPr>
            <p:cNvPr id="27" name="稻壳儿_答辩小姐姐作品_8"/>
            <p:cNvSpPr txBox="1"/>
            <p:nvPr/>
          </p:nvSpPr>
          <p:spPr>
            <a:xfrm>
              <a:off x="3430" y="7710"/>
              <a:ext cx="2167" cy="1203"/>
            </a:xfrm>
            <a:prstGeom prst="rect">
              <a:avLst/>
            </a:prstGeom>
            <a:noFill/>
          </p:spPr>
          <p:txBody>
            <a:bodyPr wrap="square" lIns="149653" tIns="74825" rIns="149653" bIns="74825" rtlCol="0">
              <a:spAutoFit/>
            </a:bodyPr>
            <a:p>
              <a:pPr marL="0" marR="0" lvl="0" indent="0" algn="ctr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积极主动工作</a:t>
              </a:r>
              <a:endParaRPr kumimoji="0" 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2" name="稻壳儿_答辩小姐姐作品_13"/>
            <p:cNvSpPr txBox="1"/>
            <p:nvPr/>
          </p:nvSpPr>
          <p:spPr>
            <a:xfrm>
              <a:off x="4890" y="4125"/>
              <a:ext cx="2167" cy="1203"/>
            </a:xfrm>
            <a:prstGeom prst="rect">
              <a:avLst/>
            </a:prstGeom>
            <a:noFill/>
          </p:spPr>
          <p:txBody>
            <a:bodyPr wrap="square" lIns="149653" tIns="74825" rIns="149653" bIns="74825" rtlCol="0">
              <a:spAutoFit/>
            </a:bodyPr>
            <a:p>
              <a:pPr marL="0" marR="0" lvl="0" indent="0" algn="ctr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热心帮助同学</a:t>
              </a:r>
              <a:endParaRPr kumimoji="0" 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3" name="稻壳儿_答辩小姐姐作品_14"/>
            <p:cNvSpPr txBox="1"/>
            <p:nvPr/>
          </p:nvSpPr>
          <p:spPr>
            <a:xfrm>
              <a:off x="8559" y="2765"/>
              <a:ext cx="2167" cy="1203"/>
            </a:xfrm>
            <a:prstGeom prst="rect">
              <a:avLst/>
            </a:prstGeom>
            <a:noFill/>
          </p:spPr>
          <p:txBody>
            <a:bodyPr wrap="square" lIns="149653" tIns="74825" rIns="149653" bIns="74825" rtlCol="0">
              <a:spAutoFit/>
            </a:bodyPr>
            <a:p>
              <a:pPr marL="0" marR="0" lvl="0" indent="0" algn="ctr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严格要求自己</a:t>
              </a:r>
              <a:endParaRPr kumimoji="0" 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4" name="稻壳儿_答辩小姐姐作品_15"/>
            <p:cNvSpPr txBox="1"/>
            <p:nvPr/>
          </p:nvSpPr>
          <p:spPr>
            <a:xfrm>
              <a:off x="11901" y="4162"/>
              <a:ext cx="2167" cy="1203"/>
            </a:xfrm>
            <a:prstGeom prst="rect">
              <a:avLst/>
            </a:prstGeom>
            <a:noFill/>
          </p:spPr>
          <p:txBody>
            <a:bodyPr wrap="square" lIns="149653" tIns="74825" rIns="149653" bIns="74825" rtlCol="0">
              <a:spAutoFit/>
            </a:bodyPr>
            <a:p>
              <a:pPr marL="0" marR="0" lvl="0" indent="0" algn="ctr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多听同学、会员意见</a:t>
              </a:r>
              <a:endParaRPr kumimoji="0" 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5" name="稻壳儿_答辩小姐姐作品_16"/>
            <p:cNvSpPr txBox="1"/>
            <p:nvPr/>
          </p:nvSpPr>
          <p:spPr>
            <a:xfrm>
              <a:off x="13632" y="7970"/>
              <a:ext cx="2167" cy="718"/>
            </a:xfrm>
            <a:prstGeom prst="rect">
              <a:avLst/>
            </a:prstGeom>
            <a:noFill/>
          </p:spPr>
          <p:txBody>
            <a:bodyPr wrap="square" lIns="149653" tIns="74825" rIns="149653" bIns="74825" rtlCol="0">
              <a:spAutoFit/>
            </a:bodyPr>
            <a:p>
              <a:pPr marL="0" marR="0" lvl="0" indent="0" algn="ctr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尽职尽责</a:t>
              </a:r>
              <a:endParaRPr kumimoji="0" 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392420" y="4980305"/>
            <a:ext cx="1449070" cy="1449070"/>
            <a:chOff x="8454" y="7544"/>
            <a:chExt cx="2282" cy="2282"/>
          </a:xfrm>
        </p:grpSpPr>
        <p:sp>
          <p:nvSpPr>
            <p:cNvPr id="36" name="稻壳儿_答辩小姐姐作品_17"/>
            <p:cNvSpPr/>
            <p:nvPr/>
          </p:nvSpPr>
          <p:spPr>
            <a:xfrm>
              <a:off x="8454" y="7544"/>
              <a:ext cx="2282" cy="2282"/>
            </a:xfrm>
            <a:prstGeom prst="ellipse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稻壳儿_答辩小姐姐作品_19"/>
            <p:cNvSpPr>
              <a:spLocks noChangeArrowheads="1"/>
            </p:cNvSpPr>
            <p:nvPr/>
          </p:nvSpPr>
          <p:spPr bwMode="gray">
            <a:xfrm>
              <a:off x="8578" y="7718"/>
              <a:ext cx="2033" cy="19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1884" tIns="60941" rIns="121884" bIns="60941">
              <a:spAutoFit/>
            </a:bodyPr>
            <a:p>
              <a:pPr marL="0" marR="0" lvl="0" indent="0" algn="ctr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假如竞选成功我会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hlinkClick r:id="rId1" action="ppaction://hlinksldjump"/>
          </p:cNvPr>
          <p:cNvSpPr txBox="1"/>
          <p:nvPr/>
        </p:nvSpPr>
        <p:spPr>
          <a:xfrm>
            <a:off x="4871085" y="553085"/>
            <a:ext cx="244983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 sz="3600" spc="400" smtClean="0">
                <a:latin typeface="黑体" panose="02010609060101010101" charset="-122"/>
                <a:ea typeface="黑体" panose="02010609060101010101" charset="-122"/>
                <a:sym typeface="+mn-ea"/>
              </a:rPr>
              <a:t>展望未来</a:t>
            </a:r>
            <a:endParaRPr lang="zh-CN" altLang="en-US" sz="3600" spc="40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 flipH="1">
            <a:off x="4567238" y="1349375"/>
            <a:ext cx="3057525" cy="41402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Looking forward to the future</a:t>
            </a:r>
            <a:endParaRPr lang="en-US" altLang="zh-CN" sz="1400" b="0" i="0" dirty="0">
              <a:solidFill>
                <a:schemeClr val="tx1"/>
              </a:solidFill>
              <a:effectLst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6435" y="4387215"/>
            <a:ext cx="5367020" cy="1938020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id-ID" sz="2000" spc="3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lt"/>
              </a:rPr>
              <a:t>加强宣传部的纽带作用，积极配合个方面的工作。加强各部门的联系，积极主动的行使宣传职能，为我校学生会的宣传工作再添亮点；</a:t>
            </a:r>
            <a:endParaRPr lang="zh-CN" altLang="id-ID" sz="2000" spc="3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74435" y="2399030"/>
            <a:ext cx="5367020" cy="1014730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id-ID" sz="2000" spc="3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lt"/>
              </a:rPr>
              <a:t>积极挖掘和培养宣传人才，为我校宣传工作注入更多新鲜血液；</a:t>
            </a:r>
            <a:endParaRPr lang="zh-CN" altLang="id-ID" sz="2000" spc="3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10160" y="3891280"/>
            <a:ext cx="12284075" cy="0"/>
          </a:xfrm>
          <a:prstGeom prst="line">
            <a:avLst/>
          </a:prstGeom>
          <a:ln w="38100">
            <a:solidFill>
              <a:schemeClr val="bg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288665" y="3810000"/>
            <a:ext cx="162560" cy="162560"/>
          </a:xfrm>
          <a:prstGeom prst="ellipse">
            <a:avLst/>
          </a:prstGeom>
          <a:solidFill>
            <a:srgbClr val="FF8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876665" y="3810000"/>
            <a:ext cx="162560" cy="162560"/>
          </a:xfrm>
          <a:prstGeom prst="ellipse">
            <a:avLst/>
          </a:prstGeom>
          <a:solidFill>
            <a:srgbClr val="FF8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369945" y="3973195"/>
            <a:ext cx="0" cy="33210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8957945" y="3477895"/>
            <a:ext cx="0" cy="33210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5" grpId="0" bldLvl="0" animBg="1"/>
      <p:bldP spid="1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081145" y="3336925"/>
            <a:ext cx="4029710" cy="553085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id-ID" sz="2000" spc="3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lt"/>
              </a:rPr>
              <a:t>精诚所至，金石为开。</a:t>
            </a:r>
            <a:endParaRPr lang="zh-CN" altLang="id-ID" sz="2000" spc="3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lt"/>
            </a:endParaRPr>
          </a:p>
        </p:txBody>
      </p:sp>
      <p:sp>
        <p:nvSpPr>
          <p:cNvPr id="2" name="TextBox 7">
            <a:hlinkClick r:id="rId1" action="ppaction://hlinksldjump"/>
          </p:cNvPr>
          <p:cNvSpPr txBox="1"/>
          <p:nvPr/>
        </p:nvSpPr>
        <p:spPr>
          <a:xfrm>
            <a:off x="4871085" y="553085"/>
            <a:ext cx="244983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 sz="3600" spc="400" smtClean="0">
                <a:latin typeface="黑体" panose="02010609060101010101" charset="-122"/>
                <a:ea typeface="黑体" panose="02010609060101010101" charset="-122"/>
                <a:sym typeface="+mn-ea"/>
              </a:rPr>
              <a:t>竞选宣言</a:t>
            </a:r>
            <a:endParaRPr lang="zh-CN" altLang="en-US" sz="3600" spc="40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 flipH="1">
            <a:off x="4567238" y="1349375"/>
            <a:ext cx="3057525" cy="41402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Campaign Manifesto</a:t>
            </a:r>
            <a:endParaRPr lang="en-US" altLang="zh-CN" sz="1400" b="0" i="0" dirty="0">
              <a:solidFill>
                <a:schemeClr val="tx1"/>
              </a:solidFill>
              <a:effectLst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277110" y="911860"/>
            <a:ext cx="734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4400" spc="300">
                <a:solidFill>
                  <a:schemeClr val="tx1"/>
                </a:solidFill>
                <a:uFillTx/>
              </a:rPr>
              <a:t>预祝本次竞选选举</a:t>
            </a:r>
            <a:r>
              <a:rPr lang="zh-CN" altLang="en-US" sz="4400" spc="300">
                <a:solidFill>
                  <a:schemeClr val="tx1"/>
                </a:solidFill>
                <a:uFillTx/>
              </a:rPr>
              <a:t>圆满成功</a:t>
            </a:r>
            <a:endParaRPr lang="zh-CN" altLang="en-US" sz="4400" spc="300">
              <a:solidFill>
                <a:schemeClr val="tx1"/>
              </a:solidFill>
              <a:uFillTx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75860" y="3822700"/>
            <a:ext cx="2240280" cy="460375"/>
          </a:xfrm>
          <a:prstGeom prst="rect">
            <a:avLst/>
          </a:prstGeom>
          <a:solidFill>
            <a:srgbClr val="FF8A5C"/>
          </a:solidFill>
        </p:spPr>
        <p:txBody>
          <a:bodyPr wrap="none" rtlCol="0" anchor="t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2400" kern="0" spc="3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竞选人：</a:t>
            </a:r>
            <a:r>
              <a:rPr lang="zh-CN" altLang="en-US" sz="2400" kern="0" spc="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谢建</a:t>
            </a:r>
            <a:endParaRPr lang="zh-CN" altLang="en-US" sz="2400" kern="0" spc="3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04310" y="5154295"/>
            <a:ext cx="3954780" cy="460375"/>
          </a:xfrm>
          <a:prstGeom prst="rect">
            <a:avLst/>
          </a:prstGeom>
          <a:solidFill>
            <a:srgbClr val="FF8A5C"/>
          </a:solidFill>
        </p:spPr>
        <p:txBody>
          <a:bodyPr wrap="none" rtlCol="0" anchor="t">
            <a:spAutoFit/>
          </a:bodyPr>
          <a:p>
            <a:pPr algn="ctr"/>
            <a:r>
              <a:rPr lang="zh-CN" altLang="en-US" sz="2400" spc="300" dirty="0">
                <a:solidFill>
                  <a:schemeClr val="bg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竞选岗位</a:t>
            </a:r>
            <a:r>
              <a:rPr lang="zh-CN" altLang="en-US" sz="2400" spc="300" dirty="0" smtClean="0">
                <a:solidFill>
                  <a:schemeClr val="bg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r>
              <a:rPr lang="zh-CN" altLang="en-US" sz="2400" spc="300" dirty="0">
                <a:solidFill>
                  <a:schemeClr val="bg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外联部副部长</a:t>
            </a:r>
            <a:endParaRPr lang="zh-CN" altLang="en-US" sz="2400" spc="300" dirty="0">
              <a:solidFill>
                <a:schemeClr val="bg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41358" y="1878965"/>
            <a:ext cx="541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00000"/>
              </a:lnSpc>
            </a:pPr>
            <a:r>
              <a:rPr sz="2400">
                <a:solidFill>
                  <a:schemeClr val="bg1"/>
                </a:solidFill>
              </a:rPr>
              <a:t>I wish this election a complete success</a:t>
            </a:r>
            <a:endParaRPr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7" grpId="1"/>
      <p:bldP spid="17" grpId="1"/>
      <p:bldP spid="10" grpId="0" bldLvl="0" animBg="1"/>
      <p:bldP spid="11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</Words>
  <Application>WPS 演示</Application>
  <PresentationFormat>宽屏</PresentationFormat>
  <Paragraphs>99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楷体</vt:lpstr>
      <vt:lpstr>黑体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</cp:lastModifiedBy>
  <cp:revision>58</cp:revision>
  <dcterms:created xsi:type="dcterms:W3CDTF">2019-06-19T02:08:00Z</dcterms:created>
  <dcterms:modified xsi:type="dcterms:W3CDTF">2020-11-06T23:46:50Z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