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2G1GTV1I6cNChzpVs6+SuEpbR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3D306-4CEA-4A49-8427-B10FA54F24CC}" v="120" dt="2020-02-13T01:52:22.017"/>
  </p1510:revLst>
</p1510:revInfo>
</file>

<file path=ppt/tableStyles.xml><?xml version="1.0" encoding="utf-8"?>
<a:tblStyleLst xmlns:a="http://schemas.openxmlformats.org/drawingml/2006/main" def="{6C75ED5A-1D31-462E-B7E4-A43DBB72D296}">
  <a:tblStyle styleId="{6C75ED5A-1D31-462E-B7E4-A43DBB72D2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userId="f6ed31cd20438ba9" providerId="Windows Live" clId="Web-{8CC3D306-4CEA-4A49-8427-B10FA54F24CC}"/>
    <pc:docChg chg="modSld">
      <pc:chgData name="ゲスト ユーザー" userId="f6ed31cd20438ba9" providerId="Windows Live" clId="Web-{8CC3D306-4CEA-4A49-8427-B10FA54F24CC}" dt="2020-02-13T01:52:22.017" v="117" actId="20577"/>
      <pc:docMkLst>
        <pc:docMk/>
      </pc:docMkLst>
      <pc:sldChg chg="modSp">
        <pc:chgData name="ゲスト ユーザー" userId="f6ed31cd20438ba9" providerId="Windows Live" clId="Web-{8CC3D306-4CEA-4A49-8427-B10FA54F24CC}" dt="2020-02-13T01:52:22.017" v="117" actId="20577"/>
        <pc:sldMkLst>
          <pc:docMk/>
          <pc:sldMk cId="0" sldId="256"/>
        </pc:sldMkLst>
        <pc:spChg chg="mod">
          <ac:chgData name="ゲスト ユーザー" userId="f6ed31cd20438ba9" providerId="Windows Live" clId="Web-{8CC3D306-4CEA-4A49-8427-B10FA54F24CC}" dt="2020-02-13T01:51:42.673" v="113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ゲスト ユーザー" userId="f6ed31cd20438ba9" providerId="Windows Live" clId="Web-{8CC3D306-4CEA-4A49-8427-B10FA54F24CC}" dt="2020-02-13T01:52:22.017" v="117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">
        <pc:chgData name="ゲスト ユーザー" userId="f6ed31cd20438ba9" providerId="Windows Live" clId="Web-{8CC3D306-4CEA-4A49-8427-B10FA54F24CC}" dt="2020-02-13T01:36:51.797" v="80" actId="1076"/>
        <pc:sldMkLst>
          <pc:docMk/>
          <pc:sldMk cId="0" sldId="257"/>
        </pc:sldMkLst>
        <pc:spChg chg="add del">
          <ac:chgData name="ゲスト ユーザー" userId="f6ed31cd20438ba9" providerId="Windows Live" clId="Web-{8CC3D306-4CEA-4A49-8427-B10FA54F24CC}" dt="2020-02-13T01:34:05.204" v="12"/>
          <ac:spMkLst>
            <pc:docMk/>
            <pc:sldMk cId="0" sldId="257"/>
            <ac:spMk id="34" creationId="{4304BF20-867A-4182-8643-FED4C1A6476B}"/>
          </ac:spMkLst>
        </pc:spChg>
        <pc:spChg chg="add mod">
          <ac:chgData name="ゲスト ユーザー" userId="f6ed31cd20438ba9" providerId="Windows Live" clId="Web-{8CC3D306-4CEA-4A49-8427-B10FA54F24CC}" dt="2020-02-13T01:36:51.797" v="80" actId="1076"/>
          <ac:spMkLst>
            <pc:docMk/>
            <pc:sldMk cId="0" sldId="257"/>
            <ac:spMk id="36" creationId="{E9A13102-9502-468B-A973-8261EAA1CC6B}"/>
          </ac:spMkLst>
        </pc:spChg>
        <pc:spChg chg="mod">
          <ac:chgData name="ゲスト ユーザー" userId="f6ed31cd20438ba9" providerId="Windows Live" clId="Web-{8CC3D306-4CEA-4A49-8427-B10FA54F24CC}" dt="2020-02-13T01:35:13.125" v="39" actId="20577"/>
          <ac:spMkLst>
            <pc:docMk/>
            <pc:sldMk cId="0" sldId="257"/>
            <ac:spMk id="86" creationId="{00000000-0000-0000-0000-000000000000}"/>
          </ac:spMkLst>
        </pc:spChg>
        <pc:cxnChg chg="add del mod">
          <ac:chgData name="ゲスト ユーザー" userId="f6ed31cd20438ba9" providerId="Windows Live" clId="Web-{8CC3D306-4CEA-4A49-8427-B10FA54F24CC}" dt="2020-02-13T01:34:05.204" v="11"/>
          <ac:cxnSpMkLst>
            <pc:docMk/>
            <pc:sldMk cId="0" sldId="257"/>
            <ac:cxnSpMk id="35" creationId="{4DC0EC5F-EBB1-45A1-A9CD-0630264DF0B2}"/>
          </ac:cxnSpMkLst>
        </pc:cxnChg>
        <pc:cxnChg chg="add mod">
          <ac:chgData name="ゲスト ユーザー" userId="f6ed31cd20438ba9" providerId="Windows Live" clId="Web-{8CC3D306-4CEA-4A49-8427-B10FA54F24CC}" dt="2020-02-13T01:35:00.704" v="34" actId="14100"/>
          <ac:cxnSpMkLst>
            <pc:docMk/>
            <pc:sldMk cId="0" sldId="257"/>
            <ac:cxnSpMk id="37" creationId="{176C1443-FEB7-4250-957E-DD2FD5DE08C6}"/>
          </ac:cxnSpMkLst>
        </pc:cxnChg>
        <pc:cxnChg chg="mod">
          <ac:chgData name="ゲスト ユーザー" userId="f6ed31cd20438ba9" providerId="Windows Live" clId="Web-{8CC3D306-4CEA-4A49-8427-B10FA54F24CC}" dt="2020-02-13T01:34:23.610" v="25" actId="1076"/>
          <ac:cxnSpMkLst>
            <pc:docMk/>
            <pc:sldMk cId="0" sldId="257"/>
            <ac:cxnSpMk id="87" creationId="{00000000-0000-0000-0000-000000000000}"/>
          </ac:cxnSpMkLst>
        </pc:cxnChg>
      </pc:sldChg>
      <pc:sldChg chg="modSp">
        <pc:chgData name="ゲスト ユーザー" userId="f6ed31cd20438ba9" providerId="Windows Live" clId="Web-{8CC3D306-4CEA-4A49-8427-B10FA54F24CC}" dt="2020-02-13T01:37:22.860" v="84" actId="14100"/>
        <pc:sldMkLst>
          <pc:docMk/>
          <pc:sldMk cId="0" sldId="261"/>
        </pc:sldMkLst>
        <pc:spChg chg="mod">
          <ac:chgData name="ゲスト ユーザー" userId="f6ed31cd20438ba9" providerId="Windows Live" clId="Web-{8CC3D306-4CEA-4A49-8427-B10FA54F24CC}" dt="2020-02-13T01:37:22.860" v="84" actId="14100"/>
          <ac:spMkLst>
            <pc:docMk/>
            <pc:sldMk cId="0" sldId="261"/>
            <ac:spMk id="154" creationId="{00000000-0000-0000-0000-000000000000}"/>
          </ac:spMkLst>
        </pc:spChg>
        <pc:cxnChg chg="mod">
          <ac:chgData name="ゲスト ユーザー" userId="f6ed31cd20438ba9" providerId="Windows Live" clId="Web-{8CC3D306-4CEA-4A49-8427-B10FA54F24CC}" dt="2020-02-13T01:37:00.735" v="82" actId="14100"/>
          <ac:cxnSpMkLst>
            <pc:docMk/>
            <pc:sldMk cId="0" sldId="261"/>
            <ac:cxnSpMk id="157" creationId="{00000000-0000-0000-0000-000000000000}"/>
          </ac:cxnSpMkLst>
        </pc:cxnChg>
      </pc:sldChg>
      <pc:sldChg chg="modSp">
        <pc:chgData name="ゲスト ユーザー" userId="f6ed31cd20438ba9" providerId="Windows Live" clId="Web-{8CC3D306-4CEA-4A49-8427-B10FA54F24CC}" dt="2020-02-13T01:36:27.813" v="76" actId="1076"/>
        <pc:sldMkLst>
          <pc:docMk/>
          <pc:sldMk cId="0" sldId="263"/>
        </pc:sldMkLst>
        <pc:cxnChg chg="mod">
          <ac:chgData name="ゲスト ユーザー" userId="f6ed31cd20438ba9" providerId="Windows Live" clId="Web-{8CC3D306-4CEA-4A49-8427-B10FA54F24CC}" dt="2020-02-13T01:36:27.813" v="76" actId="1076"/>
          <ac:cxnSpMkLst>
            <pc:docMk/>
            <pc:sldMk cId="0" sldId="263"/>
            <ac:cxnSpMk id="211" creationId="{00000000-0000-0000-0000-000000000000}"/>
          </ac:cxnSpMkLst>
        </pc:cxnChg>
      </pc:sldChg>
      <pc:sldChg chg="modSp">
        <pc:chgData name="ゲスト ユーザー" userId="f6ed31cd20438ba9" providerId="Windows Live" clId="Web-{8CC3D306-4CEA-4A49-8427-B10FA54F24CC}" dt="2020-02-13T01:36:40.625" v="78" actId="1076"/>
        <pc:sldMkLst>
          <pc:docMk/>
          <pc:sldMk cId="0" sldId="266"/>
        </pc:sldMkLst>
        <pc:cxnChg chg="mod">
          <ac:chgData name="ゲスト ユーザー" userId="f6ed31cd20438ba9" providerId="Windows Live" clId="Web-{8CC3D306-4CEA-4A49-8427-B10FA54F24CC}" dt="2020-02-13T01:36:40.625" v="78" actId="1076"/>
          <ac:cxnSpMkLst>
            <pc:docMk/>
            <pc:sldMk cId="0" sldId="266"/>
            <ac:cxnSpMk id="30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f6fd3894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g7cf6fd389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cf6fd3894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4" name="Google Shape;294;g7cf6fd389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d2aecd8d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g7d2aecd8d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d2aecd8d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3" name="Google Shape;373;g7d2aecd8d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f6fd389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7cf6fd389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2aecd8d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7d2aecd8d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f6fd3894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7cf6fd389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f6fd38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7cf6fd38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f6fd38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g7cf6fd38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d2aecd8d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g7d2aecd8d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1358347"/>
            <a:ext cx="8520600" cy="143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ja" sz="2000"/>
              <a:t>自社開発システム構成図</a:t>
            </a:r>
            <a:br>
              <a:rPr lang="ja" sz="2000" dirty="0"/>
            </a:br>
            <a:r>
              <a:rPr lang="en-US" altLang="ja" sz="1600" dirty="0"/>
              <a:t>（AWS</a:t>
            </a:r>
            <a:r>
              <a:rPr lang="ja" sz="1600"/>
              <a:t>・</a:t>
            </a:r>
            <a:r>
              <a:rPr lang="en-US" altLang="ja" sz="1600" dirty="0" err="1"/>
              <a:t>XSERVER利用</a:t>
            </a:r>
            <a:r>
              <a:rPr lang="en-US" altLang="ja" sz="1600" dirty="0"/>
              <a:t>）</a:t>
            </a:r>
            <a:endParaRPr lang="ja" altLang="en-US" sz="200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076218"/>
            <a:ext cx="8520600" cy="55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200"/>
              <a:t>2020年2月</a:t>
            </a:r>
            <a:r>
              <a:rPr lang="en-US" altLang="ja" sz="1200"/>
              <a:t>5</a:t>
            </a:r>
            <a:r>
              <a:rPr lang="ja" sz="1200"/>
              <a:t>日現在</a:t>
            </a:r>
            <a:endParaRPr sz="120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5524" y="4709924"/>
            <a:ext cx="892951" cy="18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f6fd3894_0_136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物件差分チェックツール(名鉄不動産用)</a:t>
            </a:r>
            <a:endParaRPr sz="1800"/>
          </a:p>
        </p:txBody>
      </p:sp>
      <p:sp>
        <p:nvSpPr>
          <p:cNvPr id="275" name="Google Shape;275;g7cf6fd3894_0_136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毎週月曜日に、名鉄不動産の物件サイトにて「前週存在しないが今週存在する物件」を抽出し、抽出した物件の情報をメールで対象者に通知します。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通知した物件情報(物件名、リンク先URL)はYahooタグマネージャーやGoogleタグマネージャー等のタグを設置する際に利用します。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7cf6fd3894_0_136"/>
          <p:cNvCxnSpPr/>
          <p:nvPr/>
        </p:nvCxnSpPr>
        <p:spPr>
          <a:xfrm>
            <a:off x="5121261" y="2500217"/>
            <a:ext cx="78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g7cf6fd3894_0_136"/>
          <p:cNvCxnSpPr/>
          <p:nvPr/>
        </p:nvCxnSpPr>
        <p:spPr>
          <a:xfrm rot="10800000">
            <a:off x="3914361" y="2515692"/>
            <a:ext cx="0" cy="8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g7cf6fd3894_0_136"/>
          <p:cNvSpPr/>
          <p:nvPr/>
        </p:nvSpPr>
        <p:spPr>
          <a:xfrm>
            <a:off x="3687460" y="16028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cf6fd3894_0_136"/>
          <p:cNvSpPr/>
          <p:nvPr/>
        </p:nvSpPr>
        <p:spPr>
          <a:xfrm>
            <a:off x="3687460" y="336159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cf6fd3894_0_136"/>
          <p:cNvSpPr/>
          <p:nvPr/>
        </p:nvSpPr>
        <p:spPr>
          <a:xfrm>
            <a:off x="4959423" y="27694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7cf6fd3894_0_136"/>
          <p:cNvSpPr/>
          <p:nvPr/>
        </p:nvSpPr>
        <p:spPr>
          <a:xfrm>
            <a:off x="3749747" y="27694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g7cf6fd3894_0_136"/>
          <p:cNvGraphicFramePr/>
          <p:nvPr/>
        </p:nvGraphicFramePr>
        <p:xfrm>
          <a:off x="471984" y="16123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3" name="Google Shape;283;g7cf6fd3894_0_136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メールで通知するデータ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・物件サイトに存在するリンク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7cf6fd3894_0_136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g7cf6fd3894_0_136"/>
          <p:cNvSpPr txBox="1"/>
          <p:nvPr/>
        </p:nvSpPr>
        <p:spPr>
          <a:xfrm>
            <a:off x="28166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7cf6fd3894_0_136"/>
          <p:cNvSpPr txBox="1"/>
          <p:nvPr/>
        </p:nvSpPr>
        <p:spPr>
          <a:xfrm>
            <a:off x="52550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7cf6fd3894_0_136"/>
          <p:cNvCxnSpPr/>
          <p:nvPr/>
        </p:nvCxnSpPr>
        <p:spPr>
          <a:xfrm>
            <a:off x="5413900" y="3840125"/>
            <a:ext cx="139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8" name="Google Shape;288;g7cf6fd3894_0_136"/>
          <p:cNvSpPr/>
          <p:nvPr/>
        </p:nvSpPr>
        <p:spPr>
          <a:xfrm>
            <a:off x="5929200" y="3653025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7cf6fd3894_0_136"/>
          <p:cNvSpPr txBox="1"/>
          <p:nvPr/>
        </p:nvSpPr>
        <p:spPr>
          <a:xfrm>
            <a:off x="5559800" y="39971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メール通知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cf6fd3894_0_136"/>
          <p:cNvSpPr/>
          <p:nvPr/>
        </p:nvSpPr>
        <p:spPr>
          <a:xfrm>
            <a:off x="6778200" y="3527725"/>
            <a:ext cx="1144200" cy="63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7cf6fd3894_0_136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ツール構築日：2019年5月31日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cf6fd3894_0_285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ポータル申込書MA登録ツール</a:t>
            </a:r>
            <a:endParaRPr sz="1800"/>
          </a:p>
        </p:txBody>
      </p:sp>
      <p:sp>
        <p:nvSpPr>
          <p:cNvPr id="297" name="Google Shape;297;g7cf6fd3894_0_285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ポータル申込書データ(PDF)を取得・加工し、加工データをExcelに変換してEC2(画面)上でダウンロードします。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加工データはMA-EYESにて利用します。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g7cf6fd3894_0_285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9" name="Google Shape;299;g7cf6fd3894_0_285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0" name="Google Shape;300;g7cf6fd3894_0_28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(PDF)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7cf6fd3894_0_285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cf6fd3894_0_285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cf6fd3894_0_285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g7cf6fd3894_0_285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あり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5" name="Google Shape;305;g7cf6fd3894_0_28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・企画名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・掲載料金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・納品予定日など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lang="ja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物件名、企画名、掲載料金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g7cf6fd3894_0_28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g7cf6fd3894_0_285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7cf6fd3894_0_285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7cf6fd3894_0_285"/>
          <p:cNvCxnSpPr/>
          <p:nvPr/>
        </p:nvCxnSpPr>
        <p:spPr>
          <a:xfrm>
            <a:off x="5413900" y="3969333"/>
            <a:ext cx="136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310;g7cf6fd3894_0_285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7cf6fd3894_0_285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cf6fd3894_0_285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7cf6fd3894_0_285"/>
          <p:cNvCxnSpPr/>
          <p:nvPr/>
        </p:nvCxnSpPr>
        <p:spPr>
          <a:xfrm rot="10800000">
            <a:off x="5413900" y="3591647"/>
            <a:ext cx="136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4" name="Google Shape;314;g7cf6fd3894_0_285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cf6fd3894_0_285"/>
          <p:cNvSpPr txBox="1"/>
          <p:nvPr/>
        </p:nvSpPr>
        <p:spPr>
          <a:xfrm>
            <a:off x="5305326" y="4133242"/>
            <a:ext cx="1691848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7cf6fd3894_0_28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ツール構築日：2019年7月25日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物件ポータルスクレイピングツール</a:t>
            </a:r>
            <a:endParaRPr sz="1800"/>
          </a:p>
        </p:txBody>
      </p:sp>
      <p:sp>
        <p:nvSpPr>
          <p:cNvPr id="322" name="Google Shape;322;p28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28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4" name="Google Shape;324;p28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5" name="Google Shape;325;p28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8"/>
          <p:cNvCxnSpPr/>
          <p:nvPr/>
        </p:nvCxnSpPr>
        <p:spPr>
          <a:xfrm rot="10800000" flipH="1">
            <a:off x="5415460" y="3736742"/>
            <a:ext cx="15888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9" name="Google Shape;329;p28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5616536" y="381766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28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4" name="Google Shape;334;p28"/>
          <p:cNvSpPr txBox="1"/>
          <p:nvPr/>
        </p:nvSpPr>
        <p:spPr>
          <a:xfrm>
            <a:off x="407329" y="2164074"/>
            <a:ext cx="2806402" cy="167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28"/>
          <p:cNvCxnSpPr/>
          <p:nvPr/>
        </p:nvCxnSpPr>
        <p:spPr>
          <a:xfrm>
            <a:off x="228600" y="690234"/>
            <a:ext cx="864724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" name="Google Shape;336;p28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5255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ツール構築日：2019年12月17日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XSERVER上で稼働しているシステム</a:t>
            </a:r>
            <a:endParaRPr/>
          </a:p>
        </p:txBody>
      </p:sp>
      <p:sp>
        <p:nvSpPr>
          <p:cNvPr id="344" name="Google Shape;34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Facebook広告データ集計ツール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ja" sz="1000"/>
              <a:t>リダイレクトチェックツール</a:t>
            </a:r>
            <a:endParaRPr sz="1000"/>
          </a:p>
        </p:txBody>
      </p:sp>
      <p:sp>
        <p:nvSpPr>
          <p:cNvPr id="345" name="Google Shape;345;p12"/>
          <p:cNvSpPr/>
          <p:nvPr/>
        </p:nvSpPr>
        <p:spPr>
          <a:xfrm>
            <a:off x="481366" y="4568875"/>
            <a:ext cx="173603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AWS上に移行予定</a:t>
            </a:r>
            <a:endParaRPr sz="105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d2aecd8d7_0_32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Facebook広告データ集計ツール</a:t>
            </a:r>
            <a:endParaRPr sz="1800"/>
          </a:p>
        </p:txBody>
      </p:sp>
      <p:sp>
        <p:nvSpPr>
          <p:cNvPr id="351" name="Google Shape;351;g7d2aecd8d7_0_3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FacebookのAPIを用いて広告データを取得・加工し、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加工データをExcelに変換してXSERVER(画面)上でダウンロードします。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加工データは自社レポート作成データとして利用します。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g7d2aecd8d7_0_32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g7d2aecd8d7_0_32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4" name="Google Shape;354;g7d2aecd8d7_0_3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7d2aecd8d7_0_32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XSERVER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7d2aecd8d7_0_32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7d2aecd8d7_0_32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g7d2aecd8d7_0_32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あり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9" name="Google Shape;359;g7d2aecd8d7_0_3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lang="ja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g7d2aecd8d7_0_3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g7d2aecd8d7_0_32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7d2aecd8d7_0_32"/>
          <p:cNvSpPr txBox="1"/>
          <p:nvPr/>
        </p:nvSpPr>
        <p:spPr>
          <a:xfrm>
            <a:off x="5146075" y="268351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g7d2aecd8d7_0_32"/>
          <p:cNvCxnSpPr/>
          <p:nvPr/>
        </p:nvCxnSpPr>
        <p:spPr>
          <a:xfrm>
            <a:off x="5413900" y="3962707"/>
            <a:ext cx="136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4" name="Google Shape;364;g7d2aecd8d7_0_32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7d2aecd8d7_0_32"/>
          <p:cNvSpPr txBox="1"/>
          <p:nvPr/>
        </p:nvSpPr>
        <p:spPr>
          <a:xfrm>
            <a:off x="5562282" y="312540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7d2aecd8d7_0_32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g7d2aecd8d7_0_32"/>
          <p:cNvCxnSpPr/>
          <p:nvPr/>
        </p:nvCxnSpPr>
        <p:spPr>
          <a:xfrm rot="10800000">
            <a:off x="5392000" y="3599173"/>
            <a:ext cx="138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8" name="Google Shape;368;g7d2aecd8d7_0_32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7d2aecd8d7_0_32"/>
          <p:cNvSpPr txBox="1"/>
          <p:nvPr/>
        </p:nvSpPr>
        <p:spPr>
          <a:xfrm>
            <a:off x="5295135" y="4148825"/>
            <a:ext cx="163613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7d2aecd8d7_0_3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ツール構築日：2016年8月26日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d2aecd8d7_0_55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リダイレクトチェックツール</a:t>
            </a:r>
            <a:endParaRPr sz="1800"/>
          </a:p>
        </p:txBody>
      </p:sp>
      <p:sp>
        <p:nvSpPr>
          <p:cNvPr id="376" name="Google Shape;376;g7d2aecd8d7_0_55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物件URLを入力し、リダイレクトの有無を判定します。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リダイレクト有の場合はリダイレクト先のURL、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リダイレクト無の場合は入力した物件URLをXSERVER(画面)上に出力します。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g7d2aecd8d7_0_55"/>
          <p:cNvCxnSpPr/>
          <p:nvPr/>
        </p:nvCxnSpPr>
        <p:spPr>
          <a:xfrm rot="10800000">
            <a:off x="4600161" y="2439492"/>
            <a:ext cx="0" cy="8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8" name="Google Shape;378;g7d2aecd8d7_0_5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XSERVER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g7d2aecd8d7_0_55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0" name="Google Shape;380;g7d2aecd8d7_0_5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画面に入力するデータ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・物件URL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画面に出力するデータ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・リダイレクト有の場合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 リダイレクト先のURL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・リダイレクト無の場合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 入力した物件URL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7d2aecd8d7_0_5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2" name="Google Shape;382;g7d2aecd8d7_0_55"/>
          <p:cNvSpPr txBox="1"/>
          <p:nvPr/>
        </p:nvSpPr>
        <p:spPr>
          <a:xfrm>
            <a:off x="4569200" y="2701775"/>
            <a:ext cx="12666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7d2aecd8d7_0_55"/>
          <p:cNvSpPr/>
          <p:nvPr/>
        </p:nvSpPr>
        <p:spPr>
          <a:xfrm>
            <a:off x="4035000" y="3299125"/>
            <a:ext cx="1144200" cy="63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7d2aecd8d7_0_5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ツール構築日：2017年12月27日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>
            <a:spLocks noGrp="1"/>
          </p:cNvSpPr>
          <p:nvPr>
            <p:ph type="title"/>
          </p:nvPr>
        </p:nvSpPr>
        <p:spPr>
          <a:xfrm>
            <a:off x="324952" y="312504"/>
            <a:ext cx="8520600" cy="33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400" b="1"/>
              <a:t>記載要領</a:t>
            </a:r>
            <a:endParaRPr sz="1400" b="1"/>
          </a:p>
        </p:txBody>
      </p:sp>
      <p:sp>
        <p:nvSpPr>
          <p:cNvPr id="62" name="Google Shape;62;p27"/>
          <p:cNvSpPr/>
          <p:nvPr/>
        </p:nvSpPr>
        <p:spPr>
          <a:xfrm>
            <a:off x="1851641" y="1007165"/>
            <a:ext cx="6076821" cy="315401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2056983" y="1177131"/>
            <a:ext cx="3670578" cy="29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物件ポータルスクレイピングツール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 txBox="1"/>
          <p:nvPr/>
        </p:nvSpPr>
        <p:spPr>
          <a:xfrm>
            <a:off x="2060987" y="1452741"/>
            <a:ext cx="5254213" cy="27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 txBox="1"/>
          <p:nvPr/>
        </p:nvSpPr>
        <p:spPr>
          <a:xfrm>
            <a:off x="426129" y="1221909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①ツール名称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7"/>
          <p:cNvCxnSpPr>
            <a:stCxn id="65" idx="3"/>
          </p:cNvCxnSpPr>
          <p:nvPr/>
        </p:nvCxnSpPr>
        <p:spPr>
          <a:xfrm>
            <a:off x="1303292" y="1337325"/>
            <a:ext cx="757800" cy="6600"/>
          </a:xfrm>
          <a:prstGeom prst="straightConnector1">
            <a:avLst/>
          </a:prstGeom>
          <a:noFill/>
          <a:ln w="19050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27"/>
          <p:cNvSpPr txBox="1"/>
          <p:nvPr/>
        </p:nvSpPr>
        <p:spPr>
          <a:xfrm>
            <a:off x="420762" y="1471232"/>
            <a:ext cx="69762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②説明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・概要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・利用目的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7"/>
          <p:cNvCxnSpPr/>
          <p:nvPr/>
        </p:nvCxnSpPr>
        <p:spPr>
          <a:xfrm>
            <a:off x="1103683" y="1610967"/>
            <a:ext cx="953726" cy="4117"/>
          </a:xfrm>
          <a:prstGeom prst="straightConnector1">
            <a:avLst/>
          </a:prstGeom>
          <a:noFill/>
          <a:ln w="19050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27"/>
          <p:cNvCxnSpPr/>
          <p:nvPr/>
        </p:nvCxnSpPr>
        <p:spPr>
          <a:xfrm>
            <a:off x="5183621" y="2633450"/>
            <a:ext cx="0" cy="4917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27"/>
          <p:cNvCxnSpPr/>
          <p:nvPr/>
        </p:nvCxnSpPr>
        <p:spPr>
          <a:xfrm rot="10800000">
            <a:off x="4683872" y="2624589"/>
            <a:ext cx="0" cy="5006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71;p27"/>
          <p:cNvSpPr/>
          <p:nvPr/>
        </p:nvSpPr>
        <p:spPr>
          <a:xfrm>
            <a:off x="4418577" y="2011982"/>
            <a:ext cx="1050622" cy="6259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4422027" y="3112144"/>
            <a:ext cx="1050622" cy="6259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6347426" y="3113833"/>
            <a:ext cx="1050622" cy="6259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/>
        </p:nvSpPr>
        <p:spPr>
          <a:xfrm>
            <a:off x="2092962" y="2471308"/>
            <a:ext cx="1822780" cy="130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・間取り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・専有面積など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lang="ja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lang="ja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7"/>
          <p:cNvCxnSpPr>
            <a:stCxn id="72" idx="3"/>
            <a:endCxn id="73" idx="1"/>
          </p:cNvCxnSpPr>
          <p:nvPr/>
        </p:nvCxnSpPr>
        <p:spPr>
          <a:xfrm>
            <a:off x="5472649" y="3425106"/>
            <a:ext cx="8748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27"/>
          <p:cNvSpPr/>
          <p:nvPr/>
        </p:nvSpPr>
        <p:spPr>
          <a:xfrm>
            <a:off x="5765522" y="3317106"/>
            <a:ext cx="216000" cy="216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/>
          <p:nvPr/>
        </p:nvSpPr>
        <p:spPr>
          <a:xfrm>
            <a:off x="5539066" y="3545666"/>
            <a:ext cx="668911" cy="15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 txBox="1"/>
          <p:nvPr/>
        </p:nvSpPr>
        <p:spPr>
          <a:xfrm>
            <a:off x="5232905" y="2800580"/>
            <a:ext cx="640617" cy="16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>
            <a:off x="5075621" y="2765301"/>
            <a:ext cx="216000" cy="216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4576617" y="2768750"/>
            <a:ext cx="216000" cy="216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/>
          <p:nvPr/>
        </p:nvSpPr>
        <p:spPr>
          <a:xfrm>
            <a:off x="414666" y="2564429"/>
            <a:ext cx="151836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④扱うデータの説明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・システムを跨ぐデータ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・システムに保管するデータ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7"/>
          <p:cNvCxnSpPr/>
          <p:nvPr/>
        </p:nvCxnSpPr>
        <p:spPr>
          <a:xfrm>
            <a:off x="1702904" y="2729888"/>
            <a:ext cx="347265" cy="0"/>
          </a:xfrm>
          <a:prstGeom prst="straightConnector1">
            <a:avLst/>
          </a:prstGeom>
          <a:noFill/>
          <a:ln w="19050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27"/>
          <p:cNvSpPr txBox="1"/>
          <p:nvPr/>
        </p:nvSpPr>
        <p:spPr>
          <a:xfrm>
            <a:off x="412648" y="1986335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③個人情報／重要情報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あり・なし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7"/>
          <p:cNvCxnSpPr>
            <a:stCxn id="83" idx="3"/>
          </p:cNvCxnSpPr>
          <p:nvPr/>
        </p:nvCxnSpPr>
        <p:spPr>
          <a:xfrm>
            <a:off x="1751476" y="2171001"/>
            <a:ext cx="296700" cy="0"/>
          </a:xfrm>
          <a:prstGeom prst="straightConnector1">
            <a:avLst/>
          </a:prstGeom>
          <a:noFill/>
          <a:ln w="19050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5" name="Google Shape;85;p27"/>
          <p:cNvGraphicFramePr/>
          <p:nvPr/>
        </p:nvGraphicFramePr>
        <p:xfrm>
          <a:off x="2157646" y="2014327"/>
          <a:ext cx="1306375" cy="39626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56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strike="noStrike" cap="none"/>
                        <a:t>個人情報</a:t>
                      </a:r>
                      <a:endParaRPr sz="7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strike="noStrike" cap="none"/>
                        <a:t>なし</a:t>
                      </a:r>
                      <a:endParaRPr sz="7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strike="noStrike" cap="none"/>
                        <a:t>重要情報</a:t>
                      </a:r>
                      <a:endParaRPr sz="7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strike="noStrike" cap="none"/>
                        <a:t>なし</a:t>
                      </a:r>
                      <a:endParaRPr sz="7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27"/>
          <p:cNvSpPr txBox="1"/>
          <p:nvPr/>
        </p:nvSpPr>
        <p:spPr>
          <a:xfrm>
            <a:off x="4265142" y="4278692"/>
            <a:ext cx="162095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" altLang="en-US" sz="900"/>
              <a:t>⑤</a:t>
            </a:r>
            <a:r>
              <a:rPr lang="ja" alt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システム構成図</a:t>
            </a:r>
            <a:endParaRPr lang="ja" altLang="en-US"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・システム動作手順／動作内容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7"/>
          <p:cNvCxnSpPr>
            <a:stCxn id="86" idx="0"/>
          </p:cNvCxnSpPr>
          <p:nvPr/>
        </p:nvCxnSpPr>
        <p:spPr>
          <a:xfrm rot="10800000">
            <a:off x="5075621" y="3966092"/>
            <a:ext cx="0" cy="312600"/>
          </a:xfrm>
          <a:prstGeom prst="straightConnector1">
            <a:avLst/>
          </a:prstGeom>
          <a:noFill/>
          <a:ln w="19050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27"/>
          <p:cNvCxnSpPr/>
          <p:nvPr/>
        </p:nvCxnSpPr>
        <p:spPr>
          <a:xfrm>
            <a:off x="1933452" y="1481316"/>
            <a:ext cx="587704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27"/>
          <p:cNvSpPr txBox="1"/>
          <p:nvPr/>
        </p:nvSpPr>
        <p:spPr>
          <a:xfrm>
            <a:off x="522277" y="3488349"/>
            <a:ext cx="12217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個人情報・重要情報がありの場合は</a:t>
            </a:r>
            <a:r>
              <a:rPr lang="ja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赤字</a:t>
            </a: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7"/>
          <p:cNvCxnSpPr/>
          <p:nvPr/>
        </p:nvCxnSpPr>
        <p:spPr>
          <a:xfrm>
            <a:off x="1702904" y="3590566"/>
            <a:ext cx="382438" cy="0"/>
          </a:xfrm>
          <a:prstGeom prst="straightConnector1">
            <a:avLst/>
          </a:prstGeom>
          <a:noFill/>
          <a:ln w="19050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7"/>
          <p:cNvSpPr txBox="1"/>
          <p:nvPr/>
        </p:nvSpPr>
        <p:spPr>
          <a:xfrm>
            <a:off x="4013705" y="2800580"/>
            <a:ext cx="640500" cy="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 txBox="1"/>
          <p:nvPr/>
        </p:nvSpPr>
        <p:spPr>
          <a:xfrm>
            <a:off x="6427125" y="3840475"/>
            <a:ext cx="1518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ツール構築日：2019年12月17日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6" name="Google Shape;86;p27">
            <a:extLst>
              <a:ext uri="{FF2B5EF4-FFF2-40B4-BE49-F238E27FC236}">
                <a16:creationId xmlns:a16="http://schemas.microsoft.com/office/drawing/2014/main" id="{E9A13102-9502-468B-A973-8261EAA1CC6B}"/>
              </a:ext>
            </a:extLst>
          </p:cNvPr>
          <p:cNvSpPr txBox="1"/>
          <p:nvPr/>
        </p:nvSpPr>
        <p:spPr>
          <a:xfrm>
            <a:off x="6479704" y="4282661"/>
            <a:ext cx="1001833" cy="2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900"/>
            </a:pPr>
            <a:r>
              <a:rPr lang="ja" altLang="en-US" sz="900"/>
              <a:t>⑥ツール構築日</a:t>
            </a:r>
            <a:endParaRPr lang="ja-JP"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7" name="Google Shape;87;p27">
            <a:extLst>
              <a:ext uri="{FF2B5EF4-FFF2-40B4-BE49-F238E27FC236}">
                <a16:creationId xmlns:a16="http://schemas.microsoft.com/office/drawing/2014/main" id="{176C1443-FEB7-4250-957E-DD2FD5DE08C6}"/>
              </a:ext>
            </a:extLst>
          </p:cNvPr>
          <p:cNvCxnSpPr>
            <a:cxnSpLocks/>
          </p:cNvCxnSpPr>
          <p:nvPr/>
        </p:nvCxnSpPr>
        <p:spPr>
          <a:xfrm flipV="1">
            <a:off x="6984589" y="4057373"/>
            <a:ext cx="0" cy="229257"/>
          </a:xfrm>
          <a:prstGeom prst="straightConnector1">
            <a:avLst/>
          </a:prstGeom>
          <a:noFill/>
          <a:ln w="19050" cap="flat" cmpd="sng">
            <a:solidFill>
              <a:srgbClr val="0096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AWS上で稼働しているシステム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Marketoマイトークン更新ツール(Clark用)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来場予約管理システム(物件名:ジオ神戸中山手通)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広告データ統合ツール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Marketoマイトークン更新ツール(NCC用)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Marketoメール配信履歴データ生成ツール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SmartNewsレポート生成ツール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物件差分チェックツール(名鉄不動産用)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ポータル申込書MA登録ツール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物件ポータルスクレイピングツール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f6fd3894_0_29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Marketoマイトークン更新ツール(クラーク記念高校用)</a:t>
            </a:r>
            <a:endParaRPr sz="1800"/>
          </a:p>
        </p:txBody>
      </p:sp>
      <p:sp>
        <p:nvSpPr>
          <p:cNvPr id="104" name="Google Shape;104;g7cf6fd3894_0_29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1日に1回指定時間に、クラーク記念高校サイト情報(html)を取得します。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7cf6fd3894_0_2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g7cf6fd3894_0_2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07;g7cf6fd3894_0_2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クラーク記念高校サイト(Web)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cf6fd3894_0_2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7cf6fd3894_0_29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7cf6fd3894_0_29"/>
          <p:cNvCxnSpPr/>
          <p:nvPr/>
        </p:nvCxnSpPr>
        <p:spPr>
          <a:xfrm rot="10800000" flipH="1">
            <a:off x="5415460" y="3736742"/>
            <a:ext cx="15888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g7cf6fd3894_0_29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cf6fd3894_0_2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cf6fd3894_0_29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g7cf6fd3894_0_29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Google Shape;115;g7cf6fd3894_0_2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7cf6fd3894_0_2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g7cf6fd3894_0_29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7cf6fd3894_0_29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7cf6fd3894_0_29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cf6fd3894_0_2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ツール構築日：2017年11月14日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2aecd8d7_0_78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来場予約管理システム(物件名:ジオ神戸中山手通)</a:t>
            </a:r>
            <a:endParaRPr sz="1800"/>
          </a:p>
        </p:txBody>
      </p:sp>
      <p:sp>
        <p:nvSpPr>
          <p:cNvPr id="126" name="Google Shape;126;g7d2aecd8d7_0_78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Marketoで生成した来場予約フォームと予約日時を管理するEC2(管理画面)を連携します。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来場予約/イベント予約/再来場予約の空き枠をEC2(管理画面)上で生成し、データベースに予約日時を登録します。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予約状況はEC2(管理画面)上で可視化します。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g7d2aecd8d7_0_78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Google Shape;128;g7d2aecd8d7_0_78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Marketo来場予約フォームから取得するデータ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データベースに保管するデータ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・予約件数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7d2aecd8d7_0_78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g7d2aecd8d7_0_78"/>
          <p:cNvCxnSpPr>
            <a:stCxn id="131" idx="3"/>
          </p:cNvCxnSpPr>
          <p:nvPr/>
        </p:nvCxnSpPr>
        <p:spPr>
          <a:xfrm>
            <a:off x="4782900" y="3839275"/>
            <a:ext cx="25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g7d2aecd8d7_0_78"/>
          <p:cNvSpPr/>
          <p:nvPr/>
        </p:nvSpPr>
        <p:spPr>
          <a:xfrm>
            <a:off x="3638700" y="3520525"/>
            <a:ext cx="1144200" cy="63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物件担当者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d2aecd8d7_0_78"/>
          <p:cNvSpPr/>
          <p:nvPr/>
        </p:nvSpPr>
        <p:spPr>
          <a:xfrm>
            <a:off x="3628950" y="1558025"/>
            <a:ext cx="1144200" cy="178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一般客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d2aecd8d7_0_78"/>
          <p:cNvSpPr/>
          <p:nvPr/>
        </p:nvSpPr>
        <p:spPr>
          <a:xfrm>
            <a:off x="7353250" y="1526675"/>
            <a:ext cx="775800" cy="263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7d2aecd8d7_0_78"/>
          <p:cNvSpPr/>
          <p:nvPr/>
        </p:nvSpPr>
        <p:spPr>
          <a:xfrm>
            <a:off x="5668650" y="1539927"/>
            <a:ext cx="775800" cy="181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来場予約フォーム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7d2aecd8d7_0_78"/>
          <p:cNvCxnSpPr>
            <a:stCxn id="132" idx="3"/>
            <a:endCxn id="134" idx="1"/>
          </p:cNvCxnSpPr>
          <p:nvPr/>
        </p:nvCxnSpPr>
        <p:spPr>
          <a:xfrm rot="10800000" flipH="1">
            <a:off x="4773150" y="2446025"/>
            <a:ext cx="8955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36;g7d2aecd8d7_0_78"/>
          <p:cNvCxnSpPr/>
          <p:nvPr/>
        </p:nvCxnSpPr>
        <p:spPr>
          <a:xfrm>
            <a:off x="6454725" y="1937617"/>
            <a:ext cx="8985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g7d2aecd8d7_0_78"/>
          <p:cNvCxnSpPr/>
          <p:nvPr/>
        </p:nvCxnSpPr>
        <p:spPr>
          <a:xfrm rot="10800000">
            <a:off x="6444450" y="2512337"/>
            <a:ext cx="90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g7d2aecd8d7_0_78"/>
          <p:cNvSpPr/>
          <p:nvPr/>
        </p:nvSpPr>
        <p:spPr>
          <a:xfrm>
            <a:off x="5042425" y="228978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7d2aecd8d7_0_78"/>
          <p:cNvSpPr/>
          <p:nvPr/>
        </p:nvSpPr>
        <p:spPr>
          <a:xfrm>
            <a:off x="6718825" y="1745103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d2aecd8d7_0_78"/>
          <p:cNvSpPr/>
          <p:nvPr/>
        </p:nvSpPr>
        <p:spPr>
          <a:xfrm>
            <a:off x="6718825" y="2348341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7d2aecd8d7_0_78"/>
          <p:cNvCxnSpPr/>
          <p:nvPr/>
        </p:nvCxnSpPr>
        <p:spPr>
          <a:xfrm>
            <a:off x="6454725" y="3159515"/>
            <a:ext cx="8985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g7d2aecd8d7_0_78"/>
          <p:cNvSpPr/>
          <p:nvPr/>
        </p:nvSpPr>
        <p:spPr>
          <a:xfrm>
            <a:off x="6719758" y="2966490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d2aecd8d7_0_78"/>
          <p:cNvSpPr txBox="1"/>
          <p:nvPr/>
        </p:nvSpPr>
        <p:spPr>
          <a:xfrm>
            <a:off x="4646140" y="1914081"/>
            <a:ext cx="1149521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フォームに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アクセス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d2aecd8d7_0_78"/>
          <p:cNvSpPr txBox="1"/>
          <p:nvPr/>
        </p:nvSpPr>
        <p:spPr>
          <a:xfrm>
            <a:off x="6383600" y="2719623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予約日時登録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d2aecd8d7_0_78"/>
          <p:cNvSpPr txBox="1"/>
          <p:nvPr/>
        </p:nvSpPr>
        <p:spPr>
          <a:xfrm>
            <a:off x="6365575" y="210780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空き枠日時取得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d2aecd8d7_0_78"/>
          <p:cNvSpPr txBox="1"/>
          <p:nvPr/>
        </p:nvSpPr>
        <p:spPr>
          <a:xfrm>
            <a:off x="6365575" y="150814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d2aecd8d7_0_78"/>
          <p:cNvSpPr txBox="1"/>
          <p:nvPr/>
        </p:nvSpPr>
        <p:spPr>
          <a:xfrm>
            <a:off x="5125495" y="3845793"/>
            <a:ext cx="1872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管理画面にアクセスし、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空き枠日時登録や予約状況確認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7d2aecd8d7_0_78"/>
          <p:cNvSpPr txBox="1"/>
          <p:nvPr/>
        </p:nvSpPr>
        <p:spPr>
          <a:xfrm>
            <a:off x="6951225" y="4678675"/>
            <a:ext cx="21555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システム構築日：2017年12月26日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f6fd3894_0_222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広告データ統合ツール</a:t>
            </a:r>
            <a:endParaRPr sz="1800"/>
          </a:p>
        </p:txBody>
      </p:sp>
      <p:sp>
        <p:nvSpPr>
          <p:cNvPr id="154" name="Google Shape;154;g7cf6fd3894_0_22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Gluデータ(各媒体ごとの広告データ)とMAデータ(MA-EYESからダウンロードした広告データ)を取得・統合・加工し、加工データをExcelに変換してEC2(画面)上でダウンロードします。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加工データはkintoneにて利用します。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g7cf6fd3894_0_222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あり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Google Shape;156;g7cf6fd3894_0_22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GluのExcelから取得するデータ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・成果数など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MAのExcelから取得するデータ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・案件コード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・注文コード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lang="ja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クライアント名、案件名、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消化金額、成果数など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g7cf6fd3894_0_22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g7cf6fd3894_0_222"/>
          <p:cNvCxnSpPr/>
          <p:nvPr/>
        </p:nvCxnSpPr>
        <p:spPr>
          <a:xfrm>
            <a:off x="4740261" y="2424017"/>
            <a:ext cx="0" cy="9673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59;g7cf6fd3894_0_222"/>
          <p:cNvCxnSpPr/>
          <p:nvPr/>
        </p:nvCxnSpPr>
        <p:spPr>
          <a:xfrm rot="10800000">
            <a:off x="4245667" y="2439492"/>
            <a:ext cx="0" cy="9519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" name="Google Shape;160;g7cf6fd3894_0_22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Gluデータ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cf6fd3894_0_222"/>
          <p:cNvSpPr/>
          <p:nvPr/>
        </p:nvSpPr>
        <p:spPr>
          <a:xfrm>
            <a:off x="3687460" y="3391408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cf6fd3894_0_222"/>
          <p:cNvSpPr/>
          <p:nvPr/>
        </p:nvSpPr>
        <p:spPr>
          <a:xfrm>
            <a:off x="4081053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7cf6fd3894_0_222"/>
          <p:cNvSpPr txBox="1"/>
          <p:nvPr/>
        </p:nvSpPr>
        <p:spPr>
          <a:xfrm>
            <a:off x="3215254" y="2688655"/>
            <a:ext cx="1030500" cy="3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cf6fd3894_0_222"/>
          <p:cNvSpPr txBox="1"/>
          <p:nvPr/>
        </p:nvSpPr>
        <p:spPr>
          <a:xfrm>
            <a:off x="4751566" y="2683188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g7cf6fd3894_0_222"/>
          <p:cNvCxnSpPr/>
          <p:nvPr/>
        </p:nvCxnSpPr>
        <p:spPr>
          <a:xfrm>
            <a:off x="5413900" y="4022341"/>
            <a:ext cx="136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g7cf6fd3894_0_222"/>
          <p:cNvSpPr/>
          <p:nvPr/>
        </p:nvSpPr>
        <p:spPr>
          <a:xfrm>
            <a:off x="5929200" y="3911441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cf6fd3894_0_222"/>
          <p:cNvSpPr txBox="1"/>
          <p:nvPr/>
        </p:nvSpPr>
        <p:spPr>
          <a:xfrm>
            <a:off x="5636000" y="326499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cf6fd3894_0_222"/>
          <p:cNvSpPr/>
          <p:nvPr/>
        </p:nvSpPr>
        <p:spPr>
          <a:xfrm>
            <a:off x="6778200" y="3557541"/>
            <a:ext cx="1144200" cy="63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cf6fd3894_0_222"/>
          <p:cNvSpPr/>
          <p:nvPr/>
        </p:nvSpPr>
        <p:spPr>
          <a:xfrm>
            <a:off x="62020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MAデータ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7cf6fd3894_0_222"/>
          <p:cNvCxnSpPr/>
          <p:nvPr/>
        </p:nvCxnSpPr>
        <p:spPr>
          <a:xfrm rot="10800000" flipH="1">
            <a:off x="5320748" y="2439375"/>
            <a:ext cx="1184502" cy="9520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g7cf6fd3894_0_222"/>
          <p:cNvCxnSpPr/>
          <p:nvPr/>
        </p:nvCxnSpPr>
        <p:spPr>
          <a:xfrm flipH="1">
            <a:off x="5392000" y="2439374"/>
            <a:ext cx="2194870" cy="10194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g7cf6fd3894_0_222"/>
          <p:cNvSpPr txBox="1"/>
          <p:nvPr/>
        </p:nvSpPr>
        <p:spPr>
          <a:xfrm>
            <a:off x="6990640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cf6fd3894_0_222"/>
          <p:cNvSpPr txBox="1"/>
          <p:nvPr/>
        </p:nvSpPr>
        <p:spPr>
          <a:xfrm>
            <a:off x="5933695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cf6fd3894_0_222"/>
          <p:cNvSpPr/>
          <p:nvPr/>
        </p:nvSpPr>
        <p:spPr>
          <a:xfrm>
            <a:off x="5807147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cf6fd3894_0_222"/>
          <p:cNvSpPr/>
          <p:nvPr/>
        </p:nvSpPr>
        <p:spPr>
          <a:xfrm>
            <a:off x="6797747" y="26170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7cf6fd3894_0_222"/>
          <p:cNvCxnSpPr/>
          <p:nvPr/>
        </p:nvCxnSpPr>
        <p:spPr>
          <a:xfrm rot="10800000">
            <a:off x="5400080" y="3717541"/>
            <a:ext cx="13854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Google Shape;177;g7cf6fd3894_0_222"/>
          <p:cNvSpPr/>
          <p:nvPr/>
        </p:nvSpPr>
        <p:spPr>
          <a:xfrm>
            <a:off x="5929200" y="3530441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cf6fd3894_0_222"/>
          <p:cNvSpPr txBox="1"/>
          <p:nvPr/>
        </p:nvSpPr>
        <p:spPr>
          <a:xfrm>
            <a:off x="5413900" y="4229569"/>
            <a:ext cx="1714347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cf6fd3894_0_222"/>
          <p:cNvSpPr/>
          <p:nvPr/>
        </p:nvSpPr>
        <p:spPr>
          <a:xfrm>
            <a:off x="4587947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cf6fd3894_0_22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ツール構築日：2018年1月30日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f6fd3894_0_50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Marketoマイトークン更新ツール(NCC用)</a:t>
            </a:r>
            <a:endParaRPr sz="1800"/>
          </a:p>
        </p:txBody>
      </p:sp>
      <p:sp>
        <p:nvSpPr>
          <p:cNvPr id="186" name="Google Shape;186;g7cf6fd3894_0_50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1日に1回指定時間に、NCCの新着情報/イベント/会員特典サイト情報(html)を取得します。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7cf6fd3894_0_50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g7cf6fd3894_0_50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g7cf6fd3894_0_50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cf6fd3894_0_50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cf6fd3894_0_50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7cf6fd3894_0_50"/>
          <p:cNvCxnSpPr/>
          <p:nvPr/>
        </p:nvCxnSpPr>
        <p:spPr>
          <a:xfrm rot="10800000" flipH="1">
            <a:off x="5415460" y="3736742"/>
            <a:ext cx="15888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" name="Google Shape;193;g7cf6fd3894_0_50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cf6fd3894_0_50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7cf6fd3894_0_50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cf6fd3894_0_50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g7cf6fd3894_0_50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8" name="Google Shape;198;g7cf6fd3894_0_50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7cf6fd3894_0_5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g7cf6fd3894_0_50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cf6fd3894_0_50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cf6fd3894_0_5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ツール構築日：2018年2月22日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cf6fd3894_0_70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Marketoメール配信履歴データ生成ツール</a:t>
            </a:r>
            <a:endParaRPr sz="1800"/>
          </a:p>
        </p:txBody>
      </p:sp>
      <p:sp>
        <p:nvSpPr>
          <p:cNvPr id="208" name="Google Shape;208;g7cf6fd3894_0_70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1日に1回指定時間に、MarketoのAPIを用いてメール配信履歴のデータを取得し、データベースに蓄積します。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毎週金曜日に蓄積データを加工し、加工データをExcelに変換してEC2(画面)上でダウンロードします。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ダウンロードデータはメール配信履歴確認用として利用します。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※ツールにBasic認証(パスワード複雑化)、IP制限設定済み。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g7cf6fd3894_0_70"/>
          <p:cNvGraphicFramePr/>
          <p:nvPr/>
        </p:nvGraphicFramePr>
        <p:xfrm>
          <a:off x="471984" y="16123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あり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" name="Google Shape;210;g7cf6fd3894_0_70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・物件コード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・顧客メールアドレス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・メール配信日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・履歴タイトル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lang="ja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顧客メールアドレス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7cf6fd3894_0_7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g7cf6fd3894_0_70"/>
          <p:cNvCxnSpPr/>
          <p:nvPr/>
        </p:nvCxnSpPr>
        <p:spPr>
          <a:xfrm>
            <a:off x="5649624" y="2200425"/>
            <a:ext cx="6300" cy="6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g7cf6fd3894_0_70"/>
          <p:cNvSpPr/>
          <p:nvPr/>
        </p:nvSpPr>
        <p:spPr>
          <a:xfrm>
            <a:off x="4851152" y="1584248"/>
            <a:ext cx="1326300" cy="6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cf6fd3894_0_70"/>
          <p:cNvSpPr/>
          <p:nvPr/>
        </p:nvSpPr>
        <p:spPr>
          <a:xfrm>
            <a:off x="4851053" y="2809598"/>
            <a:ext cx="1326300" cy="6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cf6fd3894_0_70"/>
          <p:cNvSpPr/>
          <p:nvPr/>
        </p:nvSpPr>
        <p:spPr>
          <a:xfrm>
            <a:off x="7047277" y="2804573"/>
            <a:ext cx="1380000" cy="6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7cf6fd3894_0_70"/>
          <p:cNvCxnSpPr/>
          <p:nvPr/>
        </p:nvCxnSpPr>
        <p:spPr>
          <a:xfrm>
            <a:off x="6177460" y="2966590"/>
            <a:ext cx="86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g7cf6fd3894_0_70"/>
          <p:cNvSpPr/>
          <p:nvPr/>
        </p:nvSpPr>
        <p:spPr>
          <a:xfrm>
            <a:off x="5524173" y="2394926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cf6fd3894_0_70"/>
          <p:cNvSpPr txBox="1"/>
          <p:nvPr/>
        </p:nvSpPr>
        <p:spPr>
          <a:xfrm>
            <a:off x="4458330" y="2297162"/>
            <a:ext cx="1030500" cy="24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cf6fd3894_0_70"/>
          <p:cNvSpPr/>
          <p:nvPr/>
        </p:nvSpPr>
        <p:spPr>
          <a:xfrm>
            <a:off x="2818178" y="2809648"/>
            <a:ext cx="1149600" cy="62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cf6fd3894_0_70"/>
          <p:cNvSpPr/>
          <p:nvPr/>
        </p:nvSpPr>
        <p:spPr>
          <a:xfrm>
            <a:off x="5073600" y="4028125"/>
            <a:ext cx="943800" cy="44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g7cf6fd3894_0_70"/>
          <p:cNvCxnSpPr/>
          <p:nvPr/>
        </p:nvCxnSpPr>
        <p:spPr>
          <a:xfrm rot="10800000">
            <a:off x="3967660" y="2970350"/>
            <a:ext cx="880276" cy="9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g7cf6fd3894_0_70"/>
          <p:cNvCxnSpPr/>
          <p:nvPr/>
        </p:nvCxnSpPr>
        <p:spPr>
          <a:xfrm rot="10800000">
            <a:off x="6177353" y="3268076"/>
            <a:ext cx="86680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g7cf6fd3894_0_70"/>
          <p:cNvCxnSpPr/>
          <p:nvPr/>
        </p:nvCxnSpPr>
        <p:spPr>
          <a:xfrm rot="10800000" flipH="1">
            <a:off x="3967660" y="3251665"/>
            <a:ext cx="883393" cy="97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g7cf6fd3894_0_70"/>
          <p:cNvCxnSpPr>
            <a:stCxn id="220" idx="3"/>
            <a:endCxn id="225" idx="1"/>
          </p:cNvCxnSpPr>
          <p:nvPr/>
        </p:nvCxnSpPr>
        <p:spPr>
          <a:xfrm rot="10800000" flipH="1">
            <a:off x="6017400" y="4241575"/>
            <a:ext cx="11385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g7cf6fd3894_0_70"/>
          <p:cNvSpPr/>
          <p:nvPr/>
        </p:nvSpPr>
        <p:spPr>
          <a:xfrm>
            <a:off x="7155750" y="3955193"/>
            <a:ext cx="12714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\\nfg\dfs\ssd\プライムクロスデータ受渡し用\マルケト配信履歴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7cf6fd3894_0_70"/>
          <p:cNvSpPr txBox="1"/>
          <p:nvPr/>
        </p:nvSpPr>
        <p:spPr>
          <a:xfrm>
            <a:off x="5977547" y="4344925"/>
            <a:ext cx="1178203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野村不動産指定フォルダに手動でデータ格納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7cf6fd3894_0_70"/>
          <p:cNvSpPr/>
          <p:nvPr/>
        </p:nvSpPr>
        <p:spPr>
          <a:xfrm>
            <a:off x="4311599" y="2852126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7cf6fd3894_0_70"/>
          <p:cNvCxnSpPr/>
          <p:nvPr/>
        </p:nvCxnSpPr>
        <p:spPr>
          <a:xfrm rot="10800000">
            <a:off x="5361124" y="2200425"/>
            <a:ext cx="0" cy="6228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9" name="Google Shape;229;g7cf6fd3894_0_70"/>
          <p:cNvSpPr/>
          <p:nvPr/>
        </p:nvSpPr>
        <p:spPr>
          <a:xfrm>
            <a:off x="5225999" y="2394926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cf6fd3894_0_70"/>
          <p:cNvSpPr/>
          <p:nvPr/>
        </p:nvSpPr>
        <p:spPr>
          <a:xfrm>
            <a:off x="4311599" y="3133734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cf6fd3894_0_70"/>
          <p:cNvSpPr/>
          <p:nvPr/>
        </p:nvSpPr>
        <p:spPr>
          <a:xfrm>
            <a:off x="6502860" y="2838874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cf6fd3894_0_70"/>
          <p:cNvSpPr/>
          <p:nvPr/>
        </p:nvSpPr>
        <p:spPr>
          <a:xfrm>
            <a:off x="6502860" y="3140360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7cf6fd3894_0_70"/>
          <p:cNvSpPr/>
          <p:nvPr/>
        </p:nvSpPr>
        <p:spPr>
          <a:xfrm>
            <a:off x="6456722" y="4116143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cf6fd3894_0_70"/>
          <p:cNvSpPr txBox="1"/>
          <p:nvPr/>
        </p:nvSpPr>
        <p:spPr>
          <a:xfrm>
            <a:off x="5745776" y="2303221"/>
            <a:ext cx="1141500" cy="24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cf6fd3894_0_70"/>
          <p:cNvSpPr txBox="1"/>
          <p:nvPr/>
        </p:nvSpPr>
        <p:spPr>
          <a:xfrm>
            <a:off x="3848600" y="3318001"/>
            <a:ext cx="1141500" cy="22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7cf6fd3894_0_70"/>
          <p:cNvSpPr txBox="1"/>
          <p:nvPr/>
        </p:nvSpPr>
        <p:spPr>
          <a:xfrm>
            <a:off x="3773574" y="2551972"/>
            <a:ext cx="1326300" cy="23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ja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暗号化して取得データ蓄積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7cf6fd3894_0_70"/>
          <p:cNvSpPr txBox="1"/>
          <p:nvPr/>
        </p:nvSpPr>
        <p:spPr>
          <a:xfrm>
            <a:off x="5919150" y="2559397"/>
            <a:ext cx="1872300" cy="24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ja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Excel変換・暗号化してアップロード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7cf6fd3894_0_70"/>
          <p:cNvCxnSpPr/>
          <p:nvPr/>
        </p:nvCxnSpPr>
        <p:spPr>
          <a:xfrm>
            <a:off x="5655924" y="3439402"/>
            <a:ext cx="0" cy="6030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9" name="Google Shape;239;g7cf6fd3894_0_70"/>
          <p:cNvSpPr/>
          <p:nvPr/>
        </p:nvSpPr>
        <p:spPr>
          <a:xfrm>
            <a:off x="5530799" y="3614126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cf6fd3894_0_70"/>
          <p:cNvSpPr txBox="1"/>
          <p:nvPr/>
        </p:nvSpPr>
        <p:spPr>
          <a:xfrm>
            <a:off x="4392032" y="3616175"/>
            <a:ext cx="847068" cy="26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g7cf6fd3894_0_70"/>
          <p:cNvCxnSpPr/>
          <p:nvPr/>
        </p:nvCxnSpPr>
        <p:spPr>
          <a:xfrm rot="10800000">
            <a:off x="5360478" y="3431273"/>
            <a:ext cx="0" cy="6036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g7cf6fd3894_0_70"/>
          <p:cNvSpPr/>
          <p:nvPr/>
        </p:nvSpPr>
        <p:spPr>
          <a:xfrm>
            <a:off x="5232625" y="3614126"/>
            <a:ext cx="252000" cy="250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7cf6fd3894_0_70"/>
          <p:cNvSpPr txBox="1"/>
          <p:nvPr/>
        </p:nvSpPr>
        <p:spPr>
          <a:xfrm>
            <a:off x="5771503" y="3449120"/>
            <a:ext cx="2213274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クライアントのタイミングでExcelダウンロード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ja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(ダウンロード後、S3上にあるExcelを削除)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7cf6fd3894_0_7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ツール構築日：2018年9月7日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d2aecd8d7_0_9"/>
          <p:cNvSpPr txBox="1">
            <a:spLocks noGrp="1"/>
          </p:cNvSpPr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SmartNewsレポート生成ツール</a:t>
            </a:r>
            <a:endParaRPr sz="1800"/>
          </a:p>
        </p:txBody>
      </p:sp>
      <p:sp>
        <p:nvSpPr>
          <p:cNvPr id="250" name="Google Shape;250;g7d2aecd8d7_0_9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SmartNewsサイト(API)から広告データを取得・加工します。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加工データをExcelに変換してZIP化し、EC2(画面)上でダウンロードします。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加工データはクライアント提出用レポートとして利用します。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7d2aecd8d7_0_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g7d2aecd8d7_0_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g7d2aecd8d7_0_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7d2aecd8d7_0_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7d2aecd8d7_0_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7d2aecd8d7_0_9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g7d2aecd8d7_0_9"/>
          <p:cNvGraphicFramePr/>
          <p:nvPr/>
        </p:nvGraphicFramePr>
        <p:xfrm>
          <a:off x="471984" y="1536167"/>
          <a:ext cx="1872275" cy="487700"/>
        </p:xfrm>
        <a:graphic>
          <a:graphicData uri="http://schemas.openxmlformats.org/drawingml/2006/table">
            <a:tbl>
              <a:tblPr firstRow="1" bandRow="1">
                <a:noFill/>
                <a:tableStyleId>{6C75ED5A-1D31-462E-B7E4-A43DBB72D296}</a:tableStyleId>
              </a:tblPr>
              <a:tblGrid>
                <a:gridCol w="7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個人情報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なし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重要情報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strike="noStrike" cap="none"/>
                        <a:t>あり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8" name="Google Shape;258;g7d2aecd8d7_0_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SmartNewsサイトから取得するデータ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lang="ja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7d2aecd8d7_0_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g7d2aecd8d7_0_9"/>
          <p:cNvCxnSpPr/>
          <p:nvPr/>
        </p:nvCxnSpPr>
        <p:spPr>
          <a:xfrm>
            <a:off x="5413900" y="3969333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g7d2aecd8d7_0_9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d2aecd8d7_0_9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7d2aecd8d7_0_9"/>
          <p:cNvCxnSpPr/>
          <p:nvPr/>
        </p:nvCxnSpPr>
        <p:spPr>
          <a:xfrm rot="10800000">
            <a:off x="5413900" y="3598273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4" name="Google Shape;264;g7d2aecd8d7_0_9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7d2aecd8d7_0_9"/>
          <p:cNvSpPr txBox="1"/>
          <p:nvPr/>
        </p:nvSpPr>
        <p:spPr>
          <a:xfrm>
            <a:off x="5349250" y="4117042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Excelに変換・ZIP化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ダウンロード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7d2aecd8d7_0_9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d2aecd8d7_0_9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7d2aecd8d7_0_9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d2aecd8d7_0_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ツール構築日：2019年5月31日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画面に合わせる (16:9)</PresentationFormat>
  <Slides>15</Slides>
  <Notes>15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Simple Light</vt:lpstr>
      <vt:lpstr>自社開発システム構成図 （AWS・XSERVER利用）</vt:lpstr>
      <vt:lpstr>記載要領</vt:lpstr>
      <vt:lpstr>AWS上で稼働しているシステム</vt:lpstr>
      <vt:lpstr>Marketoマイトークン更新ツール(クラーク記念高校用)</vt:lpstr>
      <vt:lpstr>来場予約管理システム(物件名:ジオ神戸中山手通)</vt:lpstr>
      <vt:lpstr>広告データ統合ツール</vt:lpstr>
      <vt:lpstr>Marketoマイトークン更新ツール(NCC用)</vt:lpstr>
      <vt:lpstr>Marketoメール配信履歴データ生成ツール</vt:lpstr>
      <vt:lpstr>SmartNewsレポート生成ツール</vt:lpstr>
      <vt:lpstr>物件差分チェックツール(名鉄不動産用)</vt:lpstr>
      <vt:lpstr>ポータル申込書MA登録ツール</vt:lpstr>
      <vt:lpstr>物件ポータルスクレイピングツール</vt:lpstr>
      <vt:lpstr>XSERVER上で稼働しているシステム</vt:lpstr>
      <vt:lpstr>Facebook広告データ集計ツール</vt:lpstr>
      <vt:lpstr>リダイレクトチェックツール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自社開発システム構成図</dc:title>
  <cp:revision>47</cp:revision>
  <dcterms:modified xsi:type="dcterms:W3CDTF">2020-02-13T01:52:25Z</dcterms:modified>
</cp:coreProperties>
</file>