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hwuHy64t+Zoyu/TQdzq2o6pTh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0A4CA3-39E3-40D8-ADC2-51BE01CABE9C}">
  <a:tblStyle styleId="{480A4CA3-39E3-40D8-ADC2-51BE01CABE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2e6bb4b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12e6bb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f6fd3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7cf6fd3894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d2aecd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7d2aecd8d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cf6fd38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7cf6fd3894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cf6fd389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7cf6fd3894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2aecd8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7d2aecd8d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f6fd3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cf6fd38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2aecd8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7d2aecd8d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2e6bb4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12e6bb4b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fd389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7cf6fd3894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f6fd38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7cf6fd389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12e6bb4ba_0_4"/>
          <p:cNvSpPr txBox="1"/>
          <p:nvPr>
            <p:ph type="ctrTitle"/>
          </p:nvPr>
        </p:nvSpPr>
        <p:spPr>
          <a:xfrm>
            <a:off x="311708" y="1358347"/>
            <a:ext cx="8520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 sz="2000"/>
              <a:t>自社開発システム構成図</a:t>
            </a:r>
            <a:br>
              <a:rPr lang="ja" sz="2000"/>
            </a:br>
            <a:r>
              <a:rPr lang="ja" sz="1600"/>
              <a:t>（AWS利用）</a:t>
            </a:r>
            <a:endParaRPr sz="2000"/>
          </a:p>
        </p:txBody>
      </p:sp>
      <p:sp>
        <p:nvSpPr>
          <p:cNvPr id="55" name="Google Shape;55;g812e6bb4ba_0_4"/>
          <p:cNvSpPr txBox="1"/>
          <p:nvPr>
            <p:ph idx="1" type="subTitle"/>
          </p:nvPr>
        </p:nvSpPr>
        <p:spPr>
          <a:xfrm>
            <a:off x="311700" y="3076218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200"/>
              <a:t>2020年3月11日現在</a:t>
            </a:r>
            <a:endParaRPr sz="1200"/>
          </a:p>
        </p:txBody>
      </p:sp>
      <p:pic>
        <p:nvPicPr>
          <p:cNvPr id="56" name="Google Shape;56;g812e6bb4b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24" y="4709924"/>
            <a:ext cx="892951" cy="1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f6fd3894_0_7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247" name="Google Shape;247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※ツールにBasic認証(パスワード複雑化)、IP制限設定済み。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g7cf6fd3894_0_70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7cf6fd3894_0_70"/>
          <p:cNvCxnSpPr/>
          <p:nvPr/>
        </p:nvCxnSpPr>
        <p:spPr>
          <a:xfrm>
            <a:off x="5649624" y="22004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cf6fd3894_0_70"/>
          <p:cNvSpPr/>
          <p:nvPr/>
        </p:nvSpPr>
        <p:spPr>
          <a:xfrm>
            <a:off x="5524173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cf6fd3894_0_70"/>
          <p:cNvSpPr txBox="1"/>
          <p:nvPr/>
        </p:nvSpPr>
        <p:spPr>
          <a:xfrm>
            <a:off x="4458330" y="2297162"/>
            <a:ext cx="1030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7cf6fd3894_0_70"/>
          <p:cNvCxnSpPr/>
          <p:nvPr/>
        </p:nvCxnSpPr>
        <p:spPr>
          <a:xfrm rot="10800000">
            <a:off x="3967660" y="2970350"/>
            <a:ext cx="880276" cy="9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g7cf6fd3894_0_70"/>
          <p:cNvCxnSpPr/>
          <p:nvPr/>
        </p:nvCxnSpPr>
        <p:spPr>
          <a:xfrm flipH="1" rot="10800000">
            <a:off x="3967660" y="3251665"/>
            <a:ext cx="883393" cy="97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g7cf6fd3894_0_70"/>
          <p:cNvCxnSpPr>
            <a:stCxn id="257" idx="3"/>
            <a:endCxn id="261" idx="1"/>
          </p:cNvCxnSpPr>
          <p:nvPr/>
        </p:nvCxnSpPr>
        <p:spPr>
          <a:xfrm flipH="1" rot="10800000">
            <a:off x="6017400" y="4241575"/>
            <a:ext cx="113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7cf6fd3894_0_70"/>
          <p:cNvSpPr/>
          <p:nvPr/>
        </p:nvSpPr>
        <p:spPr>
          <a:xfrm>
            <a:off x="7155750" y="3955193"/>
            <a:ext cx="127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cf6fd3894_0_70"/>
          <p:cNvSpPr txBox="1"/>
          <p:nvPr/>
        </p:nvSpPr>
        <p:spPr>
          <a:xfrm>
            <a:off x="5977547" y="4344925"/>
            <a:ext cx="1178203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野村不動産指定フォルダに手動でデータ格納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cf6fd3894_0_70"/>
          <p:cNvSpPr/>
          <p:nvPr/>
        </p:nvSpPr>
        <p:spPr>
          <a:xfrm>
            <a:off x="4311599" y="2852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g7cf6fd3894_0_70"/>
          <p:cNvCxnSpPr/>
          <p:nvPr/>
        </p:nvCxnSpPr>
        <p:spPr>
          <a:xfrm rot="10800000">
            <a:off x="5361124" y="2200425"/>
            <a:ext cx="0" cy="6228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g7cf6fd3894_0_70"/>
          <p:cNvSpPr/>
          <p:nvPr/>
        </p:nvSpPr>
        <p:spPr>
          <a:xfrm>
            <a:off x="5225999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cf6fd3894_0_70"/>
          <p:cNvSpPr/>
          <p:nvPr/>
        </p:nvSpPr>
        <p:spPr>
          <a:xfrm>
            <a:off x="4311599" y="3133734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cf6fd3894_0_70"/>
          <p:cNvSpPr/>
          <p:nvPr/>
        </p:nvSpPr>
        <p:spPr>
          <a:xfrm>
            <a:off x="6456722" y="4116143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cf6fd3894_0_70"/>
          <p:cNvSpPr txBox="1"/>
          <p:nvPr/>
        </p:nvSpPr>
        <p:spPr>
          <a:xfrm>
            <a:off x="5745776" y="2303221"/>
            <a:ext cx="1141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cf6fd3894_0_70"/>
          <p:cNvSpPr txBox="1"/>
          <p:nvPr/>
        </p:nvSpPr>
        <p:spPr>
          <a:xfrm>
            <a:off x="3848600" y="3318001"/>
            <a:ext cx="1141500" cy="226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データ取得・Excel変換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7cf6fd3894_0_70"/>
          <p:cNvSpPr txBox="1"/>
          <p:nvPr/>
        </p:nvSpPr>
        <p:spPr>
          <a:xfrm>
            <a:off x="3773574" y="2551972"/>
            <a:ext cx="1326300" cy="231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取得データ蓄積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7cf6fd3894_0_70"/>
          <p:cNvCxnSpPr/>
          <p:nvPr/>
        </p:nvCxnSpPr>
        <p:spPr>
          <a:xfrm>
            <a:off x="5655924" y="3439402"/>
            <a:ext cx="0" cy="6030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g7cf6fd3894_0_70"/>
          <p:cNvSpPr/>
          <p:nvPr/>
        </p:nvSpPr>
        <p:spPr>
          <a:xfrm>
            <a:off x="5530799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cf6fd3894_0_70"/>
          <p:cNvSpPr txBox="1"/>
          <p:nvPr/>
        </p:nvSpPr>
        <p:spPr>
          <a:xfrm>
            <a:off x="4392032" y="3616175"/>
            <a:ext cx="847068" cy="262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7cf6fd3894_0_70"/>
          <p:cNvCxnSpPr/>
          <p:nvPr/>
        </p:nvCxnSpPr>
        <p:spPr>
          <a:xfrm rot="10800000">
            <a:off x="5360478" y="3431273"/>
            <a:ext cx="0" cy="6036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7cf6fd3894_0_70"/>
          <p:cNvSpPr/>
          <p:nvPr/>
        </p:nvSpPr>
        <p:spPr>
          <a:xfrm>
            <a:off x="5232625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7cf6fd3894_0_70"/>
          <p:cNvSpPr txBox="1"/>
          <p:nvPr/>
        </p:nvSpPr>
        <p:spPr>
          <a:xfrm>
            <a:off x="5771503" y="3449120"/>
            <a:ext cx="2213274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(ダウンロード後、EC2上にあるExcelを削除)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cf6fd3894_0_7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ツール構築日：2018年9月7日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d2aecd8d7_0_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SmartNewsレポート生成ツール</a:t>
            </a:r>
            <a:endParaRPr sz="1800"/>
          </a:p>
        </p:txBody>
      </p:sp>
      <p:sp>
        <p:nvSpPr>
          <p:cNvPr id="283" name="Google Shape;283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SmartNewsサイト(API)から広告データを取得・加工します。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加工データをExcelに変換してZIP化し、EC2(画面)上でダウンロードします。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加工データはクライアント提出用レポートとして利用します。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7d2aecd8d7_0_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d2aecd8d7_0_9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g7d2aecd8d7_0_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7d2aecd8d7_0_9"/>
          <p:cNvCxnSpPr/>
          <p:nvPr/>
        </p:nvCxnSpPr>
        <p:spPr>
          <a:xfrm>
            <a:off x="5413900" y="396933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7d2aecd8d7_0_9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g7d2aecd8d7_0_9"/>
          <p:cNvCxnSpPr/>
          <p:nvPr/>
        </p:nvCxnSpPr>
        <p:spPr>
          <a:xfrm rot="10800000">
            <a:off x="5413900" y="359827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g7d2aecd8d7_0_9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d2aecd8d7_0_9"/>
          <p:cNvSpPr txBox="1"/>
          <p:nvPr/>
        </p:nvSpPr>
        <p:spPr>
          <a:xfrm>
            <a:off x="5349250" y="4117042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Excelに変換・ZIP化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d2aecd8d7_0_9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d2aecd8d7_0_9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d2aecd8d7_0_9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d2aecd8d7_0_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cf6fd3894_0_136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308" name="Google Shape;308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cf6fd3894_0_136"/>
          <p:cNvSpPr/>
          <p:nvPr/>
        </p:nvSpPr>
        <p:spPr>
          <a:xfrm>
            <a:off x="4959423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cf6fd3894_0_136"/>
          <p:cNvSpPr/>
          <p:nvPr/>
        </p:nvSpPr>
        <p:spPr>
          <a:xfrm>
            <a:off x="3749747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g7cf6fd3894_0_136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g7cf6fd3894_0_136"/>
          <p:cNvSpPr/>
          <p:nvPr/>
        </p:nvSpPr>
        <p:spPr>
          <a:xfrm>
            <a:off x="5929200" y="36530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7cf6fd3894_0_136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f6fd3894_0_28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330" name="Google Shape;330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加工データはMA-EYESにて利用します。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7cf6fd3894_0_285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7cf6fd3894_0_285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g7cf6fd3894_0_28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・企画名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・納品予定日など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物件名、企画名、掲載料金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g7cf6fd3894_0_285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7cf6fd3894_0_285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g7cf6fd3894_0_285"/>
          <p:cNvCxnSpPr/>
          <p:nvPr/>
        </p:nvCxnSpPr>
        <p:spPr>
          <a:xfrm>
            <a:off x="5413900" y="3969333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g7cf6fd3894_0_285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cf6fd3894_0_285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g7cf6fd3894_0_285"/>
          <p:cNvCxnSpPr/>
          <p:nvPr/>
        </p:nvCxnSpPr>
        <p:spPr>
          <a:xfrm rot="10800000">
            <a:off x="5413900" y="359164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g7cf6fd3894_0_285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7cf6fd3894_0_285"/>
          <p:cNvSpPr txBox="1"/>
          <p:nvPr/>
        </p:nvSpPr>
        <p:spPr>
          <a:xfrm>
            <a:off x="5305326" y="4133242"/>
            <a:ext cx="1691848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7cf6fd3894_0_28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ツール構築日：2019年7月25日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" sz="1400"/>
              <a:t>記載要領</a:t>
            </a:r>
            <a:endParaRPr b="1" sz="1400"/>
          </a:p>
        </p:txBody>
      </p:sp>
      <p:sp>
        <p:nvSpPr>
          <p:cNvPr id="62" name="Google Shape;62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7"/>
          <p:cNvCxnSpPr>
            <a:stCxn id="65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7"/>
          <p:cNvCxnSpPr>
            <a:stCxn id="72" idx="3"/>
            <a:endCxn id="73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7"/>
          <p:cNvCxnSpPr>
            <a:stCxn id="83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" name="Google Shape;85;p27"/>
          <p:cNvGraphicFramePr/>
          <p:nvPr/>
        </p:nvGraphicFramePr>
        <p:xfrm>
          <a:off x="2157646" y="201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566975"/>
                <a:gridCol w="73940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個人情報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重要情報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④システム構成図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7"/>
          <p:cNvCxnSpPr>
            <a:stCxn id="86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b="0" i="0" lang="ja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6427125" y="3840475"/>
            <a:ext cx="1518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ツール構築日：2019年12月17日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リダイレクトチェックツール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Marketoマイトークン更新ツール(NCC用)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2aecd8d7_0_3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Facebook広告データ集計ツール</a:t>
            </a:r>
            <a:endParaRPr sz="1800"/>
          </a:p>
        </p:txBody>
      </p:sp>
      <p:sp>
        <p:nvSpPr>
          <p:cNvPr id="104" name="Google Shape;104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FacebookのAPIを用いて広告データを取得・加工し、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</a:t>
            </a:r>
            <a:r>
              <a:rPr lang="ja" sz="1200">
                <a:solidFill>
                  <a:srgbClr val="666666"/>
                </a:solidFill>
              </a:rPr>
              <a:t>EC2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加工データは自社レポート作成データとして利用します。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EC2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(AWS)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g7d2aecd8d7_0_32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7d2aecd8d7_0_32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g7d2aecd8d7_0_3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d2aecd8d7_0_32"/>
          <p:cNvSpPr txBox="1"/>
          <p:nvPr/>
        </p:nvSpPr>
        <p:spPr>
          <a:xfrm>
            <a:off x="5146075" y="268351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7d2aecd8d7_0_32"/>
          <p:cNvCxnSpPr/>
          <p:nvPr/>
        </p:nvCxnSpPr>
        <p:spPr>
          <a:xfrm>
            <a:off x="5413900" y="396270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g7d2aecd8d7_0_32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d2aecd8d7_0_32"/>
          <p:cNvSpPr txBox="1"/>
          <p:nvPr/>
        </p:nvSpPr>
        <p:spPr>
          <a:xfrm>
            <a:off x="5562282" y="312540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7d2aecd8d7_0_32"/>
          <p:cNvCxnSpPr/>
          <p:nvPr/>
        </p:nvCxnSpPr>
        <p:spPr>
          <a:xfrm rot="10800000">
            <a:off x="5392000" y="3599173"/>
            <a:ext cx="13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7d2aecd8d7_0_32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d2aecd8d7_0_32"/>
          <p:cNvSpPr txBox="1"/>
          <p:nvPr/>
        </p:nvSpPr>
        <p:spPr>
          <a:xfrm>
            <a:off x="5295135" y="4148825"/>
            <a:ext cx="163613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d2aecd8d7_0_3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ツール構築日：2016年8月26日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f6fd3894_0_2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29" name="Google Shape;129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7cf6fd3894_0_29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g7cf6fd3894_0_29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cf6fd3894_0_2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g7cf6fd3894_0_2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7cf6fd3894_0_29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cf6fd3894_0_29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cf6fd3894_0_29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cf6fd3894_0_2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ツール構築日：2017年11月14日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2aecd8d7_0_7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51" name="Google Shape;151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Marketoで生成した来場予約フォームと予約日時を管理するEC2(管理画面)を連携します。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来場予約/イベント予約/再来場予約の空き枠をEC2(管理画面)上で生成し、データベースに予約日時を登録します。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予約状況はEC2(管理画面)上で可視化します。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g7d2aecd8d7_0_7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Marketo来場予約フォームから取得するデータ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・予約件数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7d2aecd8d7_0_78"/>
          <p:cNvCxnSpPr>
            <a:stCxn id="156" idx="3"/>
          </p:cNvCxnSpPr>
          <p:nvPr/>
        </p:nvCxnSpPr>
        <p:spPr>
          <a:xfrm>
            <a:off x="4782900" y="3839275"/>
            <a:ext cx="25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物件担当者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一般客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d2aecd8d7_0_78"/>
          <p:cNvSpPr/>
          <p:nvPr/>
        </p:nvSpPr>
        <p:spPr>
          <a:xfrm>
            <a:off x="5668650" y="1539927"/>
            <a:ext cx="775800" cy="18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来場予約フォーム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7d2aecd8d7_0_78"/>
          <p:cNvCxnSpPr>
            <a:stCxn id="157" idx="3"/>
            <a:endCxn id="159" idx="1"/>
          </p:cNvCxnSpPr>
          <p:nvPr/>
        </p:nvCxnSpPr>
        <p:spPr>
          <a:xfrm flipH="1" rot="10800000">
            <a:off x="4773150" y="2446025"/>
            <a:ext cx="895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g7d2aecd8d7_0_78"/>
          <p:cNvCxnSpPr/>
          <p:nvPr/>
        </p:nvCxnSpPr>
        <p:spPr>
          <a:xfrm>
            <a:off x="6454725" y="193761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g7d2aecd8d7_0_78"/>
          <p:cNvCxnSpPr/>
          <p:nvPr/>
        </p:nvCxnSpPr>
        <p:spPr>
          <a:xfrm rot="10800000">
            <a:off x="6444450" y="2512337"/>
            <a:ext cx="9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7d2aecd8d7_0_78"/>
          <p:cNvSpPr/>
          <p:nvPr/>
        </p:nvSpPr>
        <p:spPr>
          <a:xfrm>
            <a:off x="5042425" y="228978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d2aecd8d7_0_78"/>
          <p:cNvSpPr/>
          <p:nvPr/>
        </p:nvSpPr>
        <p:spPr>
          <a:xfrm>
            <a:off x="6718825" y="1745103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d2aecd8d7_0_78"/>
          <p:cNvSpPr/>
          <p:nvPr/>
        </p:nvSpPr>
        <p:spPr>
          <a:xfrm>
            <a:off x="6718825" y="23483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d2aecd8d7_0_78"/>
          <p:cNvCxnSpPr/>
          <p:nvPr/>
        </p:nvCxnSpPr>
        <p:spPr>
          <a:xfrm>
            <a:off x="6454725" y="3159515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7d2aecd8d7_0_78"/>
          <p:cNvSpPr/>
          <p:nvPr/>
        </p:nvSpPr>
        <p:spPr>
          <a:xfrm>
            <a:off x="6719758" y="2966490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d2aecd8d7_0_78"/>
          <p:cNvSpPr txBox="1"/>
          <p:nvPr/>
        </p:nvSpPr>
        <p:spPr>
          <a:xfrm>
            <a:off x="4646140" y="1914081"/>
            <a:ext cx="1149521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フォームに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d2aecd8d7_0_78"/>
          <p:cNvSpPr txBox="1"/>
          <p:nvPr/>
        </p:nvSpPr>
        <p:spPr>
          <a:xfrm>
            <a:off x="6383600" y="2719623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予約日時登録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d2aecd8d7_0_78"/>
          <p:cNvSpPr txBox="1"/>
          <p:nvPr/>
        </p:nvSpPr>
        <p:spPr>
          <a:xfrm>
            <a:off x="6365575" y="210780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d2aecd8d7_0_78"/>
          <p:cNvSpPr txBox="1"/>
          <p:nvPr/>
        </p:nvSpPr>
        <p:spPr>
          <a:xfrm>
            <a:off x="6365575" y="150814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d2aecd8d7_0_78"/>
          <p:cNvSpPr txBox="1"/>
          <p:nvPr/>
        </p:nvSpPr>
        <p:spPr>
          <a:xfrm>
            <a:off x="5125495" y="3845793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管理画面にアクセスし、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空き枠日時登録や予約状況確認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d2aecd8d7_0_78"/>
          <p:cNvSpPr txBox="1"/>
          <p:nvPr/>
        </p:nvSpPr>
        <p:spPr>
          <a:xfrm>
            <a:off x="6951225" y="4678675"/>
            <a:ext cx="2155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システム構築日：2017年12月26日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2e6bb4ba_0_5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リダイレクトチェックツール</a:t>
            </a:r>
            <a:endParaRPr sz="1800"/>
          </a:p>
        </p:txBody>
      </p:sp>
      <p:sp>
        <p:nvSpPr>
          <p:cNvPr id="179" name="Google Shape;179;g812e6bb4ba_0_55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物件URLを入力し、リダイレクトの有無を判定します。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リダイレクト有の場合はリダイレクト先のURL、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リダイレクト無の場合は入力した物件URLをXSERVER(画面)上に出力します。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812e6bb4ba_0_55"/>
          <p:cNvCxnSpPr/>
          <p:nvPr/>
        </p:nvCxnSpPr>
        <p:spPr>
          <a:xfrm rot="10800000">
            <a:off x="46001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812e6bb4ba_0_5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g812e6bb4ba_0_5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g812e6bb4ba_0_5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画面に入力するデータ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・リダイレクト有の場合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リダイレクト先のURL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・リダイレクト無の場合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入力した物件URL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812e6bb4ba_0_5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812e6bb4ba_0_55"/>
          <p:cNvSpPr txBox="1"/>
          <p:nvPr/>
        </p:nvSpPr>
        <p:spPr>
          <a:xfrm>
            <a:off x="4569200" y="2701775"/>
            <a:ext cx="1266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12e6bb4ba_0_55"/>
          <p:cNvSpPr/>
          <p:nvPr/>
        </p:nvSpPr>
        <p:spPr>
          <a:xfrm>
            <a:off x="4035000" y="32991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812e6bb4ba_0_5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ツール構築日：2017年12月27日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f6fd3894_0_22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193" name="Google Shape;193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加工データはkintoneにて利用します。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g7cf6fd3894_0_22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7cf6fd3894_0_222"/>
          <p:cNvCxnSpPr/>
          <p:nvPr/>
        </p:nvCxnSpPr>
        <p:spPr>
          <a:xfrm>
            <a:off x="4740261" y="2424017"/>
            <a:ext cx="0" cy="96739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g7cf6fd3894_0_222"/>
          <p:cNvCxnSpPr/>
          <p:nvPr/>
        </p:nvCxnSpPr>
        <p:spPr>
          <a:xfrm rot="10800000">
            <a:off x="4245667" y="2439492"/>
            <a:ext cx="0" cy="95191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cf6fd3894_0_222"/>
          <p:cNvSpPr/>
          <p:nvPr/>
        </p:nvSpPr>
        <p:spPr>
          <a:xfrm>
            <a:off x="3687460" y="3391408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cf6fd3894_0_222"/>
          <p:cNvSpPr/>
          <p:nvPr/>
        </p:nvSpPr>
        <p:spPr>
          <a:xfrm>
            <a:off x="408105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222"/>
          <p:cNvSpPr txBox="1"/>
          <p:nvPr/>
        </p:nvSpPr>
        <p:spPr>
          <a:xfrm>
            <a:off x="3215254" y="2688655"/>
            <a:ext cx="1030500" cy="32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cf6fd3894_0_222"/>
          <p:cNvSpPr txBox="1"/>
          <p:nvPr/>
        </p:nvSpPr>
        <p:spPr>
          <a:xfrm>
            <a:off x="4751566" y="2683188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7cf6fd3894_0_222"/>
          <p:cNvCxnSpPr/>
          <p:nvPr/>
        </p:nvCxnSpPr>
        <p:spPr>
          <a:xfrm>
            <a:off x="5413900" y="4022341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7cf6fd3894_0_222"/>
          <p:cNvSpPr/>
          <p:nvPr/>
        </p:nvSpPr>
        <p:spPr>
          <a:xfrm>
            <a:off x="5929200" y="3911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cf6fd3894_0_222"/>
          <p:cNvSpPr txBox="1"/>
          <p:nvPr/>
        </p:nvSpPr>
        <p:spPr>
          <a:xfrm>
            <a:off x="5636000" y="326499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cf6fd3894_0_222"/>
          <p:cNvSpPr/>
          <p:nvPr/>
        </p:nvSpPr>
        <p:spPr>
          <a:xfrm>
            <a:off x="6778200" y="3557541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g7cf6fd3894_0_222"/>
          <p:cNvCxnSpPr/>
          <p:nvPr/>
        </p:nvCxnSpPr>
        <p:spPr>
          <a:xfrm flipH="1" rot="10800000">
            <a:off x="5320748" y="2439375"/>
            <a:ext cx="1184502" cy="9520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g7cf6fd3894_0_222"/>
          <p:cNvCxnSpPr/>
          <p:nvPr/>
        </p:nvCxnSpPr>
        <p:spPr>
          <a:xfrm flipH="1">
            <a:off x="5392000" y="2439374"/>
            <a:ext cx="2194870" cy="101944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7cf6fd3894_0_222"/>
          <p:cNvSpPr txBox="1"/>
          <p:nvPr/>
        </p:nvSpPr>
        <p:spPr>
          <a:xfrm>
            <a:off x="6990640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cf6fd3894_0_222"/>
          <p:cNvSpPr txBox="1"/>
          <p:nvPr/>
        </p:nvSpPr>
        <p:spPr>
          <a:xfrm>
            <a:off x="5933695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cf6fd3894_0_222"/>
          <p:cNvSpPr/>
          <p:nvPr/>
        </p:nvSpPr>
        <p:spPr>
          <a:xfrm>
            <a:off x="58071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222"/>
          <p:cNvSpPr/>
          <p:nvPr/>
        </p:nvSpPr>
        <p:spPr>
          <a:xfrm>
            <a:off x="6797747" y="26170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7cf6fd3894_0_222"/>
          <p:cNvCxnSpPr/>
          <p:nvPr/>
        </p:nvCxnSpPr>
        <p:spPr>
          <a:xfrm rot="10800000">
            <a:off x="5400080" y="3717541"/>
            <a:ext cx="138542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7cf6fd3894_0_222"/>
          <p:cNvSpPr/>
          <p:nvPr/>
        </p:nvSpPr>
        <p:spPr>
          <a:xfrm>
            <a:off x="5929200" y="3530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cf6fd3894_0_222"/>
          <p:cNvSpPr txBox="1"/>
          <p:nvPr/>
        </p:nvSpPr>
        <p:spPr>
          <a:xfrm>
            <a:off x="5413900" y="4229569"/>
            <a:ext cx="1714347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222"/>
          <p:cNvSpPr/>
          <p:nvPr/>
        </p:nvSpPr>
        <p:spPr>
          <a:xfrm>
            <a:off x="45879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cf6fd3894_0_22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ツール構築日：2018年1月30日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f6fd3894_0_5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Marketoマイトークン更新ツール(NCC用)</a:t>
            </a:r>
            <a:endParaRPr sz="1800"/>
          </a:p>
        </p:txBody>
      </p:sp>
      <p:sp>
        <p:nvSpPr>
          <p:cNvPr id="225" name="Google Shape;225;g7cf6fd3894_0_50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1日に1回指定時間に、NCCの新着情報/イベント/会員特典サイト情報(html)を取得します。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7cf6fd3894_0_50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g7cf6fd3894_0_50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7cf6fd3894_0_50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cf6fd3894_0_50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cf6fd3894_0_50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7cf6fd3894_0_50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g7cf6fd3894_0_50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cf6fd3894_0_50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cf6fd3894_0_50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cf6fd3894_0_50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g7cf6fd3894_0_50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{480A4CA3-39E3-40D8-ADC2-51BE01CABE9C}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g7cf6fd3894_0_50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7cf6fd3894_0_5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7cf6fd3894_0_50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f6fd3894_0_50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cf6fd3894_0_5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ツール構築日：2018年2月22日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