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MA/T12Y13N34yEvL6bSIyWv2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00BCD1-4827-4349-B39B-CF78AB724F86}">
  <a:tblStyle styleId="{B200BCD1-4827-4349-B39B-CF78AB724F8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2e6bb4b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812e6bb4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cf6fd389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7cf6fd3894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f6fd389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7cf6fd3894_0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d2aecd8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7d2aecd8d7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f6fd3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7cf6fd389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2aecd8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7d2aecd8d7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f6fd389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7cf6fd3894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f6fd38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7cf6fd3894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f6fd38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7cf6fd3894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d2aecd8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7d2aecd8d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12e6bb4ba_0_4"/>
          <p:cNvSpPr txBox="1"/>
          <p:nvPr>
            <p:ph type="ctrTitle"/>
          </p:nvPr>
        </p:nvSpPr>
        <p:spPr>
          <a:xfrm>
            <a:off x="311708" y="1358347"/>
            <a:ext cx="85206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 sz="2000"/>
              <a:t>自社開発システム構成図</a:t>
            </a:r>
            <a:br>
              <a:rPr lang="ja" sz="2000"/>
            </a:br>
            <a:r>
              <a:rPr lang="ja" sz="1600"/>
              <a:t>（AWS・XSERVER利用）</a:t>
            </a:r>
            <a:endParaRPr sz="2000"/>
          </a:p>
        </p:txBody>
      </p:sp>
      <p:sp>
        <p:nvSpPr>
          <p:cNvPr id="55" name="Google Shape;55;g812e6bb4ba_0_4"/>
          <p:cNvSpPr txBox="1"/>
          <p:nvPr>
            <p:ph idx="1" type="subTitle"/>
          </p:nvPr>
        </p:nvSpPr>
        <p:spPr>
          <a:xfrm>
            <a:off x="311700" y="3076218"/>
            <a:ext cx="852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200"/>
              <a:t>2020年3月9日現在</a:t>
            </a:r>
            <a:endParaRPr sz="1200"/>
          </a:p>
        </p:txBody>
      </p:sp>
      <p:pic>
        <p:nvPicPr>
          <p:cNvPr id="56" name="Google Shape;56;g812e6bb4b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24" y="4709924"/>
            <a:ext cx="892951" cy="18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cf6fd3894_0_136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物件差分チェックツール(名鉄不動産用)</a:t>
            </a:r>
            <a:endParaRPr sz="1800"/>
          </a:p>
        </p:txBody>
      </p:sp>
      <p:sp>
        <p:nvSpPr>
          <p:cNvPr id="269" name="Google Shape;269;g7cf6fd3894_0_136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毎週月曜日に、名鉄不動産の物件サイトにて「前週存在しないが今週存在する物件」を抽出し、抽出した物件の情報をメールで対象者に通知します。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通知した物件情報(物件名、リンク先URL)はYahooタグマネージャーやGoogleタグマネージャー等のタグを設置する際に利用します。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7cf6fd3894_0_136"/>
          <p:cNvCxnSpPr/>
          <p:nvPr/>
        </p:nvCxnSpPr>
        <p:spPr>
          <a:xfrm>
            <a:off x="5121261" y="25002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g7cf6fd3894_0_136"/>
          <p:cNvCxnSpPr/>
          <p:nvPr/>
        </p:nvCxnSpPr>
        <p:spPr>
          <a:xfrm rot="10800000">
            <a:off x="3914361" y="25156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g7cf6fd3894_0_136"/>
          <p:cNvSpPr/>
          <p:nvPr/>
        </p:nvSpPr>
        <p:spPr>
          <a:xfrm>
            <a:off x="3687460" y="16028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7cf6fd3894_0_136"/>
          <p:cNvSpPr/>
          <p:nvPr/>
        </p:nvSpPr>
        <p:spPr>
          <a:xfrm>
            <a:off x="3687460" y="33615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7cf6fd3894_0_136"/>
          <p:cNvSpPr/>
          <p:nvPr/>
        </p:nvSpPr>
        <p:spPr>
          <a:xfrm>
            <a:off x="4959423" y="27694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7cf6fd3894_0_136"/>
          <p:cNvSpPr/>
          <p:nvPr/>
        </p:nvSpPr>
        <p:spPr>
          <a:xfrm>
            <a:off x="3749747" y="27694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g7cf6fd3894_0_136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g7cf6fd3894_0_136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メールで通知するデータ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・物件サイトに存在するリンク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7cf6fd3894_0_136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g7cf6fd3894_0_136"/>
          <p:cNvSpPr txBox="1"/>
          <p:nvPr/>
        </p:nvSpPr>
        <p:spPr>
          <a:xfrm>
            <a:off x="28166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cf6fd3894_0_136"/>
          <p:cNvSpPr txBox="1"/>
          <p:nvPr/>
        </p:nvSpPr>
        <p:spPr>
          <a:xfrm>
            <a:off x="52550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g7cf6fd3894_0_136"/>
          <p:cNvCxnSpPr/>
          <p:nvPr/>
        </p:nvCxnSpPr>
        <p:spPr>
          <a:xfrm>
            <a:off x="5413900" y="38401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g7cf6fd3894_0_136"/>
          <p:cNvSpPr/>
          <p:nvPr/>
        </p:nvSpPr>
        <p:spPr>
          <a:xfrm>
            <a:off x="5929200" y="36530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7cf6fd3894_0_136"/>
          <p:cNvSpPr txBox="1"/>
          <p:nvPr/>
        </p:nvSpPr>
        <p:spPr>
          <a:xfrm>
            <a:off x="5559800" y="39971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メール通知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7cf6fd3894_0_136"/>
          <p:cNvSpPr/>
          <p:nvPr/>
        </p:nvSpPr>
        <p:spPr>
          <a:xfrm>
            <a:off x="6778200" y="35277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7cf6fd3894_0_136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ツール構築日：2019年5月31日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cf6fd3894_0_285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ポータル申込書MA登録ツール</a:t>
            </a:r>
            <a:endParaRPr sz="1800"/>
          </a:p>
        </p:txBody>
      </p:sp>
      <p:sp>
        <p:nvSpPr>
          <p:cNvPr id="291" name="Google Shape;291;g7cf6fd3894_0_285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ポータル申込書データ(PDF)を取得・加工し、加工データをExcelに変換してEC2(画面)上でダウンロードします。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加工データはMA-EYESにて利用します。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7cf6fd3894_0_285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g7cf6fd3894_0_285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g7cf6fd3894_0_28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(PDF)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7cf6fd3894_0_285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cf6fd3894_0_285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7cf6fd3894_0_285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7cf6fd3894_0_285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g7cf6fd3894_0_28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・企画名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・掲載料金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・納品予定日など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物件名、企画名、掲載料金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g7cf6fd3894_0_28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g7cf6fd3894_0_285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7cf6fd3894_0_285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g7cf6fd3894_0_285"/>
          <p:cNvCxnSpPr/>
          <p:nvPr/>
        </p:nvCxnSpPr>
        <p:spPr>
          <a:xfrm>
            <a:off x="5413900" y="3969333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g7cf6fd3894_0_285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7cf6fd3894_0_285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7cf6fd3894_0_285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g7cf6fd3894_0_285"/>
          <p:cNvCxnSpPr/>
          <p:nvPr/>
        </p:nvCxnSpPr>
        <p:spPr>
          <a:xfrm rot="10800000">
            <a:off x="5413900" y="3591647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8" name="Google Shape;308;g7cf6fd3894_0_285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7cf6fd3894_0_285"/>
          <p:cNvSpPr txBox="1"/>
          <p:nvPr/>
        </p:nvSpPr>
        <p:spPr>
          <a:xfrm>
            <a:off x="5305326" y="4133242"/>
            <a:ext cx="1691848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7cf6fd3894_0_285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ツール構築日：2019年7月25日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XSERVER上で稼働しているシステム</a:t>
            </a:r>
            <a:endParaRPr/>
          </a:p>
        </p:txBody>
      </p:sp>
      <p:sp>
        <p:nvSpPr>
          <p:cNvPr id="316" name="Google Shape;31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Facebook広告データ集計ツール</a:t>
            </a:r>
            <a:endParaRPr sz="1000"/>
          </a:p>
        </p:txBody>
      </p:sp>
      <p:sp>
        <p:nvSpPr>
          <p:cNvPr id="317" name="Google Shape;317;p12"/>
          <p:cNvSpPr/>
          <p:nvPr/>
        </p:nvSpPr>
        <p:spPr>
          <a:xfrm>
            <a:off x="481366" y="4568875"/>
            <a:ext cx="173603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ja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AWS上に移行予定</a:t>
            </a:r>
            <a:endParaRPr b="0" i="0" sz="105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d2aecd8d7_0_3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Facebook広告データ集計ツール</a:t>
            </a:r>
            <a:endParaRPr sz="1800"/>
          </a:p>
        </p:txBody>
      </p:sp>
      <p:sp>
        <p:nvSpPr>
          <p:cNvPr id="323" name="Google Shape;323;g7d2aecd8d7_0_3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FacebookのAPIを用いて広告データを取得・加工し、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加工データをExcelに変換してXSERVER(画面)上でダウンロードします。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加工データは自社レポート作成データとして利用します。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g7d2aecd8d7_0_32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5" name="Google Shape;325;g7d2aecd8d7_0_32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g7d2aecd8d7_0_3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7d2aecd8d7_0_32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7d2aecd8d7_0_32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7d2aecd8d7_0_32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g7d2aecd8d7_0_3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g7d2aecd8d7_0_3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g7d2aecd8d7_0_3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g7d2aecd8d7_0_32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7d2aecd8d7_0_32"/>
          <p:cNvSpPr txBox="1"/>
          <p:nvPr/>
        </p:nvSpPr>
        <p:spPr>
          <a:xfrm>
            <a:off x="5146075" y="268351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g7d2aecd8d7_0_32"/>
          <p:cNvCxnSpPr/>
          <p:nvPr/>
        </p:nvCxnSpPr>
        <p:spPr>
          <a:xfrm>
            <a:off x="5413900" y="3962707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g7d2aecd8d7_0_32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7d2aecd8d7_0_32"/>
          <p:cNvSpPr txBox="1"/>
          <p:nvPr/>
        </p:nvSpPr>
        <p:spPr>
          <a:xfrm>
            <a:off x="5562282" y="312540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7d2aecd8d7_0_32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g7d2aecd8d7_0_32"/>
          <p:cNvCxnSpPr/>
          <p:nvPr/>
        </p:nvCxnSpPr>
        <p:spPr>
          <a:xfrm rot="10800000">
            <a:off x="5392000" y="3599173"/>
            <a:ext cx="13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g7d2aecd8d7_0_32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7d2aecd8d7_0_32"/>
          <p:cNvSpPr txBox="1"/>
          <p:nvPr/>
        </p:nvSpPr>
        <p:spPr>
          <a:xfrm>
            <a:off x="5295135" y="4148825"/>
            <a:ext cx="163613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7d2aecd8d7_0_3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ツール構築日：2016年8月26日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324952" y="312504"/>
            <a:ext cx="8520600" cy="336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" sz="1400"/>
              <a:t>記載要領</a:t>
            </a:r>
            <a:endParaRPr b="1" sz="1400"/>
          </a:p>
        </p:txBody>
      </p:sp>
      <p:sp>
        <p:nvSpPr>
          <p:cNvPr id="62" name="Google Shape;62;p27"/>
          <p:cNvSpPr/>
          <p:nvPr/>
        </p:nvSpPr>
        <p:spPr>
          <a:xfrm>
            <a:off x="1851641" y="1007165"/>
            <a:ext cx="6076821" cy="315401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2056983" y="1177131"/>
            <a:ext cx="3670578" cy="29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物件ポータルスクレイピングツール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 txBox="1"/>
          <p:nvPr/>
        </p:nvSpPr>
        <p:spPr>
          <a:xfrm>
            <a:off x="2060987" y="1452741"/>
            <a:ext cx="5254213" cy="271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毎週、Yahoo不動産サイト(html)から物件情報を取得し、取得情報をデータベースに蓄積します。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蓄積データは自社内の物件マスタとして利用します。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 txBox="1"/>
          <p:nvPr/>
        </p:nvSpPr>
        <p:spPr>
          <a:xfrm>
            <a:off x="426129" y="1221909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①ツール名称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7"/>
          <p:cNvCxnSpPr>
            <a:stCxn id="65" idx="3"/>
          </p:cNvCxnSpPr>
          <p:nvPr/>
        </p:nvCxnSpPr>
        <p:spPr>
          <a:xfrm>
            <a:off x="1303292" y="1337325"/>
            <a:ext cx="757800" cy="6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7"/>
          <p:cNvSpPr txBox="1"/>
          <p:nvPr/>
        </p:nvSpPr>
        <p:spPr>
          <a:xfrm>
            <a:off x="420762" y="1471232"/>
            <a:ext cx="69762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②説明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・概要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・利用目的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27"/>
          <p:cNvCxnSpPr/>
          <p:nvPr/>
        </p:nvCxnSpPr>
        <p:spPr>
          <a:xfrm>
            <a:off x="1103683" y="1610967"/>
            <a:ext cx="953726" cy="4117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7"/>
          <p:cNvCxnSpPr/>
          <p:nvPr/>
        </p:nvCxnSpPr>
        <p:spPr>
          <a:xfrm>
            <a:off x="5183621" y="2633450"/>
            <a:ext cx="0" cy="49176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27"/>
          <p:cNvCxnSpPr/>
          <p:nvPr/>
        </p:nvCxnSpPr>
        <p:spPr>
          <a:xfrm rot="10800000">
            <a:off x="4683872" y="2624589"/>
            <a:ext cx="0" cy="50062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27"/>
          <p:cNvSpPr/>
          <p:nvPr/>
        </p:nvSpPr>
        <p:spPr>
          <a:xfrm>
            <a:off x="4418577" y="2011982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Yahoo不動産サイト(Web)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4422027" y="3112144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6347426" y="3113833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/>
        </p:nvSpPr>
        <p:spPr>
          <a:xfrm>
            <a:off x="2092962" y="2471308"/>
            <a:ext cx="1822780" cy="130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Yahoo不動産サイトから取得するデータ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データベース（RDS）に保管するデータ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・所在地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・路線/駅/徒歩分数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・戸数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・間取り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・専有面積など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7"/>
          <p:cNvCxnSpPr>
            <a:stCxn id="72" idx="3"/>
            <a:endCxn id="73" idx="1"/>
          </p:cNvCxnSpPr>
          <p:nvPr/>
        </p:nvCxnSpPr>
        <p:spPr>
          <a:xfrm>
            <a:off x="5472649" y="3425106"/>
            <a:ext cx="874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27"/>
          <p:cNvSpPr/>
          <p:nvPr/>
        </p:nvSpPr>
        <p:spPr>
          <a:xfrm>
            <a:off x="5765522" y="3317106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 txBox="1"/>
          <p:nvPr/>
        </p:nvSpPr>
        <p:spPr>
          <a:xfrm>
            <a:off x="5539066" y="3545666"/>
            <a:ext cx="668911" cy="151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 txBox="1"/>
          <p:nvPr/>
        </p:nvSpPr>
        <p:spPr>
          <a:xfrm>
            <a:off x="5232905" y="2800580"/>
            <a:ext cx="640617" cy="16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>
            <a:off x="5075621" y="2765301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/>
          <p:nvPr/>
        </p:nvSpPr>
        <p:spPr>
          <a:xfrm>
            <a:off x="4576617" y="2768750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 txBox="1"/>
          <p:nvPr/>
        </p:nvSpPr>
        <p:spPr>
          <a:xfrm>
            <a:off x="414666" y="2564429"/>
            <a:ext cx="151836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④扱うデータの説明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・システムを跨ぐデータ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・システムに保管するデータ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7"/>
          <p:cNvCxnSpPr/>
          <p:nvPr/>
        </p:nvCxnSpPr>
        <p:spPr>
          <a:xfrm>
            <a:off x="1702904" y="2729888"/>
            <a:ext cx="347265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27"/>
          <p:cNvSpPr txBox="1"/>
          <p:nvPr/>
        </p:nvSpPr>
        <p:spPr>
          <a:xfrm>
            <a:off x="412648" y="1986335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③個人情報／重要情報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あり・なし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7"/>
          <p:cNvCxnSpPr>
            <a:stCxn id="83" idx="3"/>
          </p:cNvCxnSpPr>
          <p:nvPr/>
        </p:nvCxnSpPr>
        <p:spPr>
          <a:xfrm>
            <a:off x="1751476" y="2171001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" name="Google Shape;85;p27"/>
          <p:cNvGraphicFramePr/>
          <p:nvPr/>
        </p:nvGraphicFramePr>
        <p:xfrm>
          <a:off x="2157646" y="2014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566975"/>
                <a:gridCol w="739400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個人情報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重要情報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27"/>
          <p:cNvSpPr txBox="1"/>
          <p:nvPr/>
        </p:nvSpPr>
        <p:spPr>
          <a:xfrm>
            <a:off x="4265142" y="4278692"/>
            <a:ext cx="162095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④システム構成図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・システム動作手順／動作内容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7"/>
          <p:cNvCxnSpPr>
            <a:stCxn id="86" idx="0"/>
          </p:cNvCxnSpPr>
          <p:nvPr/>
        </p:nvCxnSpPr>
        <p:spPr>
          <a:xfrm rot="10800000">
            <a:off x="5075621" y="3966092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27"/>
          <p:cNvCxnSpPr/>
          <p:nvPr/>
        </p:nvCxnSpPr>
        <p:spPr>
          <a:xfrm>
            <a:off x="1933452" y="1481316"/>
            <a:ext cx="58770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7"/>
          <p:cNvSpPr txBox="1"/>
          <p:nvPr/>
        </p:nvSpPr>
        <p:spPr>
          <a:xfrm>
            <a:off x="522277" y="3488349"/>
            <a:ext cx="1221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個人情報・重要情報がありの場合は</a:t>
            </a:r>
            <a:r>
              <a:rPr b="0" i="0" lang="ja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赤字</a:t>
            </a: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7"/>
          <p:cNvCxnSpPr/>
          <p:nvPr/>
        </p:nvCxnSpPr>
        <p:spPr>
          <a:xfrm>
            <a:off x="1702904" y="3590566"/>
            <a:ext cx="382438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7"/>
          <p:cNvSpPr txBox="1"/>
          <p:nvPr/>
        </p:nvSpPr>
        <p:spPr>
          <a:xfrm>
            <a:off x="4013705" y="2800580"/>
            <a:ext cx="6405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 txBox="1"/>
          <p:nvPr/>
        </p:nvSpPr>
        <p:spPr>
          <a:xfrm>
            <a:off x="6427125" y="3840475"/>
            <a:ext cx="1518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ツール構築日：2019年12月17日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AWS上で稼働しているシステム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Marketoマイトークン更新ツール(Clark用)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来場予約管理システム(物件名:ジオ神戸中山手通)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広告データ統合ツール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Marketoマイトークン更新ツール(NCC用)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Marketoメール配信履歴データ生成ツール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SmartNewsレポート生成ツール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物件差分チェックツール(名鉄不動産用)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ポータル申込書MA登録ツール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f6fd3894_0_2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Marketoマイトークン更新ツール(クラーク記念高校用)</a:t>
            </a:r>
            <a:endParaRPr sz="1800"/>
          </a:p>
        </p:txBody>
      </p:sp>
      <p:sp>
        <p:nvSpPr>
          <p:cNvPr id="104" name="Google Shape;104;g7cf6fd3894_0_29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1日に1回指定時間に、クラーク記念高校サイト情報(html)を取得します。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7cf6fd3894_0_2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g7cf6fd3894_0_2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g7cf6fd3894_0_2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クラーク記念高校サイト(Web)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cf6fd3894_0_2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7cf6fd3894_0_29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7cf6fd3894_0_29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g7cf6fd3894_0_29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cf6fd3894_0_2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cf6fd3894_0_29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g7cf6fd3894_0_2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g7cf6fd3894_0_2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7cf6fd3894_0_2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7cf6fd3894_0_29"/>
          <p:cNvSpPr txBox="1"/>
          <p:nvPr/>
        </p:nvSpPr>
        <p:spPr>
          <a:xfrm>
            <a:off x="5664473" y="38833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7cf6fd3894_0_29"/>
          <p:cNvSpPr txBox="1"/>
          <p:nvPr/>
        </p:nvSpPr>
        <p:spPr>
          <a:xfrm>
            <a:off x="2801554" y="26687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7cf6fd3894_0_29"/>
          <p:cNvSpPr txBox="1"/>
          <p:nvPr/>
        </p:nvSpPr>
        <p:spPr>
          <a:xfrm>
            <a:off x="5190485" y="2671079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cf6fd3894_0_2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ツール構築日：2017年11月14日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2aecd8d7_0_78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来場予約管理システム(物件名:ジオ神戸中山手通)</a:t>
            </a:r>
            <a:endParaRPr sz="1800"/>
          </a:p>
        </p:txBody>
      </p:sp>
      <p:sp>
        <p:nvSpPr>
          <p:cNvPr id="126" name="Google Shape;126;g7d2aecd8d7_0_78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Marketoで生成した来場予約フォームと予約日時を管理するEC2(管理画面)を連携します。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来場予約/イベント予約/再来場予約の空き枠をEC2(管理画面)上で生成し、データベースに予約日時を登録します。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予約状況はEC2(管理画面)上で可視化します。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g7d2aecd8d7_0_78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g7d2aecd8d7_0_78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Marketo来場予約フォームから取得するデータ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・予約件数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g7d2aecd8d7_0_78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7d2aecd8d7_0_78"/>
          <p:cNvCxnSpPr>
            <a:stCxn id="131" idx="3"/>
          </p:cNvCxnSpPr>
          <p:nvPr/>
        </p:nvCxnSpPr>
        <p:spPr>
          <a:xfrm>
            <a:off x="4782900" y="3839275"/>
            <a:ext cx="25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g7d2aecd8d7_0_78"/>
          <p:cNvSpPr/>
          <p:nvPr/>
        </p:nvSpPr>
        <p:spPr>
          <a:xfrm>
            <a:off x="3638700" y="3520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物件担当者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d2aecd8d7_0_78"/>
          <p:cNvSpPr/>
          <p:nvPr/>
        </p:nvSpPr>
        <p:spPr>
          <a:xfrm>
            <a:off x="3628950" y="1558025"/>
            <a:ext cx="1144200" cy="17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一般客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d2aecd8d7_0_78"/>
          <p:cNvSpPr/>
          <p:nvPr/>
        </p:nvSpPr>
        <p:spPr>
          <a:xfrm>
            <a:off x="7353250" y="1526675"/>
            <a:ext cx="775800" cy="26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7d2aecd8d7_0_78"/>
          <p:cNvSpPr/>
          <p:nvPr/>
        </p:nvSpPr>
        <p:spPr>
          <a:xfrm>
            <a:off x="5668650" y="1539927"/>
            <a:ext cx="775800" cy="181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来場予約フォーム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7d2aecd8d7_0_78"/>
          <p:cNvCxnSpPr>
            <a:stCxn id="132" idx="3"/>
            <a:endCxn id="134" idx="1"/>
          </p:cNvCxnSpPr>
          <p:nvPr/>
        </p:nvCxnSpPr>
        <p:spPr>
          <a:xfrm flipH="1" rot="10800000">
            <a:off x="4773150" y="2446025"/>
            <a:ext cx="895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g7d2aecd8d7_0_78"/>
          <p:cNvCxnSpPr/>
          <p:nvPr/>
        </p:nvCxnSpPr>
        <p:spPr>
          <a:xfrm>
            <a:off x="6454725" y="1937617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g7d2aecd8d7_0_78"/>
          <p:cNvCxnSpPr/>
          <p:nvPr/>
        </p:nvCxnSpPr>
        <p:spPr>
          <a:xfrm rot="10800000">
            <a:off x="6444450" y="2512337"/>
            <a:ext cx="9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g7d2aecd8d7_0_78"/>
          <p:cNvSpPr/>
          <p:nvPr/>
        </p:nvSpPr>
        <p:spPr>
          <a:xfrm>
            <a:off x="5042425" y="228978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7d2aecd8d7_0_78"/>
          <p:cNvSpPr/>
          <p:nvPr/>
        </p:nvSpPr>
        <p:spPr>
          <a:xfrm>
            <a:off x="6718825" y="1745103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7d2aecd8d7_0_78"/>
          <p:cNvSpPr/>
          <p:nvPr/>
        </p:nvSpPr>
        <p:spPr>
          <a:xfrm>
            <a:off x="6718825" y="23483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7d2aecd8d7_0_78"/>
          <p:cNvCxnSpPr/>
          <p:nvPr/>
        </p:nvCxnSpPr>
        <p:spPr>
          <a:xfrm>
            <a:off x="6454725" y="3159515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7d2aecd8d7_0_78"/>
          <p:cNvSpPr/>
          <p:nvPr/>
        </p:nvSpPr>
        <p:spPr>
          <a:xfrm>
            <a:off x="6719758" y="2966490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d2aecd8d7_0_78"/>
          <p:cNvSpPr txBox="1"/>
          <p:nvPr/>
        </p:nvSpPr>
        <p:spPr>
          <a:xfrm>
            <a:off x="4646140" y="1914081"/>
            <a:ext cx="1149521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フォームに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アクセス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7d2aecd8d7_0_78"/>
          <p:cNvSpPr txBox="1"/>
          <p:nvPr/>
        </p:nvSpPr>
        <p:spPr>
          <a:xfrm>
            <a:off x="6383600" y="2719623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予約日時登録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d2aecd8d7_0_78"/>
          <p:cNvSpPr txBox="1"/>
          <p:nvPr/>
        </p:nvSpPr>
        <p:spPr>
          <a:xfrm>
            <a:off x="6365575" y="210780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空き枠日時取得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d2aecd8d7_0_78"/>
          <p:cNvSpPr txBox="1"/>
          <p:nvPr/>
        </p:nvSpPr>
        <p:spPr>
          <a:xfrm>
            <a:off x="6365575" y="150814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7d2aecd8d7_0_78"/>
          <p:cNvSpPr txBox="1"/>
          <p:nvPr/>
        </p:nvSpPr>
        <p:spPr>
          <a:xfrm>
            <a:off x="5125495" y="3845793"/>
            <a:ext cx="1872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管理画面にアクセスし、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空き枠日時登録や予約状況確認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7d2aecd8d7_0_78"/>
          <p:cNvSpPr txBox="1"/>
          <p:nvPr/>
        </p:nvSpPr>
        <p:spPr>
          <a:xfrm>
            <a:off x="6951225" y="4678675"/>
            <a:ext cx="2155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システム構築日：2017年12月26日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f6fd3894_0_22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広告データ統合ツール</a:t>
            </a:r>
            <a:endParaRPr sz="1800"/>
          </a:p>
        </p:txBody>
      </p:sp>
      <p:sp>
        <p:nvSpPr>
          <p:cNvPr id="154" name="Google Shape;154;g7cf6fd3894_0_22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Gluデータ(各媒体ごとの広告データ)とMAデータ(MA-EYESからダウンロードした広告データ)を取得・統合・加工し、加工データをExcelに変換してEC2(画面)上でダウンロードします。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加工データはkintoneにて利用します。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g7cf6fd3894_0_22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g7cf6fd3894_0_22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・成果数など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・注文コード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クライアント名、案件名、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消化金額、成果数など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g7cf6fd3894_0_22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g7cf6fd3894_0_222"/>
          <p:cNvCxnSpPr/>
          <p:nvPr/>
        </p:nvCxnSpPr>
        <p:spPr>
          <a:xfrm>
            <a:off x="4740261" y="2424017"/>
            <a:ext cx="0" cy="96739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g7cf6fd3894_0_222"/>
          <p:cNvCxnSpPr/>
          <p:nvPr/>
        </p:nvCxnSpPr>
        <p:spPr>
          <a:xfrm rot="10800000">
            <a:off x="4245667" y="2439492"/>
            <a:ext cx="0" cy="95191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g7cf6fd3894_0_22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cf6fd3894_0_222"/>
          <p:cNvSpPr/>
          <p:nvPr/>
        </p:nvSpPr>
        <p:spPr>
          <a:xfrm>
            <a:off x="3687460" y="3391408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7cf6fd3894_0_222"/>
          <p:cNvSpPr/>
          <p:nvPr/>
        </p:nvSpPr>
        <p:spPr>
          <a:xfrm>
            <a:off x="408105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7cf6fd3894_0_222"/>
          <p:cNvSpPr txBox="1"/>
          <p:nvPr/>
        </p:nvSpPr>
        <p:spPr>
          <a:xfrm>
            <a:off x="3215254" y="2688655"/>
            <a:ext cx="1030500" cy="32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cf6fd3894_0_222"/>
          <p:cNvSpPr txBox="1"/>
          <p:nvPr/>
        </p:nvSpPr>
        <p:spPr>
          <a:xfrm>
            <a:off x="4751566" y="2683188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g7cf6fd3894_0_222"/>
          <p:cNvCxnSpPr/>
          <p:nvPr/>
        </p:nvCxnSpPr>
        <p:spPr>
          <a:xfrm>
            <a:off x="5413900" y="4022341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g7cf6fd3894_0_222"/>
          <p:cNvSpPr/>
          <p:nvPr/>
        </p:nvSpPr>
        <p:spPr>
          <a:xfrm>
            <a:off x="5929200" y="39114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cf6fd3894_0_222"/>
          <p:cNvSpPr txBox="1"/>
          <p:nvPr/>
        </p:nvSpPr>
        <p:spPr>
          <a:xfrm>
            <a:off x="5636000" y="326499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cf6fd3894_0_222"/>
          <p:cNvSpPr/>
          <p:nvPr/>
        </p:nvSpPr>
        <p:spPr>
          <a:xfrm>
            <a:off x="6778200" y="3557541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cf6fd3894_0_222"/>
          <p:cNvSpPr/>
          <p:nvPr/>
        </p:nvSpPr>
        <p:spPr>
          <a:xfrm>
            <a:off x="62020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7cf6fd3894_0_222"/>
          <p:cNvCxnSpPr/>
          <p:nvPr/>
        </p:nvCxnSpPr>
        <p:spPr>
          <a:xfrm flipH="1" rot="10800000">
            <a:off x="5320748" y="2439375"/>
            <a:ext cx="1184502" cy="95203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g7cf6fd3894_0_222"/>
          <p:cNvCxnSpPr/>
          <p:nvPr/>
        </p:nvCxnSpPr>
        <p:spPr>
          <a:xfrm flipH="1">
            <a:off x="5392000" y="2439374"/>
            <a:ext cx="2194870" cy="101944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g7cf6fd3894_0_222"/>
          <p:cNvSpPr txBox="1"/>
          <p:nvPr/>
        </p:nvSpPr>
        <p:spPr>
          <a:xfrm>
            <a:off x="6990640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cf6fd3894_0_222"/>
          <p:cNvSpPr txBox="1"/>
          <p:nvPr/>
        </p:nvSpPr>
        <p:spPr>
          <a:xfrm>
            <a:off x="5933695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cf6fd3894_0_222"/>
          <p:cNvSpPr/>
          <p:nvPr/>
        </p:nvSpPr>
        <p:spPr>
          <a:xfrm>
            <a:off x="58071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cf6fd3894_0_222"/>
          <p:cNvSpPr/>
          <p:nvPr/>
        </p:nvSpPr>
        <p:spPr>
          <a:xfrm>
            <a:off x="6797747" y="26170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7cf6fd3894_0_222"/>
          <p:cNvCxnSpPr/>
          <p:nvPr/>
        </p:nvCxnSpPr>
        <p:spPr>
          <a:xfrm rot="10800000">
            <a:off x="5400080" y="3717541"/>
            <a:ext cx="138542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g7cf6fd3894_0_222"/>
          <p:cNvSpPr/>
          <p:nvPr/>
        </p:nvSpPr>
        <p:spPr>
          <a:xfrm>
            <a:off x="5929200" y="35304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cf6fd3894_0_222"/>
          <p:cNvSpPr txBox="1"/>
          <p:nvPr/>
        </p:nvSpPr>
        <p:spPr>
          <a:xfrm>
            <a:off x="5413900" y="4229569"/>
            <a:ext cx="1714347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cf6fd3894_0_222"/>
          <p:cNvSpPr/>
          <p:nvPr/>
        </p:nvSpPr>
        <p:spPr>
          <a:xfrm>
            <a:off x="45879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cf6fd3894_0_22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ツール構築日：2018年1月30日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f6fd3894_0_50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Marketoマイトークン更新ツール(NCC用)</a:t>
            </a:r>
            <a:endParaRPr sz="1800"/>
          </a:p>
        </p:txBody>
      </p:sp>
      <p:sp>
        <p:nvSpPr>
          <p:cNvPr id="186" name="Google Shape;186;g7cf6fd3894_0_50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1日に1回指定時間に、NCCの新着情報/イベント/会員特典サイト情報(html)を取得します。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7cf6fd3894_0_50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g7cf6fd3894_0_50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g7cf6fd3894_0_50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cf6fd3894_0_50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7cf6fd3894_0_50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7cf6fd3894_0_50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g7cf6fd3894_0_50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cf6fd3894_0_50"/>
          <p:cNvSpPr txBox="1"/>
          <p:nvPr/>
        </p:nvSpPr>
        <p:spPr>
          <a:xfrm>
            <a:off x="5664473" y="38833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7cf6fd3894_0_50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cf6fd3894_0_50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g7cf6fd3894_0_50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g7cf6fd3894_0_50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7cf6fd3894_0_5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g7cf6fd3894_0_50"/>
          <p:cNvSpPr txBox="1"/>
          <p:nvPr/>
        </p:nvSpPr>
        <p:spPr>
          <a:xfrm>
            <a:off x="2801554" y="26687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7cf6fd3894_0_50"/>
          <p:cNvSpPr txBox="1"/>
          <p:nvPr/>
        </p:nvSpPr>
        <p:spPr>
          <a:xfrm>
            <a:off x="5190485" y="2671079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cf6fd3894_0_50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ツール構築日：2018年2月22日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cf6fd3894_0_70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Marketoメール配信履歴データ生成ツール</a:t>
            </a:r>
            <a:endParaRPr sz="1800"/>
          </a:p>
        </p:txBody>
      </p:sp>
      <p:sp>
        <p:nvSpPr>
          <p:cNvPr id="208" name="Google Shape;208;g7cf6fd3894_0_70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1日に1回指定時間に、MarketoのAPIを用いてメール配信履歴のデータを取得し、データベースに蓄積します。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毎週金曜日に蓄積データを加工し、加工データをExcelに変換してEC2(画面)上でダウンロードします。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ダウンロードデータはメール配信履歴確認用として利用します。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※ツールにBasic認証(パスワード複雑化)、IP制限設定済み。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g7cf6fd3894_0_70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g7cf6fd3894_0_70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・メール配信日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・履歴タイトル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7cf6fd3894_0_7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g7cf6fd3894_0_70"/>
          <p:cNvCxnSpPr/>
          <p:nvPr/>
        </p:nvCxnSpPr>
        <p:spPr>
          <a:xfrm>
            <a:off x="5649624" y="2200425"/>
            <a:ext cx="63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g7cf6fd3894_0_70"/>
          <p:cNvSpPr/>
          <p:nvPr/>
        </p:nvSpPr>
        <p:spPr>
          <a:xfrm>
            <a:off x="4851152" y="158424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cf6fd3894_0_70"/>
          <p:cNvSpPr/>
          <p:nvPr/>
        </p:nvSpPr>
        <p:spPr>
          <a:xfrm>
            <a:off x="4851053" y="280959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cf6fd3894_0_70"/>
          <p:cNvSpPr/>
          <p:nvPr/>
        </p:nvSpPr>
        <p:spPr>
          <a:xfrm>
            <a:off x="5524173" y="23949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cf6fd3894_0_70"/>
          <p:cNvSpPr txBox="1"/>
          <p:nvPr/>
        </p:nvSpPr>
        <p:spPr>
          <a:xfrm>
            <a:off x="4458330" y="2297162"/>
            <a:ext cx="1030500" cy="24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cf6fd3894_0_70"/>
          <p:cNvSpPr/>
          <p:nvPr/>
        </p:nvSpPr>
        <p:spPr>
          <a:xfrm>
            <a:off x="2818178" y="2809648"/>
            <a:ext cx="11496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cf6fd3894_0_70"/>
          <p:cNvSpPr/>
          <p:nvPr/>
        </p:nvSpPr>
        <p:spPr>
          <a:xfrm>
            <a:off x="5073600" y="4028125"/>
            <a:ext cx="943800" cy="4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g7cf6fd3894_0_70"/>
          <p:cNvCxnSpPr/>
          <p:nvPr/>
        </p:nvCxnSpPr>
        <p:spPr>
          <a:xfrm rot="10800000">
            <a:off x="3967660" y="2970350"/>
            <a:ext cx="880276" cy="93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g7cf6fd3894_0_70"/>
          <p:cNvCxnSpPr/>
          <p:nvPr/>
        </p:nvCxnSpPr>
        <p:spPr>
          <a:xfrm flipH="1" rot="10800000">
            <a:off x="3967660" y="3251665"/>
            <a:ext cx="883393" cy="978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g7cf6fd3894_0_70"/>
          <p:cNvCxnSpPr>
            <a:stCxn id="218" idx="3"/>
            <a:endCxn id="222" idx="1"/>
          </p:cNvCxnSpPr>
          <p:nvPr/>
        </p:nvCxnSpPr>
        <p:spPr>
          <a:xfrm flipH="1" rot="10800000">
            <a:off x="6017400" y="4241575"/>
            <a:ext cx="1138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g7cf6fd3894_0_70"/>
          <p:cNvSpPr/>
          <p:nvPr/>
        </p:nvSpPr>
        <p:spPr>
          <a:xfrm>
            <a:off x="7155750" y="3955193"/>
            <a:ext cx="1271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\\nfg\dfs\ssd\プライムクロスデータ受渡し用\マルケト配信履歴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7cf6fd3894_0_70"/>
          <p:cNvSpPr txBox="1"/>
          <p:nvPr/>
        </p:nvSpPr>
        <p:spPr>
          <a:xfrm>
            <a:off x="5977547" y="4344925"/>
            <a:ext cx="1178203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野村不動産指定フォルダに手動でデータ格納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cf6fd3894_0_70"/>
          <p:cNvSpPr/>
          <p:nvPr/>
        </p:nvSpPr>
        <p:spPr>
          <a:xfrm>
            <a:off x="4311599" y="2852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7cf6fd3894_0_70"/>
          <p:cNvCxnSpPr/>
          <p:nvPr/>
        </p:nvCxnSpPr>
        <p:spPr>
          <a:xfrm rot="10800000">
            <a:off x="5361124" y="2200425"/>
            <a:ext cx="0" cy="62280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g7cf6fd3894_0_70"/>
          <p:cNvSpPr/>
          <p:nvPr/>
        </p:nvSpPr>
        <p:spPr>
          <a:xfrm>
            <a:off x="5225999" y="23949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7cf6fd3894_0_70"/>
          <p:cNvSpPr/>
          <p:nvPr/>
        </p:nvSpPr>
        <p:spPr>
          <a:xfrm>
            <a:off x="4311599" y="3133734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cf6fd3894_0_70"/>
          <p:cNvSpPr/>
          <p:nvPr/>
        </p:nvSpPr>
        <p:spPr>
          <a:xfrm>
            <a:off x="6456722" y="4116143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cf6fd3894_0_70"/>
          <p:cNvSpPr txBox="1"/>
          <p:nvPr/>
        </p:nvSpPr>
        <p:spPr>
          <a:xfrm>
            <a:off x="5745776" y="2303221"/>
            <a:ext cx="1141500" cy="24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cf6fd3894_0_70"/>
          <p:cNvSpPr txBox="1"/>
          <p:nvPr/>
        </p:nvSpPr>
        <p:spPr>
          <a:xfrm>
            <a:off x="3848600" y="3318001"/>
            <a:ext cx="1141500" cy="226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データ取得・Excel変換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7cf6fd3894_0_70"/>
          <p:cNvSpPr txBox="1"/>
          <p:nvPr/>
        </p:nvSpPr>
        <p:spPr>
          <a:xfrm>
            <a:off x="3773574" y="2551972"/>
            <a:ext cx="1326300" cy="231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取得データ蓄積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g7cf6fd3894_0_70"/>
          <p:cNvCxnSpPr/>
          <p:nvPr/>
        </p:nvCxnSpPr>
        <p:spPr>
          <a:xfrm>
            <a:off x="5655924" y="3439402"/>
            <a:ext cx="0" cy="60302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g7cf6fd3894_0_70"/>
          <p:cNvSpPr/>
          <p:nvPr/>
        </p:nvSpPr>
        <p:spPr>
          <a:xfrm>
            <a:off x="5530799" y="3614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cf6fd3894_0_70"/>
          <p:cNvSpPr txBox="1"/>
          <p:nvPr/>
        </p:nvSpPr>
        <p:spPr>
          <a:xfrm>
            <a:off x="4392032" y="3616175"/>
            <a:ext cx="847068" cy="262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g7cf6fd3894_0_70"/>
          <p:cNvCxnSpPr/>
          <p:nvPr/>
        </p:nvCxnSpPr>
        <p:spPr>
          <a:xfrm rot="10800000">
            <a:off x="5360478" y="3431273"/>
            <a:ext cx="0" cy="60367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g7cf6fd3894_0_70"/>
          <p:cNvSpPr/>
          <p:nvPr/>
        </p:nvSpPr>
        <p:spPr>
          <a:xfrm>
            <a:off x="5232625" y="3614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7cf6fd3894_0_70"/>
          <p:cNvSpPr txBox="1"/>
          <p:nvPr/>
        </p:nvSpPr>
        <p:spPr>
          <a:xfrm>
            <a:off x="5771503" y="3449120"/>
            <a:ext cx="2213274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クライアントのタイミングでExcelダウンロード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(ダウンロード後、EC2上にあるExcelを削除)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7cf6fd3894_0_70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ツール構築日：2018年9月7日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d2aecd8d7_0_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SmartNewsレポート生成ツール</a:t>
            </a:r>
            <a:endParaRPr sz="1800"/>
          </a:p>
        </p:txBody>
      </p:sp>
      <p:sp>
        <p:nvSpPr>
          <p:cNvPr id="244" name="Google Shape;244;g7d2aecd8d7_0_9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SmartNewsサイト(API)から広告データを取得・加工します。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加工データをExcelに変換してZIP化し、EC2(画面)上でダウンロードします。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加工データはクライアント提出用レポートとして利用します。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g7d2aecd8d7_0_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g7d2aecd8d7_0_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g7d2aecd8d7_0_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7d2aecd8d7_0_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7d2aecd8d7_0_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7d2aecd8d7_0_9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g7d2aecd8d7_0_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{B200BCD1-4827-4349-B39B-CF78AB724F86}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7d2aecd8d7_0_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g7d2aecd8d7_0_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g7d2aecd8d7_0_9"/>
          <p:cNvCxnSpPr/>
          <p:nvPr/>
        </p:nvCxnSpPr>
        <p:spPr>
          <a:xfrm>
            <a:off x="5413900" y="3969333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g7d2aecd8d7_0_9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7d2aecd8d7_0_9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7d2aecd8d7_0_9"/>
          <p:cNvCxnSpPr/>
          <p:nvPr/>
        </p:nvCxnSpPr>
        <p:spPr>
          <a:xfrm rot="10800000">
            <a:off x="5413900" y="3598273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g7d2aecd8d7_0_9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7d2aecd8d7_0_9"/>
          <p:cNvSpPr txBox="1"/>
          <p:nvPr/>
        </p:nvSpPr>
        <p:spPr>
          <a:xfrm>
            <a:off x="5349250" y="4117042"/>
            <a:ext cx="1500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Excelに変換・ZIP化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7d2aecd8d7_0_9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7d2aecd8d7_0_9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7d2aecd8d7_0_9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7d2aecd8d7_0_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ツール構築日：2019年5月31日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