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OVzoeSS1g+BPlPIYk/x33dTJm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EC211F6-FF87-4BD5-8400-AEBD55EF1E32}">
  <a:tblStyle styleId="{7EC211F6-FF87-4BD5-8400-AEBD55EF1E3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cf6fd389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7cf6fd389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cf6fd389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7cf6fd389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d2aecd8d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g7d2aecd8d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d2aecd8d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g7d2aecd8d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d2aecd8d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0" name="Google Shape;360;g7d2aecd8d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d2aecd8d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7d2aecd8d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cf6fd38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7cf6fd38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cf6fd389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7cf6fd389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cf6fd389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7cf6fd389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cf6fd389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7cf6fd389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ja" sz="3600"/>
              <a:t>自社開発システム構成図</a:t>
            </a:r>
            <a:endParaRPr sz="36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2020年1月23日現在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cf6fd3894_0_222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広告データ統合ツール</a:t>
            </a:r>
            <a:endParaRPr sz="1800"/>
          </a:p>
        </p:txBody>
      </p:sp>
      <p:sp>
        <p:nvSpPr>
          <p:cNvPr id="254" name="Google Shape;254;g7cf6fd3894_0_222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Gluデータ(各媒体ごとの広告データ)とMAデータ(MA-EYESからダウンロードした広告データ)を取得・統合・加工し、</a:t>
            </a:r>
            <a:r>
              <a:rPr lang="ja" sz="1200">
                <a:solidFill>
                  <a:srgbClr val="666666"/>
                </a:solidFill>
              </a:rPr>
              <a:t>加工データを</a:t>
            </a:r>
            <a:r>
              <a:rPr lang="ja" sz="1200">
                <a:solidFill>
                  <a:srgbClr val="666666"/>
                </a:solidFill>
              </a:rPr>
              <a:t>Excelに変換して</a:t>
            </a: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EC2(</a:t>
            </a:r>
            <a:r>
              <a:rPr lang="ja" sz="1200">
                <a:solidFill>
                  <a:srgbClr val="666666"/>
                </a:solidFill>
              </a:rPr>
              <a:t>画面</a:t>
            </a: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ja" sz="1200">
                <a:solidFill>
                  <a:srgbClr val="666666"/>
                </a:solidFill>
              </a:rPr>
              <a:t>上で</a:t>
            </a: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ダウンロードします。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>
                <a:solidFill>
                  <a:srgbClr val="666666"/>
                </a:solidFill>
              </a:rPr>
              <a:t>加工データはkintoneにて利用します。</a:t>
            </a:r>
            <a:endParaRPr sz="1200">
              <a:solidFill>
                <a:srgbClr val="666666"/>
              </a:solidFill>
            </a:endParaRPr>
          </a:p>
        </p:txBody>
      </p:sp>
      <p:graphicFrame>
        <p:nvGraphicFramePr>
          <p:cNvPr id="255" name="Google Shape;255;g7cf6fd3894_0_222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{7EC211F6-FF87-4BD5-8400-AEBD55EF1E32}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6" name="Google Shape;256;g7cf6fd3894_0_222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GluのExcelから取得するデータ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・クライアント名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・案件名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・消化金額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・成果数など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MAのExcelから取得するデータ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・クライアント名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・案件名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・商品/媒体名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・売上明細品名など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・案件コード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・注文コード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・商品/媒体名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・売上明細品名など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クライアント名、案件名、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　　　　　消化金額、成果数など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g7cf6fd3894_0_222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g7cf6fd3894_0_222"/>
          <p:cNvCxnSpPr/>
          <p:nvPr/>
        </p:nvCxnSpPr>
        <p:spPr>
          <a:xfrm>
            <a:off x="4740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g7cf6fd3894_0_222"/>
          <p:cNvCxnSpPr/>
          <p:nvPr/>
        </p:nvCxnSpPr>
        <p:spPr>
          <a:xfrm rot="10800000">
            <a:off x="43715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0" name="Google Shape;260;g7cf6fd3894_0_222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Gluデータ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(Excel)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7cf6fd3894_0_222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7cf6fd3894_0_222"/>
          <p:cNvSpPr/>
          <p:nvPr/>
        </p:nvSpPr>
        <p:spPr>
          <a:xfrm>
            <a:off x="4206947" y="269322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7cf6fd3894_0_222"/>
          <p:cNvSpPr txBox="1"/>
          <p:nvPr/>
        </p:nvSpPr>
        <p:spPr>
          <a:xfrm>
            <a:off x="3350000" y="27017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7cf6fd3894_0_222"/>
          <p:cNvSpPr txBox="1"/>
          <p:nvPr/>
        </p:nvSpPr>
        <p:spPr>
          <a:xfrm>
            <a:off x="4721600" y="27017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g7cf6fd3894_0_222"/>
          <p:cNvCxnSpPr/>
          <p:nvPr/>
        </p:nvCxnSpPr>
        <p:spPr>
          <a:xfrm>
            <a:off x="5413900" y="3916325"/>
            <a:ext cx="139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6" name="Google Shape;266;g7cf6fd3894_0_222"/>
          <p:cNvSpPr/>
          <p:nvPr/>
        </p:nvSpPr>
        <p:spPr>
          <a:xfrm>
            <a:off x="5929200" y="3805425"/>
            <a:ext cx="3729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7cf6fd3894_0_222"/>
          <p:cNvSpPr txBox="1"/>
          <p:nvPr/>
        </p:nvSpPr>
        <p:spPr>
          <a:xfrm>
            <a:off x="5636000" y="31589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7cf6fd3894_0_222"/>
          <p:cNvSpPr/>
          <p:nvPr/>
        </p:nvSpPr>
        <p:spPr>
          <a:xfrm>
            <a:off x="6778200" y="34515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7cf6fd3894_0_222"/>
          <p:cNvSpPr/>
          <p:nvPr/>
        </p:nvSpPr>
        <p:spPr>
          <a:xfrm>
            <a:off x="62020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MAデータ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(Excel)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g7cf6fd3894_0_222"/>
          <p:cNvCxnSpPr/>
          <p:nvPr/>
        </p:nvCxnSpPr>
        <p:spPr>
          <a:xfrm flipH="1" rot="10800000">
            <a:off x="5351450" y="2439375"/>
            <a:ext cx="1153800" cy="8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" name="Google Shape;271;g7cf6fd3894_0_222"/>
          <p:cNvCxnSpPr/>
          <p:nvPr/>
        </p:nvCxnSpPr>
        <p:spPr>
          <a:xfrm flipH="1">
            <a:off x="5420860" y="2423942"/>
            <a:ext cx="2214900" cy="9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2" name="Google Shape;272;g7cf6fd3894_0_222"/>
          <p:cNvSpPr txBox="1"/>
          <p:nvPr/>
        </p:nvSpPr>
        <p:spPr>
          <a:xfrm>
            <a:off x="6931400" y="25493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7cf6fd3894_0_222"/>
          <p:cNvSpPr txBox="1"/>
          <p:nvPr/>
        </p:nvSpPr>
        <p:spPr>
          <a:xfrm>
            <a:off x="5940800" y="26255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7cf6fd3894_0_222"/>
          <p:cNvSpPr/>
          <p:nvPr/>
        </p:nvSpPr>
        <p:spPr>
          <a:xfrm>
            <a:off x="5807147" y="269322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7cf6fd3894_0_222"/>
          <p:cNvSpPr/>
          <p:nvPr/>
        </p:nvSpPr>
        <p:spPr>
          <a:xfrm>
            <a:off x="6797747" y="261702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g7cf6fd3894_0_222"/>
          <p:cNvCxnSpPr/>
          <p:nvPr/>
        </p:nvCxnSpPr>
        <p:spPr>
          <a:xfrm flipH="1">
            <a:off x="5392000" y="3611525"/>
            <a:ext cx="1393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7" name="Google Shape;277;g7cf6fd3894_0_222"/>
          <p:cNvSpPr/>
          <p:nvPr/>
        </p:nvSpPr>
        <p:spPr>
          <a:xfrm>
            <a:off x="5929200" y="3424425"/>
            <a:ext cx="3729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7cf6fd3894_0_222"/>
          <p:cNvSpPr txBox="1"/>
          <p:nvPr/>
        </p:nvSpPr>
        <p:spPr>
          <a:xfrm>
            <a:off x="5407400" y="4149575"/>
            <a:ext cx="1500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Excelに変換・ダウンロード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7cf6fd3894_0_222"/>
          <p:cNvSpPr/>
          <p:nvPr/>
        </p:nvSpPr>
        <p:spPr>
          <a:xfrm>
            <a:off x="4587947" y="269322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cf6fd3894_0_285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ポータル申込書MA登録ツール</a:t>
            </a:r>
            <a:endParaRPr sz="1800"/>
          </a:p>
        </p:txBody>
      </p:sp>
      <p:sp>
        <p:nvSpPr>
          <p:cNvPr id="285" name="Google Shape;285;g7cf6fd3894_0_285"/>
          <p:cNvSpPr txBox="1"/>
          <p:nvPr/>
        </p:nvSpPr>
        <p:spPr>
          <a:xfrm>
            <a:off x="355249" y="7271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ポータル申込書データ(PDF)を取得・加工し、</a:t>
            </a:r>
            <a:r>
              <a:rPr lang="ja" sz="1200">
                <a:solidFill>
                  <a:srgbClr val="666666"/>
                </a:solidFill>
              </a:rPr>
              <a:t>加工データをExcelに変換して</a:t>
            </a: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EC2(</a:t>
            </a:r>
            <a:r>
              <a:rPr lang="ja" sz="1200">
                <a:solidFill>
                  <a:srgbClr val="666666"/>
                </a:solidFill>
              </a:rPr>
              <a:t>画面</a:t>
            </a: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ja" sz="1200">
                <a:solidFill>
                  <a:srgbClr val="666666"/>
                </a:solidFill>
              </a:rPr>
              <a:t>上で</a:t>
            </a: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ダウンロードします。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>
                <a:solidFill>
                  <a:srgbClr val="666666"/>
                </a:solidFill>
              </a:rPr>
              <a:t>加工データはMA-EYESにて利用します。</a:t>
            </a:r>
            <a:endParaRPr sz="1200">
              <a:solidFill>
                <a:srgbClr val="666666"/>
              </a:solidFill>
            </a:endParaRPr>
          </a:p>
        </p:txBody>
      </p:sp>
      <p:cxnSp>
        <p:nvCxnSpPr>
          <p:cNvPr id="286" name="Google Shape;286;g7cf6fd3894_0_285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" name="Google Shape;287;g7cf6fd3894_0_285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8" name="Google Shape;288;g7cf6fd3894_0_285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ポータル申込書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(PDF)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7cf6fd3894_0_285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7cf6fd3894_0_285"/>
          <p:cNvSpPr/>
          <p:nvPr/>
        </p:nvSpPr>
        <p:spPr>
          <a:xfrm>
            <a:off x="4959423" y="269322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/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7cf6fd3894_0_285"/>
          <p:cNvSpPr/>
          <p:nvPr/>
        </p:nvSpPr>
        <p:spPr>
          <a:xfrm>
            <a:off x="3749747" y="269322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/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2" name="Google Shape;292;g7cf6fd3894_0_285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{7EC211F6-FF87-4BD5-8400-AEBD55EF1E32}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3" name="Google Shape;293;g7cf6fd3894_0_285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ポータル申込書から取得するデータ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Excelに出力するデータ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・物件名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・企画名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・掲載料金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・納品予定日など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重要情報：</a:t>
            </a:r>
            <a:r>
              <a:rPr lang="ja" sz="1000">
                <a:solidFill>
                  <a:srgbClr val="FF0000"/>
                </a:solidFill>
              </a:rPr>
              <a:t>物件名、企画名、掲載料金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294" name="Google Shape;294;g7cf6fd3894_0_285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g7cf6fd3894_0_285"/>
          <p:cNvSpPr txBox="1"/>
          <p:nvPr/>
        </p:nvSpPr>
        <p:spPr>
          <a:xfrm>
            <a:off x="2816600" y="27017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7cf6fd3894_0_285"/>
          <p:cNvSpPr txBox="1"/>
          <p:nvPr/>
        </p:nvSpPr>
        <p:spPr>
          <a:xfrm>
            <a:off x="5255000" y="27017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g7cf6fd3894_0_285"/>
          <p:cNvCxnSpPr/>
          <p:nvPr/>
        </p:nvCxnSpPr>
        <p:spPr>
          <a:xfrm>
            <a:off x="5413900" y="3916325"/>
            <a:ext cx="139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8" name="Google Shape;298;g7cf6fd3894_0_285"/>
          <p:cNvSpPr/>
          <p:nvPr/>
        </p:nvSpPr>
        <p:spPr>
          <a:xfrm>
            <a:off x="5929200" y="3805425"/>
            <a:ext cx="3729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/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7cf6fd3894_0_285"/>
          <p:cNvSpPr txBox="1"/>
          <p:nvPr/>
        </p:nvSpPr>
        <p:spPr>
          <a:xfrm>
            <a:off x="5636000" y="31589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7cf6fd3894_0_285"/>
          <p:cNvSpPr/>
          <p:nvPr/>
        </p:nvSpPr>
        <p:spPr>
          <a:xfrm>
            <a:off x="6778200" y="34515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g7cf6fd3894_0_285"/>
          <p:cNvCxnSpPr/>
          <p:nvPr/>
        </p:nvCxnSpPr>
        <p:spPr>
          <a:xfrm flipH="1">
            <a:off x="5392000" y="3611525"/>
            <a:ext cx="1393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2" name="Google Shape;302;g7cf6fd3894_0_285"/>
          <p:cNvSpPr/>
          <p:nvPr/>
        </p:nvSpPr>
        <p:spPr>
          <a:xfrm>
            <a:off x="5929200" y="3424425"/>
            <a:ext cx="3729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7cf6fd3894_0_285"/>
          <p:cNvSpPr txBox="1"/>
          <p:nvPr/>
        </p:nvSpPr>
        <p:spPr>
          <a:xfrm>
            <a:off x="5407400" y="4149575"/>
            <a:ext cx="1500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Excelに変換・ダウンロード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d2aecd8d7_0_9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SmartNewsレポート生成</a:t>
            </a:r>
            <a:r>
              <a:rPr lang="ja" sz="1800"/>
              <a:t>ツール</a:t>
            </a:r>
            <a:endParaRPr sz="1800"/>
          </a:p>
        </p:txBody>
      </p:sp>
      <p:sp>
        <p:nvSpPr>
          <p:cNvPr id="309" name="Google Shape;309;g7d2aecd8d7_0_9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>
                <a:solidFill>
                  <a:srgbClr val="666666"/>
                </a:solidFill>
              </a:rPr>
              <a:t>SmartNewsサイト(API)から広告データを取得・加工します。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>
                <a:solidFill>
                  <a:srgbClr val="666666"/>
                </a:solidFill>
              </a:rPr>
              <a:t>加工データをExcelに変換してZIP化し、EC2(画面)上でダウンロードします。</a:t>
            </a:r>
            <a:endParaRPr sz="12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>
                <a:solidFill>
                  <a:srgbClr val="666666"/>
                </a:solidFill>
              </a:rPr>
              <a:t>加工データはクライアント提出用レポートとして利用します</a:t>
            </a:r>
            <a:r>
              <a:rPr lang="ja" sz="1200">
                <a:solidFill>
                  <a:srgbClr val="666666"/>
                </a:solidFill>
              </a:rPr>
              <a:t>。</a:t>
            </a:r>
            <a:endParaRPr sz="1200">
              <a:solidFill>
                <a:srgbClr val="666666"/>
              </a:solidFill>
            </a:endParaRPr>
          </a:p>
        </p:txBody>
      </p:sp>
      <p:cxnSp>
        <p:nvCxnSpPr>
          <p:cNvPr id="310" name="Google Shape;310;g7d2aecd8d7_0_9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" name="Google Shape;311;g7d2aecd8d7_0_9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2" name="Google Shape;312;g7d2aecd8d7_0_9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>
                <a:solidFill>
                  <a:schemeClr val="dk1"/>
                </a:solidFill>
              </a:rPr>
              <a:t>SmartNewsサイト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ja" sz="1200">
                <a:solidFill>
                  <a:schemeClr val="dk1"/>
                </a:solidFill>
              </a:rPr>
              <a:t>Web</a:t>
            </a: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7d2aecd8d7_0_9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7d2aecd8d7_0_9"/>
          <p:cNvSpPr/>
          <p:nvPr/>
        </p:nvSpPr>
        <p:spPr>
          <a:xfrm>
            <a:off x="4959423" y="269322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/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7d2aecd8d7_0_9"/>
          <p:cNvSpPr/>
          <p:nvPr/>
        </p:nvSpPr>
        <p:spPr>
          <a:xfrm>
            <a:off x="3749747" y="269322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/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6" name="Google Shape;316;g7d2aecd8d7_0_9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{7EC211F6-FF87-4BD5-8400-AEBD55EF1E32}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7" name="Google Shape;317;g7d2aecd8d7_0_9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SmartNewsサイトから取得するデータ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Excelに出力するデータ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・アカウントID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・キャンペーン名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・消化金額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・クリック数など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重要情報：</a:t>
            </a:r>
            <a:r>
              <a:rPr lang="ja" sz="1000">
                <a:solidFill>
                  <a:srgbClr val="FF0000"/>
                </a:solidFill>
              </a:rPr>
              <a:t>キャンペーン名</a:t>
            </a:r>
            <a:r>
              <a:rPr lang="ja" sz="1000">
                <a:solidFill>
                  <a:srgbClr val="FF0000"/>
                </a:solidFill>
              </a:rPr>
              <a:t>、</a:t>
            </a:r>
            <a:r>
              <a:rPr lang="ja" sz="1000">
                <a:solidFill>
                  <a:srgbClr val="FF0000"/>
                </a:solidFill>
              </a:rPr>
              <a:t>消化金額、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rgbClr val="FF0000"/>
                </a:solidFill>
              </a:rPr>
              <a:t>　　　　　クリック数、impなど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18" name="Google Shape;318;g7d2aecd8d7_0_9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9" name="Google Shape;319;g7d2aecd8d7_0_9"/>
          <p:cNvSpPr txBox="1"/>
          <p:nvPr/>
        </p:nvSpPr>
        <p:spPr>
          <a:xfrm>
            <a:off x="2816600" y="27017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7d2aecd8d7_0_9"/>
          <p:cNvSpPr txBox="1"/>
          <p:nvPr/>
        </p:nvSpPr>
        <p:spPr>
          <a:xfrm>
            <a:off x="5255000" y="27017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g7d2aecd8d7_0_9"/>
          <p:cNvCxnSpPr/>
          <p:nvPr/>
        </p:nvCxnSpPr>
        <p:spPr>
          <a:xfrm>
            <a:off x="5413900" y="3916325"/>
            <a:ext cx="139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2" name="Google Shape;322;g7d2aecd8d7_0_9"/>
          <p:cNvSpPr/>
          <p:nvPr/>
        </p:nvSpPr>
        <p:spPr>
          <a:xfrm>
            <a:off x="5929200" y="3805425"/>
            <a:ext cx="3729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/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7d2aecd8d7_0_9"/>
          <p:cNvSpPr txBox="1"/>
          <p:nvPr/>
        </p:nvSpPr>
        <p:spPr>
          <a:xfrm>
            <a:off x="5636000" y="31589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7d2aecd8d7_0_9"/>
          <p:cNvSpPr/>
          <p:nvPr/>
        </p:nvSpPr>
        <p:spPr>
          <a:xfrm>
            <a:off x="6778200" y="34515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g7d2aecd8d7_0_9"/>
          <p:cNvCxnSpPr/>
          <p:nvPr/>
        </p:nvCxnSpPr>
        <p:spPr>
          <a:xfrm flipH="1">
            <a:off x="5392000" y="3611525"/>
            <a:ext cx="1393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6" name="Google Shape;326;g7d2aecd8d7_0_9"/>
          <p:cNvSpPr/>
          <p:nvPr/>
        </p:nvSpPr>
        <p:spPr>
          <a:xfrm>
            <a:off x="5929200" y="3424425"/>
            <a:ext cx="3729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7d2aecd8d7_0_9"/>
          <p:cNvSpPr txBox="1"/>
          <p:nvPr/>
        </p:nvSpPr>
        <p:spPr>
          <a:xfrm>
            <a:off x="5407400" y="4149575"/>
            <a:ext cx="1500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Excelに変換・ZIP</a:t>
            </a:r>
            <a:r>
              <a:rPr lang="ja" sz="800">
                <a:solidFill>
                  <a:schemeClr val="dk1"/>
                </a:solidFill>
              </a:rPr>
              <a:t>化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ダウンロード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XSERVER上で稼働しているシステム</a:t>
            </a:r>
            <a:endParaRPr/>
          </a:p>
        </p:txBody>
      </p:sp>
      <p:sp>
        <p:nvSpPr>
          <p:cNvPr id="333" name="Google Shape;333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Facebook広告データ集計ツール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●"/>
            </a:pPr>
            <a:r>
              <a:rPr lang="ja" sz="1000"/>
              <a:t>リダイレクトチェックツール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d2aecd8d7_0_32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Facebook広告データ集計</a:t>
            </a:r>
            <a:r>
              <a:rPr lang="ja" sz="1800"/>
              <a:t>ツール</a:t>
            </a:r>
            <a:endParaRPr sz="1800"/>
          </a:p>
        </p:txBody>
      </p:sp>
      <p:sp>
        <p:nvSpPr>
          <p:cNvPr id="339" name="Google Shape;339;g7d2aecd8d7_0_32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>
                <a:solidFill>
                  <a:srgbClr val="666666"/>
                </a:solidFill>
              </a:rPr>
              <a:t>FacebookのAPIを用いて広告データを取得・加工し、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>
                <a:solidFill>
                  <a:srgbClr val="666666"/>
                </a:solidFill>
              </a:rPr>
              <a:t>加工データをExcelに変換してXSERVER(画面)上でダウンロードします。</a:t>
            </a:r>
            <a:endParaRPr sz="12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>
                <a:solidFill>
                  <a:srgbClr val="666666"/>
                </a:solidFill>
              </a:rPr>
              <a:t>加工データは</a:t>
            </a:r>
            <a:r>
              <a:rPr lang="ja" sz="1200">
                <a:solidFill>
                  <a:srgbClr val="666666"/>
                </a:solidFill>
              </a:rPr>
              <a:t>自社レポート作成データとして</a:t>
            </a:r>
            <a:r>
              <a:rPr lang="ja" sz="1200">
                <a:solidFill>
                  <a:srgbClr val="666666"/>
                </a:solidFill>
              </a:rPr>
              <a:t>利用します。</a:t>
            </a:r>
            <a:endParaRPr sz="1200">
              <a:solidFill>
                <a:srgbClr val="666666"/>
              </a:solidFill>
            </a:endParaRPr>
          </a:p>
        </p:txBody>
      </p:sp>
      <p:cxnSp>
        <p:nvCxnSpPr>
          <p:cNvPr id="340" name="Google Shape;340;g7d2aecd8d7_0_32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1" name="Google Shape;341;g7d2aecd8d7_0_32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2" name="Google Shape;342;g7d2aecd8d7_0_32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>
                <a:solidFill>
                  <a:schemeClr val="dk1"/>
                </a:solidFill>
              </a:rPr>
              <a:t>Facebook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7d2aecd8d7_0_32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>
                <a:solidFill>
                  <a:schemeClr val="dk1"/>
                </a:solidFill>
              </a:rPr>
              <a:t>XSERVER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7d2aecd8d7_0_32"/>
          <p:cNvSpPr/>
          <p:nvPr/>
        </p:nvSpPr>
        <p:spPr>
          <a:xfrm>
            <a:off x="4959423" y="269322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/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7d2aecd8d7_0_32"/>
          <p:cNvSpPr/>
          <p:nvPr/>
        </p:nvSpPr>
        <p:spPr>
          <a:xfrm>
            <a:off x="3749747" y="269322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/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6" name="Google Shape;346;g7d2aecd8d7_0_32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{7EC211F6-FF87-4BD5-8400-AEBD55EF1E32}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7" name="Google Shape;347;g7d2aecd8d7_0_32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Facebookから取得するデータ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Excelに出力するデータ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・アカウントID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・キャンペーン名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・消化金額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・クリック数など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重要情報：</a:t>
            </a:r>
            <a:r>
              <a:rPr lang="ja" sz="1000">
                <a:solidFill>
                  <a:srgbClr val="FF0000"/>
                </a:solidFill>
              </a:rPr>
              <a:t>キャンペーン名、消化金額、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rgbClr val="FF0000"/>
                </a:solidFill>
              </a:rPr>
              <a:t>　　　　　クリック数、impなど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48" name="Google Shape;348;g7d2aecd8d7_0_32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9" name="Google Shape;349;g7d2aecd8d7_0_32"/>
          <p:cNvSpPr txBox="1"/>
          <p:nvPr/>
        </p:nvSpPr>
        <p:spPr>
          <a:xfrm>
            <a:off x="2816600" y="27017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7d2aecd8d7_0_32"/>
          <p:cNvSpPr txBox="1"/>
          <p:nvPr/>
        </p:nvSpPr>
        <p:spPr>
          <a:xfrm>
            <a:off x="5255000" y="27017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g7d2aecd8d7_0_32"/>
          <p:cNvCxnSpPr/>
          <p:nvPr/>
        </p:nvCxnSpPr>
        <p:spPr>
          <a:xfrm>
            <a:off x="5413900" y="3916325"/>
            <a:ext cx="139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2" name="Google Shape;352;g7d2aecd8d7_0_32"/>
          <p:cNvSpPr/>
          <p:nvPr/>
        </p:nvSpPr>
        <p:spPr>
          <a:xfrm>
            <a:off x="5929200" y="3805425"/>
            <a:ext cx="3729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/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7d2aecd8d7_0_32"/>
          <p:cNvSpPr txBox="1"/>
          <p:nvPr/>
        </p:nvSpPr>
        <p:spPr>
          <a:xfrm>
            <a:off x="5636000" y="31589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7d2aecd8d7_0_32"/>
          <p:cNvSpPr/>
          <p:nvPr/>
        </p:nvSpPr>
        <p:spPr>
          <a:xfrm>
            <a:off x="6778200" y="34515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g7d2aecd8d7_0_32"/>
          <p:cNvCxnSpPr/>
          <p:nvPr/>
        </p:nvCxnSpPr>
        <p:spPr>
          <a:xfrm flipH="1">
            <a:off x="5392000" y="3611525"/>
            <a:ext cx="1393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6" name="Google Shape;356;g7d2aecd8d7_0_32"/>
          <p:cNvSpPr/>
          <p:nvPr/>
        </p:nvSpPr>
        <p:spPr>
          <a:xfrm>
            <a:off x="5929200" y="3424425"/>
            <a:ext cx="3729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7d2aecd8d7_0_32"/>
          <p:cNvSpPr txBox="1"/>
          <p:nvPr/>
        </p:nvSpPr>
        <p:spPr>
          <a:xfrm>
            <a:off x="5407400" y="4149575"/>
            <a:ext cx="1500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Excelに変換・ダウンロード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d2aecd8d7_0_55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リダイレクトチェック</a:t>
            </a:r>
            <a:r>
              <a:rPr lang="ja" sz="1800"/>
              <a:t>ツール</a:t>
            </a:r>
            <a:endParaRPr sz="1800"/>
          </a:p>
        </p:txBody>
      </p:sp>
      <p:sp>
        <p:nvSpPr>
          <p:cNvPr id="363" name="Google Shape;363;g7d2aecd8d7_0_55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>
                <a:solidFill>
                  <a:srgbClr val="666666"/>
                </a:solidFill>
              </a:rPr>
              <a:t>物件URLを入力し、</a:t>
            </a:r>
            <a:r>
              <a:rPr lang="ja" sz="1200">
                <a:solidFill>
                  <a:srgbClr val="666666"/>
                </a:solidFill>
              </a:rPr>
              <a:t>リダイレクトの有無を判定します。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>
                <a:solidFill>
                  <a:srgbClr val="666666"/>
                </a:solidFill>
              </a:rPr>
              <a:t>リダイレクト有の場合はリダイレクト先のURL、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>
                <a:solidFill>
                  <a:srgbClr val="666666"/>
                </a:solidFill>
              </a:rPr>
              <a:t>リダイレクト無の場合は入力した物件URLをXSERVER(画面)上に出力します。</a:t>
            </a:r>
            <a:endParaRPr sz="1200">
              <a:solidFill>
                <a:srgbClr val="666666"/>
              </a:solidFill>
            </a:endParaRPr>
          </a:p>
        </p:txBody>
      </p:sp>
      <p:cxnSp>
        <p:nvCxnSpPr>
          <p:cNvPr id="364" name="Google Shape;364;g7d2aecd8d7_0_55"/>
          <p:cNvCxnSpPr/>
          <p:nvPr/>
        </p:nvCxnSpPr>
        <p:spPr>
          <a:xfrm rot="10800000">
            <a:off x="46001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5" name="Google Shape;365;g7d2aecd8d7_0_55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>
                <a:solidFill>
                  <a:schemeClr val="dk1"/>
                </a:solidFill>
              </a:rPr>
              <a:t>XSERVER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6" name="Google Shape;366;g7d2aecd8d7_0_55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{7EC211F6-FF87-4BD5-8400-AEBD55EF1E32}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7" name="Google Shape;367;g7d2aecd8d7_0_55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画面に入力</a:t>
            </a:r>
            <a:r>
              <a:rPr lang="ja" sz="1000">
                <a:solidFill>
                  <a:schemeClr val="dk1"/>
                </a:solidFill>
              </a:rPr>
              <a:t>するデータ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・</a:t>
            </a:r>
            <a:r>
              <a:rPr lang="ja" sz="1000">
                <a:solidFill>
                  <a:schemeClr val="dk1"/>
                </a:solidFill>
              </a:rPr>
              <a:t>物件URL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画面</a:t>
            </a:r>
            <a:r>
              <a:rPr lang="ja" sz="1000">
                <a:solidFill>
                  <a:schemeClr val="dk1"/>
                </a:solidFill>
              </a:rPr>
              <a:t>に出力するデータ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・リダイレクト有の場合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　→ リダイレクト先のURL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・リダイレクト無の場合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　→ 入力した物件URL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68" name="Google Shape;368;g7d2aecd8d7_0_55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9" name="Google Shape;369;g7d2aecd8d7_0_55"/>
          <p:cNvSpPr txBox="1"/>
          <p:nvPr/>
        </p:nvSpPr>
        <p:spPr>
          <a:xfrm>
            <a:off x="4569200" y="2701775"/>
            <a:ext cx="1266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100">
                <a:solidFill>
                  <a:schemeClr val="dk1"/>
                </a:solidFill>
              </a:rPr>
              <a:t>画面にアクセス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7d2aecd8d7_0_55"/>
          <p:cNvSpPr/>
          <p:nvPr/>
        </p:nvSpPr>
        <p:spPr>
          <a:xfrm>
            <a:off x="4035000" y="32991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 txBox="1"/>
          <p:nvPr>
            <p:ph type="title"/>
          </p:nvPr>
        </p:nvSpPr>
        <p:spPr>
          <a:xfrm>
            <a:off x="324952" y="312504"/>
            <a:ext cx="8520600" cy="3368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ja" sz="1400"/>
              <a:t>記載要領</a:t>
            </a:r>
            <a:endParaRPr b="1" sz="1400"/>
          </a:p>
        </p:txBody>
      </p:sp>
      <p:sp>
        <p:nvSpPr>
          <p:cNvPr id="61" name="Google Shape;61;p27"/>
          <p:cNvSpPr/>
          <p:nvPr/>
        </p:nvSpPr>
        <p:spPr>
          <a:xfrm>
            <a:off x="1851641" y="1007165"/>
            <a:ext cx="6076821" cy="3154018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7"/>
          <p:cNvSpPr txBox="1"/>
          <p:nvPr/>
        </p:nvSpPr>
        <p:spPr>
          <a:xfrm>
            <a:off x="2056983" y="1177131"/>
            <a:ext cx="3670578" cy="29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物件ポータルスクレイピングツール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7"/>
          <p:cNvSpPr txBox="1"/>
          <p:nvPr/>
        </p:nvSpPr>
        <p:spPr>
          <a:xfrm>
            <a:off x="2060987" y="1452741"/>
            <a:ext cx="5254213" cy="2714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毎週、Yahoo不動産サイト(html)から物件情報を取得し、取得情報をデータベースに蓄積します。</a:t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蓄積データは自社内の物件マスタとして利用します。</a:t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7"/>
          <p:cNvSpPr txBox="1"/>
          <p:nvPr/>
        </p:nvSpPr>
        <p:spPr>
          <a:xfrm>
            <a:off x="426129" y="1221909"/>
            <a:ext cx="8771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①ツール名称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27"/>
          <p:cNvCxnSpPr>
            <a:stCxn id="64" idx="3"/>
          </p:cNvCxnSpPr>
          <p:nvPr/>
        </p:nvCxnSpPr>
        <p:spPr>
          <a:xfrm>
            <a:off x="1303292" y="1337325"/>
            <a:ext cx="757800" cy="660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27"/>
          <p:cNvSpPr txBox="1"/>
          <p:nvPr/>
        </p:nvSpPr>
        <p:spPr>
          <a:xfrm>
            <a:off x="420762" y="1471232"/>
            <a:ext cx="69762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②説明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・概要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・利用目的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27"/>
          <p:cNvCxnSpPr/>
          <p:nvPr/>
        </p:nvCxnSpPr>
        <p:spPr>
          <a:xfrm>
            <a:off x="1103683" y="1610967"/>
            <a:ext cx="953726" cy="4117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27"/>
          <p:cNvCxnSpPr/>
          <p:nvPr/>
        </p:nvCxnSpPr>
        <p:spPr>
          <a:xfrm>
            <a:off x="5183621" y="2633450"/>
            <a:ext cx="0" cy="49176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" name="Google Shape;69;p27"/>
          <p:cNvCxnSpPr/>
          <p:nvPr/>
        </p:nvCxnSpPr>
        <p:spPr>
          <a:xfrm rot="10800000">
            <a:off x="4683872" y="2624589"/>
            <a:ext cx="0" cy="50062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" name="Google Shape;70;p27"/>
          <p:cNvSpPr/>
          <p:nvPr/>
        </p:nvSpPr>
        <p:spPr>
          <a:xfrm>
            <a:off x="4418577" y="2011982"/>
            <a:ext cx="1050622" cy="62592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Yahoo不動産サイト(Web)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7"/>
          <p:cNvSpPr/>
          <p:nvPr/>
        </p:nvSpPr>
        <p:spPr>
          <a:xfrm>
            <a:off x="4422027" y="3112144"/>
            <a:ext cx="1050622" cy="62592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7"/>
          <p:cNvSpPr/>
          <p:nvPr/>
        </p:nvSpPr>
        <p:spPr>
          <a:xfrm>
            <a:off x="6347426" y="3113833"/>
            <a:ext cx="1050622" cy="62592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7"/>
          <p:cNvSpPr txBox="1"/>
          <p:nvPr/>
        </p:nvSpPr>
        <p:spPr>
          <a:xfrm>
            <a:off x="2092962" y="2471308"/>
            <a:ext cx="1822780" cy="1301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Yahoo不動産サイトから取得するデータ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データベース（RDS）に保管するデータ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・所在地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・路線/駅/徒歩分数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・戸数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・間取り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・専有面積など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個人情報：</a:t>
            </a:r>
            <a:r>
              <a:rPr b="0" i="0" lang="ja" sz="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◆◆</a:t>
            </a:r>
            <a:endParaRPr b="0" i="0" sz="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b="0" i="0" lang="ja" sz="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◆◆</a:t>
            </a:r>
            <a:endParaRPr b="0" i="0" sz="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27"/>
          <p:cNvCxnSpPr>
            <a:stCxn id="71" idx="3"/>
            <a:endCxn id="72" idx="1"/>
          </p:cNvCxnSpPr>
          <p:nvPr/>
        </p:nvCxnSpPr>
        <p:spPr>
          <a:xfrm>
            <a:off x="5472649" y="3425106"/>
            <a:ext cx="874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" name="Google Shape;75;p27"/>
          <p:cNvSpPr/>
          <p:nvPr/>
        </p:nvSpPr>
        <p:spPr>
          <a:xfrm>
            <a:off x="5765522" y="3317106"/>
            <a:ext cx="216000" cy="216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7"/>
          <p:cNvSpPr txBox="1"/>
          <p:nvPr/>
        </p:nvSpPr>
        <p:spPr>
          <a:xfrm>
            <a:off x="5539066" y="3545666"/>
            <a:ext cx="668911" cy="151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データ保管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7"/>
          <p:cNvSpPr txBox="1"/>
          <p:nvPr/>
        </p:nvSpPr>
        <p:spPr>
          <a:xfrm>
            <a:off x="5232905" y="2800580"/>
            <a:ext cx="640617" cy="160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7"/>
          <p:cNvSpPr/>
          <p:nvPr/>
        </p:nvSpPr>
        <p:spPr>
          <a:xfrm>
            <a:off x="5075621" y="2765301"/>
            <a:ext cx="216000" cy="216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7"/>
          <p:cNvSpPr/>
          <p:nvPr/>
        </p:nvSpPr>
        <p:spPr>
          <a:xfrm>
            <a:off x="4576617" y="2768750"/>
            <a:ext cx="216000" cy="216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7"/>
          <p:cNvSpPr txBox="1"/>
          <p:nvPr/>
        </p:nvSpPr>
        <p:spPr>
          <a:xfrm>
            <a:off x="414666" y="2564429"/>
            <a:ext cx="1518364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④扱うデータの説明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・システムを跨ぐデータ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・システムに保管するデータ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27"/>
          <p:cNvCxnSpPr/>
          <p:nvPr/>
        </p:nvCxnSpPr>
        <p:spPr>
          <a:xfrm>
            <a:off x="1702904" y="2729888"/>
            <a:ext cx="347265" cy="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27"/>
          <p:cNvSpPr txBox="1"/>
          <p:nvPr/>
        </p:nvSpPr>
        <p:spPr>
          <a:xfrm>
            <a:off x="412648" y="1986335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③個人情報／重要情報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　あり・なし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7"/>
          <p:cNvCxnSpPr>
            <a:stCxn id="82" idx="3"/>
          </p:cNvCxnSpPr>
          <p:nvPr/>
        </p:nvCxnSpPr>
        <p:spPr>
          <a:xfrm>
            <a:off x="1751476" y="2171001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84" name="Google Shape;84;p27"/>
          <p:cNvGraphicFramePr/>
          <p:nvPr/>
        </p:nvGraphicFramePr>
        <p:xfrm>
          <a:off x="2157646" y="2014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{7EC211F6-FF87-4BD5-8400-AEBD55EF1E32}</a:tableStyleId>
              </a:tblPr>
              <a:tblGrid>
                <a:gridCol w="566975"/>
                <a:gridCol w="739400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ja" sz="700" u="none" cap="none" strike="noStrike"/>
                        <a:t>個人情報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ja" sz="700" u="none" cap="none" strike="noStrike"/>
                        <a:t>なし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ja" sz="700" u="none" cap="none" strike="noStrike"/>
                        <a:t>重要情報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ja" sz="700" u="none" cap="none" strike="noStrike"/>
                        <a:t>なし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" name="Google Shape;85;p27"/>
          <p:cNvSpPr txBox="1"/>
          <p:nvPr/>
        </p:nvSpPr>
        <p:spPr>
          <a:xfrm>
            <a:off x="4265142" y="4278692"/>
            <a:ext cx="162095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④システム構成図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・システム動作手順／動作内容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7"/>
          <p:cNvCxnSpPr>
            <a:stCxn id="85" idx="0"/>
          </p:cNvCxnSpPr>
          <p:nvPr/>
        </p:nvCxnSpPr>
        <p:spPr>
          <a:xfrm rot="10800000">
            <a:off x="5075621" y="3966092"/>
            <a:ext cx="0" cy="31260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27"/>
          <p:cNvCxnSpPr/>
          <p:nvPr/>
        </p:nvCxnSpPr>
        <p:spPr>
          <a:xfrm>
            <a:off x="1933452" y="1481316"/>
            <a:ext cx="5877048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27"/>
          <p:cNvSpPr txBox="1"/>
          <p:nvPr/>
        </p:nvSpPr>
        <p:spPr>
          <a:xfrm>
            <a:off x="522277" y="3488349"/>
            <a:ext cx="1221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個人情報・重要情報がありの場合は</a:t>
            </a:r>
            <a:r>
              <a:rPr b="0" i="0" lang="ja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赤字</a:t>
            </a: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記述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27"/>
          <p:cNvCxnSpPr/>
          <p:nvPr/>
        </p:nvCxnSpPr>
        <p:spPr>
          <a:xfrm>
            <a:off x="1702904" y="3590566"/>
            <a:ext cx="382438" cy="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27"/>
          <p:cNvSpPr txBox="1"/>
          <p:nvPr/>
        </p:nvSpPr>
        <p:spPr>
          <a:xfrm>
            <a:off x="4013705" y="2800580"/>
            <a:ext cx="6405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AWS上で稼働しているシステム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物件ポータルスクレイピングツール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来場予約管理システム(物件名:ジオ神戸中山手通)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Marketoマイトークン更新ツール(Clark用)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Marketoマイトークン更新ツール(NCC用)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Marketoメール配信履歴データ生成ツール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物件差分チェックツール(名鉄不動産用)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広告データ統合ツール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ポータル申込書MA登録ツール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●"/>
            </a:pPr>
            <a:r>
              <a:rPr lang="ja" sz="1000"/>
              <a:t>SmartNewsレポート生成ツール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8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物件ポータルスクレイピングツール</a:t>
            </a:r>
            <a:endParaRPr sz="1800"/>
          </a:p>
        </p:txBody>
      </p:sp>
      <p:sp>
        <p:nvSpPr>
          <p:cNvPr id="102" name="Google Shape;102;p28"/>
          <p:cNvSpPr txBox="1"/>
          <p:nvPr/>
        </p:nvSpPr>
        <p:spPr>
          <a:xfrm>
            <a:off x="355249" y="7271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毎週、Yahoo不動産サイト(html)から物件情報を取得し、取得情報をデータベースに蓄積します。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蓄積データは自社内の物件マスタとして利用します。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8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p28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" name="Google Shape;105;p28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Yahoo不動産サイト(Web)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8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8"/>
          <p:cNvSpPr/>
          <p:nvPr/>
        </p:nvSpPr>
        <p:spPr>
          <a:xfrm>
            <a:off x="7004186" y="3280367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28"/>
          <p:cNvCxnSpPr/>
          <p:nvPr/>
        </p:nvCxnSpPr>
        <p:spPr>
          <a:xfrm flipH="1" rot="10800000">
            <a:off x="5415460" y="3736742"/>
            <a:ext cx="15888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" name="Google Shape;109;p28"/>
          <p:cNvSpPr/>
          <p:nvPr/>
        </p:nvSpPr>
        <p:spPr>
          <a:xfrm>
            <a:off x="6017723" y="357164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8"/>
          <p:cNvSpPr txBox="1"/>
          <p:nvPr/>
        </p:nvSpPr>
        <p:spPr>
          <a:xfrm>
            <a:off x="5616536" y="3817667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データ保管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/>
          <p:nvPr/>
        </p:nvSpPr>
        <p:spPr>
          <a:xfrm>
            <a:off x="4959423" y="269322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8"/>
          <p:cNvSpPr/>
          <p:nvPr/>
        </p:nvSpPr>
        <p:spPr>
          <a:xfrm>
            <a:off x="3749747" y="269322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" name="Google Shape;113;p28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{7EC211F6-FF87-4BD5-8400-AEBD55EF1E32}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" name="Google Shape;114;p28"/>
          <p:cNvSpPr txBox="1"/>
          <p:nvPr/>
        </p:nvSpPr>
        <p:spPr>
          <a:xfrm>
            <a:off x="407329" y="2164074"/>
            <a:ext cx="2806402" cy="16738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Yahoo不動産サイトから取得するデータ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データベース（RDS）に保管するデータ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・所在地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・路線/駅/徒歩分数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・戸数など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28"/>
          <p:cNvCxnSpPr/>
          <p:nvPr/>
        </p:nvCxnSpPr>
        <p:spPr>
          <a:xfrm>
            <a:off x="228600" y="690234"/>
            <a:ext cx="864724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8"/>
          <p:cNvSpPr txBox="1"/>
          <p:nvPr/>
        </p:nvSpPr>
        <p:spPr>
          <a:xfrm>
            <a:off x="2816600" y="27017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8"/>
          <p:cNvSpPr txBox="1"/>
          <p:nvPr/>
        </p:nvSpPr>
        <p:spPr>
          <a:xfrm>
            <a:off x="5255000" y="27017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d2aecd8d7_0_78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来場予約管理システム(物件名:ジオ神戸中山手通)</a:t>
            </a:r>
            <a:endParaRPr sz="1800"/>
          </a:p>
        </p:txBody>
      </p:sp>
      <p:sp>
        <p:nvSpPr>
          <p:cNvPr id="123" name="Google Shape;123;g7d2aecd8d7_0_78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>
                <a:solidFill>
                  <a:srgbClr val="666666"/>
                </a:solidFill>
              </a:rPr>
              <a:t>Marketoで生成した来場予約フォームと予約日時を管理するEC2(管理画面)を連携します。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>
                <a:solidFill>
                  <a:srgbClr val="666666"/>
                </a:solidFill>
              </a:rPr>
              <a:t>来場予約/イベント予約/再来場予約の空き枠をEC2(管理画面)上で生成し、データベースに予約日時を登録します。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>
                <a:solidFill>
                  <a:srgbClr val="666666"/>
                </a:solidFill>
              </a:rPr>
              <a:t>予約状況はEC2(管理画面)上で可視化します。</a:t>
            </a:r>
            <a:endParaRPr sz="1200">
              <a:solidFill>
                <a:srgbClr val="666666"/>
              </a:solidFill>
            </a:endParaRPr>
          </a:p>
        </p:txBody>
      </p:sp>
      <p:graphicFrame>
        <p:nvGraphicFramePr>
          <p:cNvPr id="124" name="Google Shape;124;g7d2aecd8d7_0_78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{7EC211F6-FF87-4BD5-8400-AEBD55EF1E32}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" name="Google Shape;125;g7d2aecd8d7_0_78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Marketo来場予約フォーム</a:t>
            </a:r>
            <a:r>
              <a:rPr lang="ja" sz="1000">
                <a:solidFill>
                  <a:schemeClr val="dk1"/>
                </a:solidFill>
              </a:rPr>
              <a:t>から取得するデータ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・</a:t>
            </a:r>
            <a:r>
              <a:rPr lang="ja" sz="1000">
                <a:solidFill>
                  <a:schemeClr val="dk1"/>
                </a:solidFill>
              </a:rPr>
              <a:t>予約日時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データベース</a:t>
            </a:r>
            <a:r>
              <a:rPr lang="ja" sz="1000">
                <a:solidFill>
                  <a:schemeClr val="dk1"/>
                </a:solidFill>
              </a:rPr>
              <a:t>に</a:t>
            </a:r>
            <a:r>
              <a:rPr lang="ja" sz="1000">
                <a:solidFill>
                  <a:schemeClr val="dk1"/>
                </a:solidFill>
              </a:rPr>
              <a:t>保管</a:t>
            </a:r>
            <a:r>
              <a:rPr lang="ja" sz="1000">
                <a:solidFill>
                  <a:schemeClr val="dk1"/>
                </a:solidFill>
              </a:rPr>
              <a:t>するデータ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・予約日時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・</a:t>
            </a:r>
            <a:r>
              <a:rPr lang="ja" sz="1000">
                <a:solidFill>
                  <a:schemeClr val="dk1"/>
                </a:solidFill>
              </a:rPr>
              <a:t>予約件数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26" name="Google Shape;126;g7d2aecd8d7_0_78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g7d2aecd8d7_0_78"/>
          <p:cNvCxnSpPr/>
          <p:nvPr/>
        </p:nvCxnSpPr>
        <p:spPr>
          <a:xfrm>
            <a:off x="4814575" y="3822075"/>
            <a:ext cx="25284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" name="Google Shape;128;g7d2aecd8d7_0_78"/>
          <p:cNvSpPr/>
          <p:nvPr/>
        </p:nvSpPr>
        <p:spPr>
          <a:xfrm>
            <a:off x="3638700" y="35205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>
                <a:solidFill>
                  <a:schemeClr val="dk1"/>
                </a:solidFill>
              </a:rPr>
              <a:t>物件担当者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7d2aecd8d7_0_78"/>
          <p:cNvSpPr/>
          <p:nvPr/>
        </p:nvSpPr>
        <p:spPr>
          <a:xfrm>
            <a:off x="3628950" y="1558025"/>
            <a:ext cx="1144200" cy="17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>
                <a:solidFill>
                  <a:schemeClr val="dk1"/>
                </a:solidFill>
              </a:rPr>
              <a:t>一般客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7d2aecd8d7_0_78"/>
          <p:cNvSpPr/>
          <p:nvPr/>
        </p:nvSpPr>
        <p:spPr>
          <a:xfrm>
            <a:off x="7353250" y="1526675"/>
            <a:ext cx="775800" cy="26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>
                <a:solidFill>
                  <a:schemeClr val="dk1"/>
                </a:solidFill>
              </a:rPr>
              <a:t>EC2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>
                <a:solidFill>
                  <a:schemeClr val="dk1"/>
                </a:solidFill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7d2aecd8d7_0_78"/>
          <p:cNvSpPr/>
          <p:nvPr/>
        </p:nvSpPr>
        <p:spPr>
          <a:xfrm>
            <a:off x="5668650" y="1526675"/>
            <a:ext cx="775800" cy="181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900">
                <a:solidFill>
                  <a:schemeClr val="dk1"/>
                </a:solidFill>
              </a:rPr>
              <a:t>来場予約フォーム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ja" sz="900">
                <a:solidFill>
                  <a:schemeClr val="dk1"/>
                </a:solidFill>
              </a:rPr>
              <a:t>Marketo</a:t>
            </a: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g7d2aecd8d7_0_78"/>
          <p:cNvCxnSpPr/>
          <p:nvPr/>
        </p:nvCxnSpPr>
        <p:spPr>
          <a:xfrm flipH="1" rot="10800000">
            <a:off x="4814550" y="2447825"/>
            <a:ext cx="8253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g7d2aecd8d7_0_78"/>
          <p:cNvCxnSpPr/>
          <p:nvPr/>
        </p:nvCxnSpPr>
        <p:spPr>
          <a:xfrm flipH="1" rot="10800000">
            <a:off x="6490950" y="1990625"/>
            <a:ext cx="8253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g7d2aecd8d7_0_78"/>
          <p:cNvCxnSpPr/>
          <p:nvPr/>
        </p:nvCxnSpPr>
        <p:spPr>
          <a:xfrm rot="10800000">
            <a:off x="6496950" y="2523725"/>
            <a:ext cx="8322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5" name="Google Shape;135;g7d2aecd8d7_0_78"/>
          <p:cNvSpPr/>
          <p:nvPr/>
        </p:nvSpPr>
        <p:spPr>
          <a:xfrm>
            <a:off x="4998200" y="2254700"/>
            <a:ext cx="3729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7d2aecd8d7_0_78"/>
          <p:cNvSpPr/>
          <p:nvPr/>
        </p:nvSpPr>
        <p:spPr>
          <a:xfrm>
            <a:off x="6674600" y="1797500"/>
            <a:ext cx="3729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/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7d2aecd8d7_0_78"/>
          <p:cNvSpPr/>
          <p:nvPr/>
        </p:nvSpPr>
        <p:spPr>
          <a:xfrm>
            <a:off x="6674600" y="2330900"/>
            <a:ext cx="3729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/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g7d2aecd8d7_0_78"/>
          <p:cNvCxnSpPr/>
          <p:nvPr/>
        </p:nvCxnSpPr>
        <p:spPr>
          <a:xfrm flipH="1" rot="10800000">
            <a:off x="6490950" y="3057425"/>
            <a:ext cx="8253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9" name="Google Shape;139;g7d2aecd8d7_0_78"/>
          <p:cNvSpPr/>
          <p:nvPr/>
        </p:nvSpPr>
        <p:spPr>
          <a:xfrm>
            <a:off x="6674600" y="2864300"/>
            <a:ext cx="3729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/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7d2aecd8d7_0_78"/>
          <p:cNvSpPr txBox="1"/>
          <p:nvPr/>
        </p:nvSpPr>
        <p:spPr>
          <a:xfrm>
            <a:off x="4689175" y="2005100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>
                <a:solidFill>
                  <a:schemeClr val="dk1"/>
                </a:solidFill>
              </a:rPr>
              <a:t>フォーム</a:t>
            </a: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にアクセス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7d2aecd8d7_0_78"/>
          <p:cNvSpPr txBox="1"/>
          <p:nvPr/>
        </p:nvSpPr>
        <p:spPr>
          <a:xfrm>
            <a:off x="6365575" y="2614700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>
                <a:solidFill>
                  <a:schemeClr val="dk1"/>
                </a:solidFill>
              </a:rPr>
              <a:t>予約日時登録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7d2aecd8d7_0_78"/>
          <p:cNvSpPr txBox="1"/>
          <p:nvPr/>
        </p:nvSpPr>
        <p:spPr>
          <a:xfrm>
            <a:off x="6365575" y="2081300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>
                <a:solidFill>
                  <a:schemeClr val="dk1"/>
                </a:solidFill>
              </a:rPr>
              <a:t>空き枠</a:t>
            </a:r>
            <a:r>
              <a:rPr lang="ja" sz="700">
                <a:solidFill>
                  <a:schemeClr val="dk1"/>
                </a:solidFill>
              </a:rPr>
              <a:t>日時</a:t>
            </a:r>
            <a:r>
              <a:rPr lang="ja" sz="700">
                <a:solidFill>
                  <a:schemeClr val="dk1"/>
                </a:solidFill>
              </a:rPr>
              <a:t>取得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7d2aecd8d7_0_78"/>
          <p:cNvSpPr txBox="1"/>
          <p:nvPr/>
        </p:nvSpPr>
        <p:spPr>
          <a:xfrm>
            <a:off x="6365575" y="1547900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>
                <a:solidFill>
                  <a:schemeClr val="dk1"/>
                </a:solidFill>
              </a:rPr>
              <a:t>リクエスト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7d2aecd8d7_0_78"/>
          <p:cNvSpPr txBox="1"/>
          <p:nvPr/>
        </p:nvSpPr>
        <p:spPr>
          <a:xfrm>
            <a:off x="5126900" y="3910100"/>
            <a:ext cx="18723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>
                <a:solidFill>
                  <a:schemeClr val="dk1"/>
                </a:solidFill>
              </a:rPr>
              <a:t>管理画面にアクセスし、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>
                <a:solidFill>
                  <a:schemeClr val="dk1"/>
                </a:solidFill>
              </a:rPr>
              <a:t>空き枠日時登録や予約状況確認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cf6fd3894_0_29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Marketoマイトークン更新ツール(クラーク記念高校用)</a:t>
            </a:r>
            <a:endParaRPr sz="1800"/>
          </a:p>
        </p:txBody>
      </p:sp>
      <p:sp>
        <p:nvSpPr>
          <p:cNvPr id="150" name="Google Shape;150;g7cf6fd3894_0_29"/>
          <p:cNvSpPr txBox="1"/>
          <p:nvPr/>
        </p:nvSpPr>
        <p:spPr>
          <a:xfrm>
            <a:off x="355249" y="7271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1日に1回指定時間に、クラーク記念高校サイト情報(html)を取得します。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取得情報はMarketoのマイトークンに差し込み、Marketoで配信するメール内容に設定します。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g7cf6fd3894_0_29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g7cf6fd3894_0_29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" name="Google Shape;153;g7cf6fd3894_0_29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クラーク記念高校サイト(Web)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7cf6fd3894_0_29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7cf6fd3894_0_29"/>
          <p:cNvSpPr/>
          <p:nvPr/>
        </p:nvSpPr>
        <p:spPr>
          <a:xfrm>
            <a:off x="7004186" y="3280367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マイトークン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(Marketo)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g7cf6fd3894_0_29"/>
          <p:cNvCxnSpPr/>
          <p:nvPr/>
        </p:nvCxnSpPr>
        <p:spPr>
          <a:xfrm flipH="1" rot="10800000">
            <a:off x="5415460" y="3736742"/>
            <a:ext cx="15888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" name="Google Shape;157;g7cf6fd3894_0_29"/>
          <p:cNvSpPr/>
          <p:nvPr/>
        </p:nvSpPr>
        <p:spPr>
          <a:xfrm>
            <a:off x="6017723" y="357164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7cf6fd3894_0_29"/>
          <p:cNvSpPr txBox="1"/>
          <p:nvPr/>
        </p:nvSpPr>
        <p:spPr>
          <a:xfrm>
            <a:off x="5616536" y="3817667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データ保管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7cf6fd3894_0_29"/>
          <p:cNvSpPr/>
          <p:nvPr/>
        </p:nvSpPr>
        <p:spPr>
          <a:xfrm>
            <a:off x="4959423" y="269322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7cf6fd3894_0_29"/>
          <p:cNvSpPr/>
          <p:nvPr/>
        </p:nvSpPr>
        <p:spPr>
          <a:xfrm>
            <a:off x="3749747" y="269322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g7cf6fd3894_0_29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{7EC211F6-FF87-4BD5-8400-AEBD55EF1E32}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g7cf6fd3894_0_29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クラーク記念高校サイトから取得するデータ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マイトークン（Marketo）に保管するデータ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・記事タイトル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・記事詳細内容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・画像URL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・リンクURLなど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g7cf6fd3894_0_29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g7cf6fd3894_0_29"/>
          <p:cNvSpPr txBox="1"/>
          <p:nvPr/>
        </p:nvSpPr>
        <p:spPr>
          <a:xfrm>
            <a:off x="2816600" y="27017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7cf6fd3894_0_29"/>
          <p:cNvSpPr txBox="1"/>
          <p:nvPr/>
        </p:nvSpPr>
        <p:spPr>
          <a:xfrm>
            <a:off x="5255000" y="27017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cf6fd3894_0_50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Marketoマイトークン更新ツール(NCC用)</a:t>
            </a:r>
            <a:endParaRPr sz="1800"/>
          </a:p>
        </p:txBody>
      </p:sp>
      <p:sp>
        <p:nvSpPr>
          <p:cNvPr id="171" name="Google Shape;171;g7cf6fd3894_0_50"/>
          <p:cNvSpPr txBox="1"/>
          <p:nvPr/>
        </p:nvSpPr>
        <p:spPr>
          <a:xfrm>
            <a:off x="355249" y="7271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1日に1回指定時間に、NCCの新着情報/イベント/会員特典サイト情報(html)を取得します。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取得情報はMarketoのマイトークンに差し込み、Marketoで配信するメール内容に設定します。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g7cf6fd3894_0_50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g7cf6fd3894_0_50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" name="Google Shape;174;g7cf6fd3894_0_50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NCCの各サイト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(Web)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7cf6fd3894_0_50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7cf6fd3894_0_50"/>
          <p:cNvSpPr/>
          <p:nvPr/>
        </p:nvSpPr>
        <p:spPr>
          <a:xfrm>
            <a:off x="7004186" y="3280367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マイトークン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(Marketo)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g7cf6fd3894_0_50"/>
          <p:cNvCxnSpPr/>
          <p:nvPr/>
        </p:nvCxnSpPr>
        <p:spPr>
          <a:xfrm flipH="1" rot="10800000">
            <a:off x="5415460" y="3736742"/>
            <a:ext cx="15888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g7cf6fd3894_0_50"/>
          <p:cNvSpPr/>
          <p:nvPr/>
        </p:nvSpPr>
        <p:spPr>
          <a:xfrm>
            <a:off x="6017723" y="357164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7cf6fd3894_0_50"/>
          <p:cNvSpPr txBox="1"/>
          <p:nvPr/>
        </p:nvSpPr>
        <p:spPr>
          <a:xfrm>
            <a:off x="5616536" y="3817667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データ保管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7cf6fd3894_0_50"/>
          <p:cNvSpPr/>
          <p:nvPr/>
        </p:nvSpPr>
        <p:spPr>
          <a:xfrm>
            <a:off x="4959423" y="269322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7cf6fd3894_0_50"/>
          <p:cNvSpPr/>
          <p:nvPr/>
        </p:nvSpPr>
        <p:spPr>
          <a:xfrm>
            <a:off x="3749747" y="269322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2" name="Google Shape;182;g7cf6fd3894_0_50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{7EC211F6-FF87-4BD5-8400-AEBD55EF1E32}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3" name="Google Shape;183;g7cf6fd3894_0_50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NCCの各サイトから取得するデータ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マイトークン（Marketo）に保管するデータ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・記事タイトル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・記事詳細内容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・画像URL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・リンクURLなど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g7cf6fd3894_0_50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g7cf6fd3894_0_50"/>
          <p:cNvSpPr txBox="1"/>
          <p:nvPr/>
        </p:nvSpPr>
        <p:spPr>
          <a:xfrm>
            <a:off x="2816600" y="27017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7cf6fd3894_0_50"/>
          <p:cNvSpPr txBox="1"/>
          <p:nvPr/>
        </p:nvSpPr>
        <p:spPr>
          <a:xfrm>
            <a:off x="5255000" y="27017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cf6fd3894_0_70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Marketoメール配信履歴データ生成ツール</a:t>
            </a:r>
            <a:endParaRPr sz="1800"/>
          </a:p>
        </p:txBody>
      </p:sp>
      <p:sp>
        <p:nvSpPr>
          <p:cNvPr id="192" name="Google Shape;192;g7cf6fd3894_0_70"/>
          <p:cNvSpPr txBox="1"/>
          <p:nvPr/>
        </p:nvSpPr>
        <p:spPr>
          <a:xfrm>
            <a:off x="355249" y="8795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1日に1回指定時間に、MarketoのAPIを用いてメール配信履歴のデータを取得し、データベースに蓄積します。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毎週金曜日に蓄積データを加工し、加工データをExcelに変換してEC2(</a:t>
            </a:r>
            <a:r>
              <a:rPr lang="ja" sz="1200">
                <a:solidFill>
                  <a:srgbClr val="666666"/>
                </a:solidFill>
              </a:rPr>
              <a:t>画面</a:t>
            </a: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ja" sz="1200">
                <a:solidFill>
                  <a:srgbClr val="666666"/>
                </a:solidFill>
              </a:rPr>
              <a:t>上で</a:t>
            </a: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ダウンロードします。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ダウンロードデータはメール配信履歴確認用として利用します。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※</a:t>
            </a:r>
            <a:r>
              <a:rPr lang="ja" sz="1200">
                <a:solidFill>
                  <a:srgbClr val="666666"/>
                </a:solidFill>
              </a:rPr>
              <a:t>ツールに</a:t>
            </a: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Basic認証(パスワード複雑化)、IP制限設定済み。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g7cf6fd3894_0_70"/>
          <p:cNvGraphicFramePr/>
          <p:nvPr/>
        </p:nvGraphicFramePr>
        <p:xfrm>
          <a:off x="471984" y="16123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{7EC211F6-FF87-4BD5-8400-AEBD55EF1E32}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" name="Google Shape;194;g7cf6fd3894_0_70"/>
          <p:cNvSpPr txBox="1"/>
          <p:nvPr/>
        </p:nvSpPr>
        <p:spPr>
          <a:xfrm>
            <a:off x="407329" y="22402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Marketoから取得するデータ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・物件コード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・顧客メールアドレス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・メール配信日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・履歴タイトル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個人情報：</a:t>
            </a: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顧客メールアドレス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g7cf6fd3894_0_70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g7cf6fd3894_0_70"/>
          <p:cNvCxnSpPr/>
          <p:nvPr/>
        </p:nvCxnSpPr>
        <p:spPr>
          <a:xfrm>
            <a:off x="5656250" y="2200425"/>
            <a:ext cx="6300" cy="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" name="Google Shape;197;g7cf6fd3894_0_70"/>
          <p:cNvSpPr/>
          <p:nvPr/>
        </p:nvSpPr>
        <p:spPr>
          <a:xfrm>
            <a:off x="4851152" y="1584248"/>
            <a:ext cx="1326300" cy="6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cf6fd3894_0_70"/>
          <p:cNvSpPr/>
          <p:nvPr/>
        </p:nvSpPr>
        <p:spPr>
          <a:xfrm>
            <a:off x="4851053" y="2809598"/>
            <a:ext cx="1326300" cy="6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7cf6fd3894_0_70"/>
          <p:cNvSpPr/>
          <p:nvPr/>
        </p:nvSpPr>
        <p:spPr>
          <a:xfrm>
            <a:off x="7047277" y="2804573"/>
            <a:ext cx="1380000" cy="6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g7cf6fd3894_0_70"/>
          <p:cNvCxnSpPr/>
          <p:nvPr/>
        </p:nvCxnSpPr>
        <p:spPr>
          <a:xfrm flipH="1" rot="10800000">
            <a:off x="6177460" y="2970242"/>
            <a:ext cx="866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1" name="Google Shape;201;g7cf6fd3894_0_70"/>
          <p:cNvSpPr/>
          <p:nvPr/>
        </p:nvSpPr>
        <p:spPr>
          <a:xfrm>
            <a:off x="5530799" y="2394926"/>
            <a:ext cx="225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7cf6fd3894_0_70"/>
          <p:cNvSpPr txBox="1"/>
          <p:nvPr/>
        </p:nvSpPr>
        <p:spPr>
          <a:xfrm>
            <a:off x="4493000" y="23969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7cf6fd3894_0_70"/>
          <p:cNvSpPr/>
          <p:nvPr/>
        </p:nvSpPr>
        <p:spPr>
          <a:xfrm>
            <a:off x="2818178" y="2809648"/>
            <a:ext cx="1149600" cy="6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7cf6fd3894_0_70"/>
          <p:cNvSpPr/>
          <p:nvPr/>
        </p:nvSpPr>
        <p:spPr>
          <a:xfrm>
            <a:off x="5073600" y="4028125"/>
            <a:ext cx="943800" cy="44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g7cf6fd3894_0_70"/>
          <p:cNvCxnSpPr/>
          <p:nvPr/>
        </p:nvCxnSpPr>
        <p:spPr>
          <a:xfrm rot="10800000">
            <a:off x="3920200" y="2970350"/>
            <a:ext cx="94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" name="Google Shape;206;g7cf6fd3894_0_70"/>
          <p:cNvCxnSpPr/>
          <p:nvPr/>
        </p:nvCxnSpPr>
        <p:spPr>
          <a:xfrm rot="10800000">
            <a:off x="6130000" y="3198950"/>
            <a:ext cx="94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7" name="Google Shape;207;g7cf6fd3894_0_70"/>
          <p:cNvCxnSpPr/>
          <p:nvPr/>
        </p:nvCxnSpPr>
        <p:spPr>
          <a:xfrm flipH="1" rot="10800000">
            <a:off x="3967660" y="3198842"/>
            <a:ext cx="866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" name="Google Shape;208;g7cf6fd3894_0_70"/>
          <p:cNvCxnSpPr/>
          <p:nvPr/>
        </p:nvCxnSpPr>
        <p:spPr>
          <a:xfrm>
            <a:off x="6033750" y="4186825"/>
            <a:ext cx="1141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" name="Google Shape;209;g7cf6fd3894_0_70"/>
          <p:cNvSpPr/>
          <p:nvPr/>
        </p:nvSpPr>
        <p:spPr>
          <a:xfrm>
            <a:off x="7155750" y="4001575"/>
            <a:ext cx="1271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\\nfg\dfs\ssd\プライムクロスデータ受渡し用\マルケト配信履歴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7cf6fd3894_0_70"/>
          <p:cNvSpPr txBox="1"/>
          <p:nvPr/>
        </p:nvSpPr>
        <p:spPr>
          <a:xfrm>
            <a:off x="6029325" y="4274875"/>
            <a:ext cx="1069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ja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手動で野村不動産指定フォルダにデータ格納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7cf6fd3894_0_70"/>
          <p:cNvSpPr/>
          <p:nvPr/>
        </p:nvSpPr>
        <p:spPr>
          <a:xfrm>
            <a:off x="4311599" y="2852126"/>
            <a:ext cx="225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g7cf6fd3894_0_70"/>
          <p:cNvCxnSpPr/>
          <p:nvPr/>
        </p:nvCxnSpPr>
        <p:spPr>
          <a:xfrm flipH="1" rot="10800000">
            <a:off x="5336100" y="2193450"/>
            <a:ext cx="4500" cy="6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" name="Google Shape;213;g7cf6fd3894_0_70"/>
          <p:cNvSpPr/>
          <p:nvPr/>
        </p:nvSpPr>
        <p:spPr>
          <a:xfrm>
            <a:off x="5225999" y="2394926"/>
            <a:ext cx="225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7cf6fd3894_0_70"/>
          <p:cNvSpPr/>
          <p:nvPr/>
        </p:nvSpPr>
        <p:spPr>
          <a:xfrm>
            <a:off x="4311599" y="3080726"/>
            <a:ext cx="225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7cf6fd3894_0_70"/>
          <p:cNvSpPr/>
          <p:nvPr/>
        </p:nvSpPr>
        <p:spPr>
          <a:xfrm>
            <a:off x="6445199" y="2852126"/>
            <a:ext cx="225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7cf6fd3894_0_70"/>
          <p:cNvSpPr/>
          <p:nvPr/>
        </p:nvSpPr>
        <p:spPr>
          <a:xfrm>
            <a:off x="6445199" y="3080726"/>
            <a:ext cx="225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7cf6fd3894_0_70"/>
          <p:cNvSpPr/>
          <p:nvPr/>
        </p:nvSpPr>
        <p:spPr>
          <a:xfrm>
            <a:off x="6445199" y="4071326"/>
            <a:ext cx="225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7cf6fd3894_0_70"/>
          <p:cNvSpPr txBox="1"/>
          <p:nvPr/>
        </p:nvSpPr>
        <p:spPr>
          <a:xfrm>
            <a:off x="5712200" y="2396975"/>
            <a:ext cx="1141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7cf6fd3894_0_70"/>
          <p:cNvSpPr txBox="1"/>
          <p:nvPr/>
        </p:nvSpPr>
        <p:spPr>
          <a:xfrm>
            <a:off x="3848600" y="3311375"/>
            <a:ext cx="1141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7cf6fd3894_0_70"/>
          <p:cNvSpPr txBox="1"/>
          <p:nvPr/>
        </p:nvSpPr>
        <p:spPr>
          <a:xfrm>
            <a:off x="3740000" y="2625575"/>
            <a:ext cx="13263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ja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暗号化して取得データ蓄積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7cf6fd3894_0_70"/>
          <p:cNvSpPr txBox="1"/>
          <p:nvPr/>
        </p:nvSpPr>
        <p:spPr>
          <a:xfrm>
            <a:off x="6017000" y="2625575"/>
            <a:ext cx="18723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ja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Excel</a:t>
            </a:r>
            <a:r>
              <a:rPr lang="ja" sz="600"/>
              <a:t>変換</a:t>
            </a:r>
            <a:r>
              <a:rPr b="0" i="0" lang="ja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・暗号化してアップロード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g7cf6fd3894_0_70"/>
          <p:cNvCxnSpPr/>
          <p:nvPr/>
        </p:nvCxnSpPr>
        <p:spPr>
          <a:xfrm>
            <a:off x="5656250" y="3419625"/>
            <a:ext cx="6300" cy="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3" name="Google Shape;223;g7cf6fd3894_0_70"/>
          <p:cNvSpPr/>
          <p:nvPr/>
        </p:nvSpPr>
        <p:spPr>
          <a:xfrm>
            <a:off x="5530799" y="3614126"/>
            <a:ext cx="225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7cf6fd3894_0_70"/>
          <p:cNvSpPr txBox="1"/>
          <p:nvPr/>
        </p:nvSpPr>
        <p:spPr>
          <a:xfrm>
            <a:off x="4493000" y="3616175"/>
            <a:ext cx="7461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g7cf6fd3894_0_70"/>
          <p:cNvCxnSpPr/>
          <p:nvPr/>
        </p:nvCxnSpPr>
        <p:spPr>
          <a:xfrm flipH="1" rot="10800000">
            <a:off x="5336100" y="3412650"/>
            <a:ext cx="4500" cy="6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" name="Google Shape;226;g7cf6fd3894_0_70"/>
          <p:cNvSpPr/>
          <p:nvPr/>
        </p:nvSpPr>
        <p:spPr>
          <a:xfrm>
            <a:off x="5225999" y="3614126"/>
            <a:ext cx="225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7cf6fd3894_0_70"/>
          <p:cNvSpPr txBox="1"/>
          <p:nvPr/>
        </p:nvSpPr>
        <p:spPr>
          <a:xfrm>
            <a:off x="5864600" y="3463775"/>
            <a:ext cx="1948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ja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クライアントのタイミングでExcelダウンロード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ja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(ダウンロード後、S3上にあるExcelを削除)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cf6fd3894_0_136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物件差分チェックツール(名鉄不動産用)</a:t>
            </a:r>
            <a:endParaRPr sz="1800"/>
          </a:p>
        </p:txBody>
      </p:sp>
      <p:sp>
        <p:nvSpPr>
          <p:cNvPr id="233" name="Google Shape;233;g7cf6fd3894_0_136"/>
          <p:cNvSpPr txBox="1"/>
          <p:nvPr/>
        </p:nvSpPr>
        <p:spPr>
          <a:xfrm>
            <a:off x="355249" y="8795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毎週月曜日に、名鉄不動産の物件サイトにて「前週存在しないが今週存在する物件」を抽出し、抽出した物件の情報をメールで対象者に通知します。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通知した物件情報(物件名、リンク先URL)はYahooタグマネージャーやGoogleタグマネージャー等のタグを設置する際に利用します。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g7cf6fd3894_0_136"/>
          <p:cNvCxnSpPr/>
          <p:nvPr/>
        </p:nvCxnSpPr>
        <p:spPr>
          <a:xfrm>
            <a:off x="5121261" y="25002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5" name="Google Shape;235;g7cf6fd3894_0_136"/>
          <p:cNvCxnSpPr/>
          <p:nvPr/>
        </p:nvCxnSpPr>
        <p:spPr>
          <a:xfrm rot="10800000">
            <a:off x="3914361" y="25156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6" name="Google Shape;236;g7cf6fd3894_0_136"/>
          <p:cNvSpPr/>
          <p:nvPr/>
        </p:nvSpPr>
        <p:spPr>
          <a:xfrm>
            <a:off x="3687460" y="16028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名鉄不動産サイト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(Web)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7cf6fd3894_0_136"/>
          <p:cNvSpPr/>
          <p:nvPr/>
        </p:nvSpPr>
        <p:spPr>
          <a:xfrm>
            <a:off x="3687460" y="33615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7cf6fd3894_0_136"/>
          <p:cNvSpPr/>
          <p:nvPr/>
        </p:nvSpPr>
        <p:spPr>
          <a:xfrm>
            <a:off x="4959423" y="276942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7cf6fd3894_0_136"/>
          <p:cNvSpPr/>
          <p:nvPr/>
        </p:nvSpPr>
        <p:spPr>
          <a:xfrm>
            <a:off x="3749747" y="276942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0" name="Google Shape;240;g7cf6fd3894_0_136"/>
          <p:cNvGraphicFramePr/>
          <p:nvPr/>
        </p:nvGraphicFramePr>
        <p:xfrm>
          <a:off x="471984" y="16123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{7EC211F6-FF87-4BD5-8400-AEBD55EF1E32}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1" name="Google Shape;241;g7cf6fd3894_0_136"/>
          <p:cNvSpPr txBox="1"/>
          <p:nvPr/>
        </p:nvSpPr>
        <p:spPr>
          <a:xfrm>
            <a:off x="407329" y="22402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名鉄不動産サイトから取得するデータ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メールで通知するデータ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・物件サイトに存在するリンク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g7cf6fd3894_0_136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g7cf6fd3894_0_136"/>
          <p:cNvSpPr txBox="1"/>
          <p:nvPr/>
        </p:nvSpPr>
        <p:spPr>
          <a:xfrm>
            <a:off x="2816600" y="27779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7cf6fd3894_0_136"/>
          <p:cNvSpPr txBox="1"/>
          <p:nvPr/>
        </p:nvSpPr>
        <p:spPr>
          <a:xfrm>
            <a:off x="5255000" y="27779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g7cf6fd3894_0_136"/>
          <p:cNvCxnSpPr/>
          <p:nvPr/>
        </p:nvCxnSpPr>
        <p:spPr>
          <a:xfrm>
            <a:off x="5413900" y="3840125"/>
            <a:ext cx="139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6" name="Google Shape;246;g7cf6fd3894_0_136"/>
          <p:cNvSpPr/>
          <p:nvPr/>
        </p:nvSpPr>
        <p:spPr>
          <a:xfrm>
            <a:off x="5929200" y="3653025"/>
            <a:ext cx="3729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7cf6fd3894_0_136"/>
          <p:cNvSpPr txBox="1"/>
          <p:nvPr/>
        </p:nvSpPr>
        <p:spPr>
          <a:xfrm>
            <a:off x="5559800" y="39971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メール通知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7cf6fd3894_0_136"/>
          <p:cNvSpPr/>
          <p:nvPr/>
        </p:nvSpPr>
        <p:spPr>
          <a:xfrm>
            <a:off x="6778200" y="35277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