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59" r:id="rId7"/>
    <p:sldId id="260"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 Naik" userId="619b6e890e19fb11" providerId="LiveId" clId="{15EAE076-52D2-4E95-BC12-F9C6EDDDEFA0}"/>
    <pc:docChg chg="undo redo custSel addSld delSld modSld">
      <pc:chgData name="Hardik Naik" userId="619b6e890e19fb11" providerId="LiveId" clId="{15EAE076-52D2-4E95-BC12-F9C6EDDDEFA0}" dt="2023-09-04T15:21:13.662" v="4813" actId="20577"/>
      <pc:docMkLst>
        <pc:docMk/>
      </pc:docMkLst>
      <pc:sldChg chg="modSp mod">
        <pc:chgData name="Hardik Naik" userId="619b6e890e19fb11" providerId="LiveId" clId="{15EAE076-52D2-4E95-BC12-F9C6EDDDEFA0}" dt="2023-08-30T12:15:49.580" v="160" actId="1076"/>
        <pc:sldMkLst>
          <pc:docMk/>
          <pc:sldMk cId="95992585" sldId="256"/>
        </pc:sldMkLst>
        <pc:spChg chg="mod">
          <ac:chgData name="Hardik Naik" userId="619b6e890e19fb11" providerId="LiveId" clId="{15EAE076-52D2-4E95-BC12-F9C6EDDDEFA0}" dt="2023-08-30T12:15:35.237" v="157" actId="1076"/>
          <ac:spMkLst>
            <pc:docMk/>
            <pc:sldMk cId="95992585" sldId="256"/>
            <ac:spMk id="2" creationId="{3516BE1E-45EF-4274-BF43-50575362B687}"/>
          </ac:spMkLst>
        </pc:spChg>
        <pc:spChg chg="mod">
          <ac:chgData name="Hardik Naik" userId="619b6e890e19fb11" providerId="LiveId" clId="{15EAE076-52D2-4E95-BC12-F9C6EDDDEFA0}" dt="2023-08-30T12:15:49.580" v="160" actId="1076"/>
          <ac:spMkLst>
            <pc:docMk/>
            <pc:sldMk cId="95992585" sldId="256"/>
            <ac:spMk id="3" creationId="{CF9774E9-BC07-4119-8F87-688DE9663925}"/>
          </ac:spMkLst>
        </pc:spChg>
      </pc:sldChg>
      <pc:sldChg chg="addSp modSp mod">
        <pc:chgData name="Hardik Naik" userId="619b6e890e19fb11" providerId="LiveId" clId="{15EAE076-52D2-4E95-BC12-F9C6EDDDEFA0}" dt="2023-09-04T13:46:30.366" v="987" actId="20577"/>
        <pc:sldMkLst>
          <pc:docMk/>
          <pc:sldMk cId="95992585" sldId="257"/>
        </pc:sldMkLst>
        <pc:spChg chg="add mod">
          <ac:chgData name="Hardik Naik" userId="619b6e890e19fb11" providerId="LiveId" clId="{15EAE076-52D2-4E95-BC12-F9C6EDDDEFA0}" dt="2023-09-04T13:46:30.366" v="987" actId="20577"/>
          <ac:spMkLst>
            <pc:docMk/>
            <pc:sldMk cId="95992585" sldId="257"/>
            <ac:spMk id="3" creationId="{48C92FF2-1CAC-E4A5-CB5A-D8F7E3401E1C}"/>
          </ac:spMkLst>
        </pc:spChg>
        <pc:picChg chg="mod">
          <ac:chgData name="Hardik Naik" userId="619b6e890e19fb11" providerId="LiveId" clId="{15EAE076-52D2-4E95-BC12-F9C6EDDDEFA0}" dt="2023-09-03T08:59:23.404" v="311" actId="14100"/>
          <ac:picMkLst>
            <pc:docMk/>
            <pc:sldMk cId="95992585" sldId="257"/>
            <ac:picMk id="2" creationId="{AA05D6A5-0D10-4DF6-ADC1-6150F047A6F4}"/>
          </ac:picMkLst>
        </pc:picChg>
      </pc:sldChg>
      <pc:sldChg chg="addSp modSp mod">
        <pc:chgData name="Hardik Naik" userId="619b6e890e19fb11" providerId="LiveId" clId="{15EAE076-52D2-4E95-BC12-F9C6EDDDEFA0}" dt="2023-09-04T13:40:55.621" v="618" actId="1076"/>
        <pc:sldMkLst>
          <pc:docMk/>
          <pc:sldMk cId="95992585" sldId="258"/>
        </pc:sldMkLst>
        <pc:spChg chg="add mod">
          <ac:chgData name="Hardik Naik" userId="619b6e890e19fb11" providerId="LiveId" clId="{15EAE076-52D2-4E95-BC12-F9C6EDDDEFA0}" dt="2023-09-04T13:40:55.621" v="618" actId="1076"/>
          <ac:spMkLst>
            <pc:docMk/>
            <pc:sldMk cId="95992585" sldId="258"/>
            <ac:spMk id="2" creationId="{F5CD6D80-4C94-8216-73F9-401E19CB4703}"/>
          </ac:spMkLst>
        </pc:spChg>
        <pc:picChg chg="mod">
          <ac:chgData name="Hardik Naik" userId="619b6e890e19fb11" providerId="LiveId" clId="{15EAE076-52D2-4E95-BC12-F9C6EDDDEFA0}" dt="2023-08-30T12:16:45.291" v="169" actId="14100"/>
          <ac:picMkLst>
            <pc:docMk/>
            <pc:sldMk cId="95992585" sldId="258"/>
            <ac:picMk id="3" creationId="{3701F416-B671-495D-8364-6E4146E67323}"/>
          </ac:picMkLst>
        </pc:picChg>
      </pc:sldChg>
      <pc:sldChg chg="addSp modSp mod">
        <pc:chgData name="Hardik Naik" userId="619b6e890e19fb11" providerId="LiveId" clId="{15EAE076-52D2-4E95-BC12-F9C6EDDDEFA0}" dt="2023-09-04T14:37:03.732" v="1278" actId="20577"/>
        <pc:sldMkLst>
          <pc:docMk/>
          <pc:sldMk cId="95992585" sldId="259"/>
        </pc:sldMkLst>
        <pc:spChg chg="add mod">
          <ac:chgData name="Hardik Naik" userId="619b6e890e19fb11" providerId="LiveId" clId="{15EAE076-52D2-4E95-BC12-F9C6EDDDEFA0}" dt="2023-09-04T14:37:03.732" v="1278" actId="20577"/>
          <ac:spMkLst>
            <pc:docMk/>
            <pc:sldMk cId="95992585" sldId="259"/>
            <ac:spMk id="2" creationId="{FA0E9E70-5F25-DFF5-EE60-C711C2238D1F}"/>
          </ac:spMkLst>
        </pc:spChg>
        <pc:picChg chg="mod">
          <ac:chgData name="Hardik Naik" userId="619b6e890e19fb11" providerId="LiveId" clId="{15EAE076-52D2-4E95-BC12-F9C6EDDDEFA0}" dt="2023-09-04T13:46:43.170" v="988" actId="14100"/>
          <ac:picMkLst>
            <pc:docMk/>
            <pc:sldMk cId="95992585" sldId="259"/>
            <ac:picMk id="4" creationId="{45E3BFD0-B5B8-48C5-962E-86BFD5061440}"/>
          </ac:picMkLst>
        </pc:picChg>
      </pc:sldChg>
      <pc:sldChg chg="addSp modSp mod">
        <pc:chgData name="Hardik Naik" userId="619b6e890e19fb11" providerId="LiveId" clId="{15EAE076-52D2-4E95-BC12-F9C6EDDDEFA0}" dt="2023-09-04T14:39:32.366" v="1625" actId="20577"/>
        <pc:sldMkLst>
          <pc:docMk/>
          <pc:sldMk cId="95992585" sldId="260"/>
        </pc:sldMkLst>
        <pc:spChg chg="add mod">
          <ac:chgData name="Hardik Naik" userId="619b6e890e19fb11" providerId="LiveId" clId="{15EAE076-52D2-4E95-BC12-F9C6EDDDEFA0}" dt="2023-09-04T14:39:32.366" v="1625" actId="20577"/>
          <ac:spMkLst>
            <pc:docMk/>
            <pc:sldMk cId="95992585" sldId="260"/>
            <ac:spMk id="2" creationId="{05AF2399-CB07-C41A-3924-2038DCE6B7FF}"/>
          </ac:spMkLst>
        </pc:spChg>
        <pc:picChg chg="mod">
          <ac:chgData name="Hardik Naik" userId="619b6e890e19fb11" providerId="LiveId" clId="{15EAE076-52D2-4E95-BC12-F9C6EDDDEFA0}" dt="2023-08-30T12:17:18.100" v="177" actId="1076"/>
          <ac:picMkLst>
            <pc:docMk/>
            <pc:sldMk cId="95992585" sldId="260"/>
            <ac:picMk id="5" creationId="{4C808092-DA9B-4CA4-B845-6BE04F43D933}"/>
          </ac:picMkLst>
        </pc:picChg>
      </pc:sldChg>
      <pc:sldChg chg="del">
        <pc:chgData name="Hardik Naik" userId="619b6e890e19fb11" providerId="LiveId" clId="{15EAE076-52D2-4E95-BC12-F9C6EDDDEFA0}" dt="2023-09-02T14:56:56.764" v="305" actId="47"/>
        <pc:sldMkLst>
          <pc:docMk/>
          <pc:sldMk cId="95992585" sldId="261"/>
        </pc:sldMkLst>
      </pc:sldChg>
      <pc:sldChg chg="addSp delSp modSp new mod">
        <pc:chgData name="Hardik Naik" userId="619b6e890e19fb11" providerId="LiveId" clId="{15EAE076-52D2-4E95-BC12-F9C6EDDDEFA0}" dt="2023-09-04T15:20:43.399" v="4810" actId="207"/>
        <pc:sldMkLst>
          <pc:docMk/>
          <pc:sldMk cId="1256450785" sldId="262"/>
        </pc:sldMkLst>
        <pc:spChg chg="add del mod">
          <ac:chgData name="Hardik Naik" userId="619b6e890e19fb11" providerId="LiveId" clId="{15EAE076-52D2-4E95-BC12-F9C6EDDDEFA0}" dt="2023-09-04T15:20:33.557" v="4809" actId="20577"/>
          <ac:spMkLst>
            <pc:docMk/>
            <pc:sldMk cId="1256450785" sldId="262"/>
            <ac:spMk id="2" creationId="{29CC525B-EACA-0BE1-43BB-CD4F41D30A5B}"/>
          </ac:spMkLst>
        </pc:spChg>
        <pc:spChg chg="mod">
          <ac:chgData name="Hardik Naik" userId="619b6e890e19fb11" providerId="LiveId" clId="{15EAE076-52D2-4E95-BC12-F9C6EDDDEFA0}" dt="2023-09-04T15:20:43.399" v="4810" actId="207"/>
          <ac:spMkLst>
            <pc:docMk/>
            <pc:sldMk cId="1256450785" sldId="262"/>
            <ac:spMk id="3" creationId="{A61DAB59-46F6-A85E-1283-EFD56325C431}"/>
          </ac:spMkLst>
        </pc:spChg>
        <pc:spChg chg="add del mod">
          <ac:chgData name="Hardik Naik" userId="619b6e890e19fb11" providerId="LiveId" clId="{15EAE076-52D2-4E95-BC12-F9C6EDDDEFA0}" dt="2023-09-02T14:54:22.429" v="267" actId="21"/>
          <ac:spMkLst>
            <pc:docMk/>
            <pc:sldMk cId="1256450785" sldId="262"/>
            <ac:spMk id="5" creationId="{78393F85-B6B9-6A2C-BC2F-3BB40250C7E6}"/>
          </ac:spMkLst>
        </pc:spChg>
      </pc:sldChg>
      <pc:sldChg chg="modSp new mod">
        <pc:chgData name="Hardik Naik" userId="619b6e890e19fb11" providerId="LiveId" clId="{15EAE076-52D2-4E95-BC12-F9C6EDDDEFA0}" dt="2023-09-04T15:20:29.374" v="4808" actId="20577"/>
        <pc:sldMkLst>
          <pc:docMk/>
          <pc:sldMk cId="3194059746" sldId="263"/>
        </pc:sldMkLst>
        <pc:spChg chg="mod">
          <ac:chgData name="Hardik Naik" userId="619b6e890e19fb11" providerId="LiveId" clId="{15EAE076-52D2-4E95-BC12-F9C6EDDDEFA0}" dt="2023-09-04T15:20:29.374" v="4808" actId="20577"/>
          <ac:spMkLst>
            <pc:docMk/>
            <pc:sldMk cId="3194059746" sldId="263"/>
            <ac:spMk id="2" creationId="{26E0307D-F54D-CF38-4524-0E5A9401AFED}"/>
          </ac:spMkLst>
        </pc:spChg>
        <pc:spChg chg="mod">
          <ac:chgData name="Hardik Naik" userId="619b6e890e19fb11" providerId="LiveId" clId="{15EAE076-52D2-4E95-BC12-F9C6EDDDEFA0}" dt="2023-09-04T14:55:18.145" v="2813" actId="21"/>
          <ac:spMkLst>
            <pc:docMk/>
            <pc:sldMk cId="3194059746" sldId="263"/>
            <ac:spMk id="3" creationId="{ECA8EE1E-BDB6-5E29-2559-7D3BCF5ED280}"/>
          </ac:spMkLst>
        </pc:spChg>
      </pc:sldChg>
      <pc:sldChg chg="addSp delSp modSp new mod">
        <pc:chgData name="Hardik Naik" userId="619b6e890e19fb11" providerId="LiveId" clId="{15EAE076-52D2-4E95-BC12-F9C6EDDDEFA0}" dt="2023-09-04T15:20:18.280" v="4804" actId="20577"/>
        <pc:sldMkLst>
          <pc:docMk/>
          <pc:sldMk cId="3256408891" sldId="264"/>
        </pc:sldMkLst>
        <pc:spChg chg="mod">
          <ac:chgData name="Hardik Naik" userId="619b6e890e19fb11" providerId="LiveId" clId="{15EAE076-52D2-4E95-BC12-F9C6EDDDEFA0}" dt="2023-09-04T15:12:33.421" v="4198" actId="313"/>
          <ac:spMkLst>
            <pc:docMk/>
            <pc:sldMk cId="3256408891" sldId="264"/>
            <ac:spMk id="2" creationId="{5787A66E-7472-12BC-7505-84ED3FB0024D}"/>
          </ac:spMkLst>
        </pc:spChg>
        <pc:spChg chg="mod">
          <ac:chgData name="Hardik Naik" userId="619b6e890e19fb11" providerId="LiveId" clId="{15EAE076-52D2-4E95-BC12-F9C6EDDDEFA0}" dt="2023-09-04T15:20:18.280" v="4804" actId="20577"/>
          <ac:spMkLst>
            <pc:docMk/>
            <pc:sldMk cId="3256408891" sldId="264"/>
            <ac:spMk id="3" creationId="{8683D537-7C66-79A8-2E95-351D36DF03D8}"/>
          </ac:spMkLst>
        </pc:spChg>
        <pc:cxnChg chg="add del">
          <ac:chgData name="Hardik Naik" userId="619b6e890e19fb11" providerId="LiveId" clId="{15EAE076-52D2-4E95-BC12-F9C6EDDDEFA0}" dt="2023-09-04T14:44:27.380" v="1639" actId="11529"/>
          <ac:cxnSpMkLst>
            <pc:docMk/>
            <pc:sldMk cId="3256408891" sldId="264"/>
            <ac:cxnSpMk id="5" creationId="{AFFD5654-A9FB-2CAF-8682-C9C1F485888C}"/>
          </ac:cxnSpMkLst>
        </pc:cxnChg>
      </pc:sldChg>
      <pc:sldChg chg="delSp modSp new mod">
        <pc:chgData name="Hardik Naik" userId="619b6e890e19fb11" providerId="LiveId" clId="{15EAE076-52D2-4E95-BC12-F9C6EDDDEFA0}" dt="2023-09-04T15:21:13.662" v="4813" actId="20577"/>
        <pc:sldMkLst>
          <pc:docMk/>
          <pc:sldMk cId="3612711370" sldId="265"/>
        </pc:sldMkLst>
        <pc:spChg chg="del">
          <ac:chgData name="Hardik Naik" userId="619b6e890e19fb11" providerId="LiveId" clId="{15EAE076-52D2-4E95-BC12-F9C6EDDDEFA0}" dt="2023-09-04T14:54:21.091" v="2794" actId="21"/>
          <ac:spMkLst>
            <pc:docMk/>
            <pc:sldMk cId="3612711370" sldId="265"/>
            <ac:spMk id="2" creationId="{907E6855-1054-501F-8EC0-14D4DB520EB6}"/>
          </ac:spMkLst>
        </pc:spChg>
        <pc:spChg chg="mod">
          <ac:chgData name="Hardik Naik" userId="619b6e890e19fb11" providerId="LiveId" clId="{15EAE076-52D2-4E95-BC12-F9C6EDDDEFA0}" dt="2023-09-04T15:21:13.662" v="4813" actId="20577"/>
          <ac:spMkLst>
            <pc:docMk/>
            <pc:sldMk cId="3612711370" sldId="265"/>
            <ac:spMk id="3" creationId="{7752EB40-CAE6-4426-F4A4-59772E3F95D8}"/>
          </ac:spMkLst>
        </pc:spChg>
      </pc:sldChg>
      <pc:sldChg chg="modSp new mod">
        <pc:chgData name="Hardik Naik" userId="619b6e890e19fb11" providerId="LiveId" clId="{15EAE076-52D2-4E95-BC12-F9C6EDDDEFA0}" dt="2023-09-04T15:18:43.710" v="4733" actId="20577"/>
        <pc:sldMkLst>
          <pc:docMk/>
          <pc:sldMk cId="2108443290" sldId="266"/>
        </pc:sldMkLst>
        <pc:spChg chg="mod">
          <ac:chgData name="Hardik Naik" userId="619b6e890e19fb11" providerId="LiveId" clId="{15EAE076-52D2-4E95-BC12-F9C6EDDDEFA0}" dt="2023-09-04T15:18:43.710" v="4733" actId="20577"/>
          <ac:spMkLst>
            <pc:docMk/>
            <pc:sldMk cId="2108443290" sldId="266"/>
            <ac:spMk id="2" creationId="{E4B6C220-2CE8-5F6B-2952-0FB20D9718F1}"/>
          </ac:spMkLst>
        </pc:spChg>
        <pc:spChg chg="mod">
          <ac:chgData name="Hardik Naik" userId="619b6e890e19fb11" providerId="LiveId" clId="{15EAE076-52D2-4E95-BC12-F9C6EDDDEFA0}" dt="2023-09-04T15:16:48.144" v="4700" actId="20577"/>
          <ac:spMkLst>
            <pc:docMk/>
            <pc:sldMk cId="2108443290" sldId="266"/>
            <ac:spMk id="3" creationId="{2DA6BC6F-C3AD-9585-FEA0-35599AB0FC32}"/>
          </ac:spMkLst>
        </pc:spChg>
      </pc:sldChg>
      <pc:sldChg chg="delSp modSp new mod">
        <pc:chgData name="Hardik Naik" userId="619b6e890e19fb11" providerId="LiveId" clId="{15EAE076-52D2-4E95-BC12-F9C6EDDDEFA0}" dt="2023-09-04T15:18:29.152" v="4732" actId="207"/>
        <pc:sldMkLst>
          <pc:docMk/>
          <pc:sldMk cId="2552258770" sldId="267"/>
        </pc:sldMkLst>
        <pc:spChg chg="mod">
          <ac:chgData name="Hardik Naik" userId="619b6e890e19fb11" providerId="LiveId" clId="{15EAE076-52D2-4E95-BC12-F9C6EDDDEFA0}" dt="2023-09-04T15:18:29.152" v="4732" actId="207"/>
          <ac:spMkLst>
            <pc:docMk/>
            <pc:sldMk cId="2552258770" sldId="267"/>
            <ac:spMk id="2" creationId="{8554BAEE-0B87-A851-B425-DBA7FC3DD4F3}"/>
          </ac:spMkLst>
        </pc:spChg>
        <pc:spChg chg="del">
          <ac:chgData name="Hardik Naik" userId="619b6e890e19fb11" providerId="LiveId" clId="{15EAE076-52D2-4E95-BC12-F9C6EDDDEFA0}" dt="2023-09-04T15:17:55.904" v="4702" actId="21"/>
          <ac:spMkLst>
            <pc:docMk/>
            <pc:sldMk cId="2552258770" sldId="267"/>
            <ac:spMk id="3" creationId="{36F295DC-713E-FF2A-9D89-3C327DA969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9/2/2023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9/2/2023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516BE1E-45EF-4274-BF43-50575362B687}"/>
              </a:ext>
            </a:extLst>
          </p:cNvPr>
          <p:cNvSpPr>
            <a:spLocks noGrp="1"/>
          </p:cNvSpPr>
          <p:nvPr>
            <p:ph type="ctrTitle"/>
          </p:nvPr>
        </p:nvSpPr>
        <p:spPr>
          <a:xfrm>
            <a:off x="0" y="0"/>
            <a:ext cx="9144000" cy="2387600"/>
          </a:xfrm>
        </p:spPr>
        <p:txBody>
          <a:bodyPr/>
          <a:lstStyle/>
          <a:p>
            <a:r>
              <a:rPr lang="en-US" dirty="0" err="1"/>
              <a:t>Cyclistic</a:t>
            </a:r>
            <a:r>
              <a:rPr lang="en-US" dirty="0"/>
              <a:t>: How can bike-sharing be improved?</a:t>
            </a:r>
            <a:endParaRPr dirty="0"/>
          </a:p>
        </p:txBody>
      </p:sp>
      <p:sp>
        <p:nvSpPr>
          <p:cNvPr id="3" name="slide1">
            <a:extLst>
              <a:ext uri="{FF2B5EF4-FFF2-40B4-BE49-F238E27FC236}">
                <a16:creationId xmlns:a16="http://schemas.microsoft.com/office/drawing/2014/main" id="{CF9774E9-BC07-4119-8F87-688DE9663925}"/>
              </a:ext>
            </a:extLst>
          </p:cNvPr>
          <p:cNvSpPr>
            <a:spLocks noGrp="1"/>
          </p:cNvSpPr>
          <p:nvPr>
            <p:ph type="subTitle" idx="1"/>
          </p:nvPr>
        </p:nvSpPr>
        <p:spPr>
          <a:xfrm>
            <a:off x="7885043" y="5469983"/>
            <a:ext cx="4306957" cy="1031741"/>
          </a:xfrm>
        </p:spPr>
        <p:txBody>
          <a:bodyPr>
            <a:normAutofit/>
          </a:bodyPr>
          <a:lstStyle/>
          <a:p>
            <a:r>
              <a:rPr lang="en-US" sz="2000" dirty="0"/>
              <a:t>Author: Hardik Naik</a:t>
            </a:r>
          </a:p>
          <a:p>
            <a:r>
              <a:rPr lang="en-US" sz="2000" dirty="0"/>
              <a:t>August 2023</a:t>
            </a:r>
            <a:endParaRPr sz="2000"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C220-2CE8-5F6B-2952-0FB20D9718F1}"/>
              </a:ext>
            </a:extLst>
          </p:cNvPr>
          <p:cNvSpPr>
            <a:spLocks noGrp="1"/>
          </p:cNvSpPr>
          <p:nvPr>
            <p:ph type="title"/>
          </p:nvPr>
        </p:nvSpPr>
        <p:spPr/>
        <p:txBody>
          <a:bodyPr/>
          <a:lstStyle/>
          <a:p>
            <a:r>
              <a:rPr lang="en-US" b="1" dirty="0">
                <a:solidFill>
                  <a:schemeClr val="accent2">
                    <a:lumMod val="75000"/>
                  </a:schemeClr>
                </a:solidFill>
              </a:rPr>
              <a:t>Tools used for analysis:</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2DA6BC6F-C3AD-9585-FEA0-35599AB0FC32}"/>
              </a:ext>
            </a:extLst>
          </p:cNvPr>
          <p:cNvSpPr>
            <a:spLocks noGrp="1"/>
          </p:cNvSpPr>
          <p:nvPr>
            <p:ph idx="1"/>
          </p:nvPr>
        </p:nvSpPr>
        <p:spPr/>
        <p:txBody>
          <a:bodyPr>
            <a:normAutofit lnSpcReduction="10000"/>
          </a:bodyPr>
          <a:lstStyle/>
          <a:p>
            <a:pPr>
              <a:buFont typeface="Wingdings" panose="05000000000000000000" pitchFamily="2" charset="2"/>
              <a:buChar char="ü"/>
            </a:pPr>
            <a:r>
              <a:rPr lang="en-US" dirty="0">
                <a:solidFill>
                  <a:schemeClr val="accent6">
                    <a:lumMod val="50000"/>
                  </a:schemeClr>
                </a:solidFill>
              </a:rPr>
              <a:t>Data source</a:t>
            </a:r>
            <a:r>
              <a:rPr lang="en-US" dirty="0"/>
              <a:t>: </a:t>
            </a:r>
            <a:r>
              <a:rPr lang="en-US" dirty="0">
                <a:hlinkClick r:id="rId2"/>
              </a:rPr>
              <a:t>https://divvy-tripdata.s3.amazonaws.com/index.html</a:t>
            </a:r>
            <a:endParaRPr lang="en-US" dirty="0"/>
          </a:p>
          <a:p>
            <a:pPr>
              <a:buFont typeface="Wingdings" panose="05000000000000000000" pitchFamily="2" charset="2"/>
              <a:buChar char="ü"/>
            </a:pPr>
            <a:endParaRPr lang="en-US" dirty="0"/>
          </a:p>
          <a:p>
            <a:pPr>
              <a:buFont typeface="Wingdings" panose="05000000000000000000" pitchFamily="2" charset="2"/>
              <a:buChar char="ü"/>
            </a:pPr>
            <a:r>
              <a:rPr lang="en-US" dirty="0"/>
              <a:t>I used SQL (Big query) and Python to merge all the 12 csv files and for cleaning data, removing duplicates and blank, null values and also for negative values.</a:t>
            </a:r>
          </a:p>
          <a:p>
            <a:pPr>
              <a:buFont typeface="Wingdings" panose="05000000000000000000" pitchFamily="2" charset="2"/>
              <a:buChar char="ü"/>
            </a:pPr>
            <a:r>
              <a:rPr lang="en-US" dirty="0"/>
              <a:t>I organized the data using SQL and then connect big query with tableau to make visuals.</a:t>
            </a:r>
          </a:p>
          <a:p>
            <a:pPr>
              <a:buFont typeface="Wingdings" panose="05000000000000000000" pitchFamily="2" charset="2"/>
              <a:buChar char="ü"/>
            </a:pPr>
            <a:r>
              <a:rPr lang="en-US" dirty="0"/>
              <a:t>For presentation I used Power point.</a:t>
            </a:r>
          </a:p>
          <a:p>
            <a:pPr>
              <a:buFont typeface="Wingdings" panose="05000000000000000000" pitchFamily="2" charset="2"/>
              <a:buChar char="ü"/>
            </a:pPr>
            <a:r>
              <a:rPr lang="en-US" dirty="0"/>
              <a:t>As the data was large that’s why was not able to use excel for merging and cleaning.</a:t>
            </a:r>
            <a:endParaRPr lang="en-IN" dirty="0"/>
          </a:p>
        </p:txBody>
      </p:sp>
    </p:spTree>
    <p:extLst>
      <p:ext uri="{BB962C8B-B14F-4D97-AF65-F5344CB8AC3E}">
        <p14:creationId xmlns:p14="http://schemas.microsoft.com/office/powerpoint/2010/main" val="210844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BAEE-0B87-A851-B425-DBA7FC3DD4F3}"/>
              </a:ext>
            </a:extLst>
          </p:cNvPr>
          <p:cNvSpPr>
            <a:spLocks noGrp="1"/>
          </p:cNvSpPr>
          <p:nvPr>
            <p:ph type="ctrTitle"/>
          </p:nvPr>
        </p:nvSpPr>
        <p:spPr/>
        <p:txBody>
          <a:bodyPr>
            <a:normAutofit/>
          </a:bodyPr>
          <a:lstStyle/>
          <a:p>
            <a:r>
              <a:rPr lang="en-US" sz="7200" dirty="0">
                <a:solidFill>
                  <a:schemeClr val="accent2">
                    <a:lumMod val="75000"/>
                  </a:schemeClr>
                </a:solidFill>
              </a:rPr>
              <a:t>Thank you for your time</a:t>
            </a:r>
            <a:endParaRPr lang="en-IN" sz="7200" dirty="0">
              <a:solidFill>
                <a:schemeClr val="accent2">
                  <a:lumMod val="75000"/>
                </a:schemeClr>
              </a:solidFill>
            </a:endParaRPr>
          </a:p>
        </p:txBody>
      </p:sp>
    </p:spTree>
    <p:extLst>
      <p:ext uri="{BB962C8B-B14F-4D97-AF65-F5344CB8AC3E}">
        <p14:creationId xmlns:p14="http://schemas.microsoft.com/office/powerpoint/2010/main" val="255225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525B-EACA-0BE1-43BB-CD4F41D30A5B}"/>
              </a:ext>
            </a:extLst>
          </p:cNvPr>
          <p:cNvSpPr>
            <a:spLocks noGrp="1"/>
          </p:cNvSpPr>
          <p:nvPr>
            <p:ph type="title"/>
          </p:nvPr>
        </p:nvSpPr>
        <p:spPr/>
        <p:txBody>
          <a:bodyPr/>
          <a:lstStyle/>
          <a:p>
            <a:r>
              <a:rPr lang="en-US" b="1" dirty="0">
                <a:solidFill>
                  <a:schemeClr val="accent2">
                    <a:lumMod val="75000"/>
                  </a:schemeClr>
                </a:solidFill>
              </a:rPr>
              <a:t>Background:</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A61DAB59-46F6-A85E-1283-EFD56325C431}"/>
              </a:ext>
            </a:extLst>
          </p:cNvPr>
          <p:cNvSpPr>
            <a:spLocks noGrp="1"/>
          </p:cNvSpPr>
          <p:nvPr>
            <p:ph idx="1"/>
          </p:nvPr>
        </p:nvSpPr>
        <p:spPr/>
        <p:txBody>
          <a:bodyPr>
            <a:normAutofit/>
          </a:bodyPr>
          <a:lstStyle/>
          <a:p>
            <a:r>
              <a:rPr lang="en-US" sz="2400" i="0" dirty="0">
                <a:effectLst/>
                <a:latin typeface="Segoe UI" panose="020B0502040204020203" pitchFamily="34" charset="0"/>
                <a:cs typeface="Segoe UI" panose="020B0502040204020203" pitchFamily="34" charset="0"/>
              </a:rPr>
              <a:t>In 2016, </a:t>
            </a:r>
            <a:r>
              <a:rPr lang="en-US" sz="2400" i="0" dirty="0" err="1">
                <a:effectLst/>
                <a:latin typeface="Segoe UI" panose="020B0502040204020203" pitchFamily="34" charset="0"/>
                <a:cs typeface="Segoe UI" panose="020B0502040204020203" pitchFamily="34" charset="0"/>
              </a:rPr>
              <a:t>Cyclistic</a:t>
            </a:r>
            <a:r>
              <a:rPr lang="en-US" sz="2400" i="0" dirty="0">
                <a:effectLst/>
                <a:latin typeface="Segoe UI" panose="020B0502040204020203" pitchFamily="34" charset="0"/>
                <a:cs typeface="Segoe UI" panose="020B0502040204020203" pitchFamily="34" charset="0"/>
              </a:rPr>
              <a:t> launched a successful bike-share offering. Since then, the program has grown to a fleet of 5,824 bicycles that are </a:t>
            </a:r>
            <a:r>
              <a:rPr lang="en-US" sz="2400" i="0" dirty="0" err="1">
                <a:effectLst/>
                <a:latin typeface="Segoe UI" panose="020B0502040204020203" pitchFamily="34" charset="0"/>
                <a:cs typeface="Segoe UI" panose="020B0502040204020203" pitchFamily="34" charset="0"/>
              </a:rPr>
              <a:t>geotracked</a:t>
            </a:r>
            <a:r>
              <a:rPr lang="en-US" sz="2400" i="0" dirty="0">
                <a:effectLst/>
                <a:latin typeface="Segoe UI" panose="020B0502040204020203" pitchFamily="34" charset="0"/>
                <a:cs typeface="Segoe UI" panose="020B0502040204020203" pitchFamily="34" charset="0"/>
              </a:rPr>
              <a:t> and locked into a network of 692 stations across Chicago. The bikes can be unlocked from one station and returned to any other station in the system anytime.</a:t>
            </a:r>
          </a:p>
          <a:p>
            <a:endParaRPr lang="en-US" sz="2400" i="0" dirty="0">
              <a:effectLst/>
              <a:latin typeface="Segoe UI" panose="020B0502040204020203" pitchFamily="34" charset="0"/>
              <a:cs typeface="Segoe UI" panose="020B0502040204020203" pitchFamily="34" charset="0"/>
            </a:endParaRPr>
          </a:p>
          <a:p>
            <a:r>
              <a:rPr lang="en-US" sz="2400" i="0" dirty="0">
                <a:effectLst/>
                <a:latin typeface="Segoe UI" panose="020B0502040204020203" pitchFamily="34" charset="0"/>
                <a:cs typeface="Segoe UI" panose="020B0502040204020203" pitchFamily="34" charset="0"/>
              </a:rPr>
              <a:t>The project involves analyzing </a:t>
            </a:r>
            <a:r>
              <a:rPr lang="en-US" sz="2400" i="0" dirty="0" err="1">
                <a:effectLst/>
                <a:latin typeface="Segoe UI" panose="020B0502040204020203" pitchFamily="34" charset="0"/>
                <a:cs typeface="Segoe UI" panose="020B0502040204020203" pitchFamily="34" charset="0"/>
              </a:rPr>
              <a:t>Cyclistic’s</a:t>
            </a:r>
            <a:r>
              <a:rPr lang="en-US" sz="2400" dirty="0">
                <a:latin typeface="Segoe UI" panose="020B0502040204020203" pitchFamily="34" charset="0"/>
                <a:cs typeface="Segoe UI" panose="020B0502040204020203" pitchFamily="34" charset="0"/>
              </a:rPr>
              <a:t> </a:t>
            </a:r>
            <a:r>
              <a:rPr lang="en-US" sz="2400" i="0" dirty="0">
                <a:effectLst/>
                <a:latin typeface="Segoe UI" panose="020B0502040204020203" pitchFamily="34" charset="0"/>
                <a:cs typeface="Segoe UI" panose="020B0502040204020203" pitchFamily="34" charset="0"/>
              </a:rPr>
              <a:t>historical bike trip data to segment customers into two groups: annual members and casual riders. By understanding the demographic, behavioral, and psychographic differences between these groups, we can tailor marketing strategies more effectively.</a:t>
            </a:r>
          </a:p>
          <a:p>
            <a:pPr marL="0" indent="0">
              <a:buNone/>
            </a:pPr>
            <a:endParaRPr lang="en-IN" sz="2400" dirty="0"/>
          </a:p>
        </p:txBody>
      </p:sp>
    </p:spTree>
    <p:extLst>
      <p:ext uri="{BB962C8B-B14F-4D97-AF65-F5344CB8AC3E}">
        <p14:creationId xmlns:p14="http://schemas.microsoft.com/office/powerpoint/2010/main" val="125645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307D-F54D-CF38-4524-0E5A9401AFED}"/>
              </a:ext>
            </a:extLst>
          </p:cNvPr>
          <p:cNvSpPr>
            <a:spLocks noGrp="1"/>
          </p:cNvSpPr>
          <p:nvPr>
            <p:ph type="title"/>
          </p:nvPr>
        </p:nvSpPr>
        <p:spPr/>
        <p:txBody>
          <a:bodyPr/>
          <a:lstStyle/>
          <a:p>
            <a:r>
              <a:rPr lang="en-US" b="1" dirty="0">
                <a:solidFill>
                  <a:schemeClr val="accent2">
                    <a:lumMod val="75000"/>
                  </a:schemeClr>
                </a:solidFill>
              </a:rPr>
              <a:t>Goals</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ECA8EE1E-BDB6-5E29-2559-7D3BCF5ED280}"/>
              </a:ext>
            </a:extLst>
          </p:cNvPr>
          <p:cNvSpPr>
            <a:spLocks noGrp="1"/>
          </p:cNvSpPr>
          <p:nvPr>
            <p:ph idx="1"/>
          </p:nvPr>
        </p:nvSpPr>
        <p:spPr/>
        <p:txBody>
          <a:bodyPr>
            <a:normAutofit/>
          </a:bodyPr>
          <a:lstStyle/>
          <a:p>
            <a:r>
              <a:rPr lang="en-US" sz="2400" dirty="0">
                <a:latin typeface="Segoe UI" panose="020B0502040204020203" pitchFamily="34" charset="0"/>
                <a:cs typeface="Segoe UI" panose="020B0502040204020203" pitchFamily="34" charset="0"/>
              </a:rPr>
              <a:t>To find out “How do annual members and casual riders use </a:t>
            </a:r>
            <a:r>
              <a:rPr lang="en-US" sz="2400" dirty="0" err="1">
                <a:latin typeface="Segoe UI" panose="020B0502040204020203" pitchFamily="34" charset="0"/>
                <a:cs typeface="Segoe UI" panose="020B0502040204020203" pitchFamily="34" charset="0"/>
              </a:rPr>
              <a:t>Cyclistic</a:t>
            </a:r>
            <a:r>
              <a:rPr lang="en-US" sz="2400" dirty="0">
                <a:latin typeface="Segoe UI" panose="020B0502040204020203" pitchFamily="34" charset="0"/>
                <a:cs typeface="Segoe UI" panose="020B0502040204020203" pitchFamily="34" charset="0"/>
              </a:rPr>
              <a:t> bikes differently?”</a:t>
            </a:r>
          </a:p>
          <a:p>
            <a:pPr marL="0" indent="0">
              <a:buNone/>
            </a:pPr>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Why would casual riders buy </a:t>
            </a:r>
            <a:r>
              <a:rPr lang="en-US" sz="2400" dirty="0" err="1">
                <a:latin typeface="Segoe UI" panose="020B0502040204020203" pitchFamily="34" charset="0"/>
                <a:cs typeface="Segoe UI" panose="020B0502040204020203" pitchFamily="34" charset="0"/>
              </a:rPr>
              <a:t>Cyclistic</a:t>
            </a:r>
            <a:r>
              <a:rPr lang="en-US" sz="2400" dirty="0">
                <a:latin typeface="Segoe UI" panose="020B0502040204020203" pitchFamily="34" charset="0"/>
                <a:cs typeface="Segoe UI" panose="020B0502040204020203" pitchFamily="34" charset="0"/>
              </a:rPr>
              <a:t> annual memberships?</a:t>
            </a:r>
          </a:p>
          <a:p>
            <a:pPr marL="0" indent="0">
              <a:buNone/>
            </a:pPr>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How can </a:t>
            </a:r>
            <a:r>
              <a:rPr lang="en-US" sz="2400" dirty="0" err="1">
                <a:latin typeface="Segoe UI" panose="020B0502040204020203" pitchFamily="34" charset="0"/>
                <a:cs typeface="Segoe UI" panose="020B0502040204020203" pitchFamily="34" charset="0"/>
              </a:rPr>
              <a:t>Cyclistic</a:t>
            </a:r>
            <a:r>
              <a:rPr lang="en-US" sz="2400" dirty="0">
                <a:latin typeface="Segoe UI" panose="020B0502040204020203" pitchFamily="34" charset="0"/>
                <a:cs typeface="Segoe UI" panose="020B0502040204020203" pitchFamily="34" charset="0"/>
              </a:rPr>
              <a:t> use digital media to influence casual riders to become members? </a:t>
            </a:r>
          </a:p>
        </p:txBody>
      </p:sp>
    </p:spTree>
    <p:extLst>
      <p:ext uri="{BB962C8B-B14F-4D97-AF65-F5344CB8AC3E}">
        <p14:creationId xmlns:p14="http://schemas.microsoft.com/office/powerpoint/2010/main" val="319405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AA05D6A5-0D10-4DF6-ADC1-6150F047A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01" y="852487"/>
            <a:ext cx="7336321" cy="5153025"/>
          </a:xfrm>
          <a:prstGeom prst="rect">
            <a:avLst/>
          </a:prstGeom>
        </p:spPr>
      </p:pic>
      <p:sp>
        <p:nvSpPr>
          <p:cNvPr id="3" name="TextBox 2">
            <a:extLst>
              <a:ext uri="{FF2B5EF4-FFF2-40B4-BE49-F238E27FC236}">
                <a16:creationId xmlns:a16="http://schemas.microsoft.com/office/drawing/2014/main" id="{48C92FF2-1CAC-E4A5-CB5A-D8F7E3401E1C}"/>
              </a:ext>
            </a:extLst>
          </p:cNvPr>
          <p:cNvSpPr txBox="1"/>
          <p:nvPr/>
        </p:nvSpPr>
        <p:spPr>
          <a:xfrm>
            <a:off x="8441635" y="1338469"/>
            <a:ext cx="27564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As per Rides per day of week analysis we found that during each Saturday and Sunday we get almost same rides from both casual and members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for all other day there is only fall in causal rides and the annual members are increasing.</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3701F416-B671-495D-8364-6E4146E67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935" y="725765"/>
            <a:ext cx="8208065" cy="4972670"/>
          </a:xfrm>
          <a:prstGeom prst="rect">
            <a:avLst/>
          </a:prstGeom>
        </p:spPr>
      </p:pic>
      <p:sp>
        <p:nvSpPr>
          <p:cNvPr id="2" name="TextBox 1">
            <a:extLst>
              <a:ext uri="{FF2B5EF4-FFF2-40B4-BE49-F238E27FC236}">
                <a16:creationId xmlns:a16="http://schemas.microsoft.com/office/drawing/2014/main" id="{F5CD6D80-4C94-8216-73F9-401E19CB4703}"/>
              </a:ext>
            </a:extLst>
          </p:cNvPr>
          <p:cNvSpPr txBox="1"/>
          <p:nvPr/>
        </p:nvSpPr>
        <p:spPr>
          <a:xfrm>
            <a:off x="536711" y="1443841"/>
            <a:ext cx="284259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 this chart we can see the trend of total number of rides for each month.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shows that trend rise up from April to August and then again fall.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we are getting more rides from both casual and members between May to Sep as compare to other months.</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45E3BFD0-B5B8-48C5-962E-86BFD5061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42" y="470039"/>
            <a:ext cx="8151123" cy="5440431"/>
          </a:xfrm>
          <a:prstGeom prst="rect">
            <a:avLst/>
          </a:prstGeom>
        </p:spPr>
      </p:pic>
      <p:sp>
        <p:nvSpPr>
          <p:cNvPr id="2" name="TextBox 1">
            <a:extLst>
              <a:ext uri="{FF2B5EF4-FFF2-40B4-BE49-F238E27FC236}">
                <a16:creationId xmlns:a16="http://schemas.microsoft.com/office/drawing/2014/main" id="{FA0E9E70-5F25-DFF5-EE60-C711C2238D1F}"/>
              </a:ext>
            </a:extLst>
          </p:cNvPr>
          <p:cNvSpPr txBox="1"/>
          <p:nvPr/>
        </p:nvSpPr>
        <p:spPr>
          <a:xfrm>
            <a:off x="8931965" y="1027043"/>
            <a:ext cx="269122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As per the reports it shows that casual members taking rides longer than annual members.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annual members using rides for less time the average is 15 minutes and the casual members using rides on average for 45 minutes.</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4C808092-DA9B-4CA4-B845-6BE04F43D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61" y="909844"/>
            <a:ext cx="6011103" cy="5451199"/>
          </a:xfrm>
          <a:prstGeom prst="rect">
            <a:avLst/>
          </a:prstGeom>
        </p:spPr>
      </p:pic>
      <p:sp>
        <p:nvSpPr>
          <p:cNvPr id="2" name="TextBox 1">
            <a:extLst>
              <a:ext uri="{FF2B5EF4-FFF2-40B4-BE49-F238E27FC236}">
                <a16:creationId xmlns:a16="http://schemas.microsoft.com/office/drawing/2014/main" id="{05AF2399-CB07-C41A-3924-2038DCE6B7FF}"/>
              </a:ext>
            </a:extLst>
          </p:cNvPr>
          <p:cNvSpPr txBox="1"/>
          <p:nvPr/>
        </p:nvSpPr>
        <p:spPr>
          <a:xfrm>
            <a:off x="7712765" y="1577009"/>
            <a:ext cx="393589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did our analysis on which type of bike used most and by whom, Is it by casual members or annual.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analysis we found out that Docked bikes are in demand by both causal members and annual members.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 two classic and electric bike is on lesser demand by both users.</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A66E-7472-12BC-7505-84ED3FB0024D}"/>
              </a:ext>
            </a:extLst>
          </p:cNvPr>
          <p:cNvSpPr>
            <a:spLocks noGrp="1"/>
          </p:cNvSpPr>
          <p:nvPr>
            <p:ph type="title"/>
          </p:nvPr>
        </p:nvSpPr>
        <p:spPr/>
        <p:txBody>
          <a:bodyPr/>
          <a:lstStyle/>
          <a:p>
            <a:r>
              <a:rPr lang="en-IN" b="1" dirty="0">
                <a:solidFill>
                  <a:schemeClr val="accent2">
                    <a:lumMod val="75000"/>
                  </a:schemeClr>
                </a:solidFill>
              </a:rPr>
              <a:t>Key findings and recommendation:</a:t>
            </a:r>
          </a:p>
        </p:txBody>
      </p:sp>
      <p:sp>
        <p:nvSpPr>
          <p:cNvPr id="3" name="Content Placeholder 2">
            <a:extLst>
              <a:ext uri="{FF2B5EF4-FFF2-40B4-BE49-F238E27FC236}">
                <a16:creationId xmlns:a16="http://schemas.microsoft.com/office/drawing/2014/main" id="{8683D537-7C66-79A8-2E95-351D36DF03D8}"/>
              </a:ext>
            </a:extLst>
          </p:cNvPr>
          <p:cNvSpPr>
            <a:spLocks noGrp="1"/>
          </p:cNvSpPr>
          <p:nvPr>
            <p:ph idx="1"/>
          </p:nvPr>
        </p:nvSpPr>
        <p:spPr/>
        <p:txBody>
          <a:bodyPr>
            <a:normAutofit lnSpcReduction="10000"/>
          </a:bodyPr>
          <a:lstStyle/>
          <a:p>
            <a:pPr marL="514350" indent="-514350">
              <a:buFont typeface="+mj-lt"/>
              <a:buAutoNum type="arabicPeriod"/>
            </a:pPr>
            <a:r>
              <a:rPr lang="en-US" sz="2800" dirty="0">
                <a:latin typeface="Segoe UI" panose="020B0502040204020203" pitchFamily="34" charset="0"/>
                <a:cs typeface="Segoe UI" panose="020B0502040204020203" pitchFamily="34" charset="0"/>
              </a:rPr>
              <a:t>How do annual members and casual riders use </a:t>
            </a:r>
            <a:r>
              <a:rPr lang="en-US" sz="2800" dirty="0" err="1">
                <a:latin typeface="Segoe UI" panose="020B0502040204020203" pitchFamily="34" charset="0"/>
                <a:cs typeface="Segoe UI" panose="020B0502040204020203" pitchFamily="34" charset="0"/>
              </a:rPr>
              <a:t>Cyclistic</a:t>
            </a:r>
            <a:r>
              <a:rPr lang="en-US" sz="2800" dirty="0">
                <a:latin typeface="Segoe UI" panose="020B0502040204020203" pitchFamily="34" charset="0"/>
                <a:cs typeface="Segoe UI" panose="020B0502040204020203" pitchFamily="34" charset="0"/>
              </a:rPr>
              <a:t> bikes differently?</a:t>
            </a:r>
            <a:endParaRPr lang="en-IN" sz="2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sz="2000" dirty="0">
                <a:latin typeface="Segoe UI" panose="020B0502040204020203" pitchFamily="34" charset="0"/>
                <a:cs typeface="Segoe UI" panose="020B0502040204020203" pitchFamily="34" charset="0"/>
              </a:rPr>
              <a:t>As per the analysis we found that casual members use </a:t>
            </a:r>
            <a:r>
              <a:rPr lang="en-US" sz="2000" dirty="0" err="1">
                <a:latin typeface="Segoe UI" panose="020B0502040204020203" pitchFamily="34" charset="0"/>
                <a:cs typeface="Segoe UI" panose="020B0502040204020203" pitchFamily="34" charset="0"/>
              </a:rPr>
              <a:t>cyclsitc</a:t>
            </a:r>
            <a:r>
              <a:rPr lang="en-US" sz="2000" dirty="0">
                <a:latin typeface="Segoe UI" panose="020B0502040204020203" pitchFamily="34" charset="0"/>
                <a:cs typeface="Segoe UI" panose="020B0502040204020203" pitchFamily="34" charset="0"/>
              </a:rPr>
              <a:t> bike more on Sunday and Saturday and for all the other day uses falling. On the other hand annual members uses from Sunday to Saturday it’s getting rise up.</a:t>
            </a:r>
          </a:p>
          <a:p>
            <a:pPr>
              <a:buFont typeface="Wingdings" panose="05000000000000000000" pitchFamily="2" charset="2"/>
              <a:buChar char="Ø"/>
            </a:pPr>
            <a:r>
              <a:rPr lang="en-US" sz="2000" dirty="0">
                <a:latin typeface="Segoe UI" panose="020B0502040204020203" pitchFamily="34" charset="0"/>
                <a:cs typeface="Segoe UI" panose="020B0502040204020203" pitchFamily="34" charset="0"/>
              </a:rPr>
              <a:t>And if we go for monthly rides by both casual and annual so we come to this conclusion the annual members using </a:t>
            </a:r>
            <a:r>
              <a:rPr lang="en-US" sz="2000" dirty="0" err="1">
                <a:latin typeface="Segoe UI" panose="020B0502040204020203" pitchFamily="34" charset="0"/>
                <a:cs typeface="Segoe UI" panose="020B0502040204020203" pitchFamily="34" charset="0"/>
              </a:rPr>
              <a:t>cyclistic</a:t>
            </a:r>
            <a:r>
              <a:rPr lang="en-US" sz="2000" dirty="0">
                <a:latin typeface="Segoe UI" panose="020B0502040204020203" pitchFamily="34" charset="0"/>
                <a:cs typeface="Segoe UI" panose="020B0502040204020203" pitchFamily="34" charset="0"/>
              </a:rPr>
              <a:t> bike more than casual members and between June to September the uses on peak for both members but yes annual members were ahead of casual members.</a:t>
            </a:r>
          </a:p>
          <a:p>
            <a:pPr>
              <a:buFont typeface="Wingdings" panose="05000000000000000000" pitchFamily="2" charset="2"/>
              <a:buChar char="Ø"/>
            </a:pPr>
            <a:r>
              <a:rPr lang="en-US" sz="2000" dirty="0">
                <a:latin typeface="Segoe UI" panose="020B0502040204020203" pitchFamily="34" charset="0"/>
                <a:cs typeface="Segoe UI" panose="020B0502040204020203" pitchFamily="34" charset="0"/>
              </a:rPr>
              <a:t>The calculated average rented time take for both members are given bellow.</a:t>
            </a:r>
          </a:p>
          <a:p>
            <a:pPr marL="0" indent="0">
              <a:buNone/>
            </a:pPr>
            <a:r>
              <a:rPr lang="en-US" sz="2000" dirty="0">
                <a:latin typeface="Segoe UI" panose="020B0502040204020203" pitchFamily="34" charset="0"/>
                <a:cs typeface="Segoe UI" panose="020B0502040204020203" pitchFamily="34" charset="0"/>
              </a:rPr>
              <a:t>The casual members uses </a:t>
            </a:r>
            <a:r>
              <a:rPr lang="en-US" sz="2000" dirty="0" err="1">
                <a:latin typeface="Segoe UI" panose="020B0502040204020203" pitchFamily="34" charset="0"/>
                <a:cs typeface="Segoe UI" panose="020B0502040204020203" pitchFamily="34" charset="0"/>
              </a:rPr>
              <a:t>cyclistic</a:t>
            </a:r>
            <a:r>
              <a:rPr lang="en-US" sz="2000" dirty="0">
                <a:latin typeface="Segoe UI" panose="020B0502040204020203" pitchFamily="34" charset="0"/>
                <a:cs typeface="Segoe UI" panose="020B0502040204020203" pitchFamily="34" charset="0"/>
              </a:rPr>
              <a:t> bikes for average 45 minutes and the Annual members                  uses bike for average 15 minutes.</a:t>
            </a:r>
          </a:p>
          <a:p>
            <a:pPr>
              <a:buFont typeface="Wingdings" panose="05000000000000000000" pitchFamily="2" charset="2"/>
              <a:buChar char="Ø"/>
            </a:pPr>
            <a:r>
              <a:rPr lang="en-US" sz="2000" dirty="0">
                <a:latin typeface="Segoe UI" panose="020B0502040204020203" pitchFamily="34" charset="0"/>
                <a:cs typeface="Segoe UI" panose="020B0502040204020203" pitchFamily="34" charset="0"/>
              </a:rPr>
              <a:t>As there are there types of bikes classic bike, docked bike, and electric bike so both casual and annual members prefer docked bike on larger scale and all others are less in demand.</a:t>
            </a:r>
          </a:p>
        </p:txBody>
      </p:sp>
    </p:spTree>
    <p:extLst>
      <p:ext uri="{BB962C8B-B14F-4D97-AF65-F5344CB8AC3E}">
        <p14:creationId xmlns:p14="http://schemas.microsoft.com/office/powerpoint/2010/main" val="325640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2EB40-CAE6-4426-F4A4-59772E3F95D8}"/>
              </a:ext>
            </a:extLst>
          </p:cNvPr>
          <p:cNvSpPr>
            <a:spLocks noGrp="1"/>
          </p:cNvSpPr>
          <p:nvPr>
            <p:ph idx="1"/>
          </p:nvPr>
        </p:nvSpPr>
        <p:spPr>
          <a:xfrm>
            <a:off x="838200" y="153090"/>
            <a:ext cx="10515600" cy="6579014"/>
          </a:xfrm>
        </p:spPr>
        <p:txBody>
          <a:bodyPr>
            <a:normAutofit/>
          </a:bodyPr>
          <a:lstStyle/>
          <a:p>
            <a:pPr marL="514350" indent="-514350">
              <a:buAutoNum type="arabicPeriod" startAt="2"/>
            </a:pPr>
            <a:r>
              <a:rPr lang="en-US" sz="2800" dirty="0">
                <a:latin typeface="Segoe UI" panose="020B0502040204020203" pitchFamily="34" charset="0"/>
                <a:cs typeface="Segoe UI" panose="020B0502040204020203" pitchFamily="34" charset="0"/>
              </a:rPr>
              <a:t>Why would casual riders buy </a:t>
            </a:r>
            <a:r>
              <a:rPr lang="en-US" sz="2800" dirty="0" err="1">
                <a:latin typeface="Segoe UI" panose="020B0502040204020203" pitchFamily="34" charset="0"/>
                <a:cs typeface="Segoe UI" panose="020B0502040204020203" pitchFamily="34" charset="0"/>
              </a:rPr>
              <a:t>Cyclistic</a:t>
            </a:r>
            <a:r>
              <a:rPr lang="en-US" sz="2800" dirty="0">
                <a:latin typeface="Segoe UI" panose="020B0502040204020203" pitchFamily="34" charset="0"/>
                <a:cs typeface="Segoe UI" panose="020B0502040204020203" pitchFamily="34" charset="0"/>
              </a:rPr>
              <a:t> annual memberships?</a:t>
            </a:r>
          </a:p>
          <a:p>
            <a:pPr lvl="1">
              <a:buFont typeface="Wingdings" panose="05000000000000000000" pitchFamily="2" charset="2"/>
              <a:buChar char="Ø"/>
            </a:pPr>
            <a:r>
              <a:rPr lang="en-US" sz="2000" dirty="0">
                <a:latin typeface="Segoe UI" panose="020B0502040204020203" pitchFamily="34" charset="0"/>
                <a:cs typeface="Segoe UI" panose="020B0502040204020203" pitchFamily="34" charset="0"/>
              </a:rPr>
              <a:t>We can run some program or discount on annual membership, Also if the use buys the annual membership so the total cost will be less than daily spendings or compare to casual members.</a:t>
            </a:r>
          </a:p>
          <a:p>
            <a:pPr lvl="1">
              <a:buFont typeface="Wingdings" panose="05000000000000000000" pitchFamily="2" charset="2"/>
              <a:buChar char="Ø"/>
            </a:pPr>
            <a:r>
              <a:rPr lang="en-US" sz="2000" dirty="0">
                <a:latin typeface="Segoe UI" panose="020B0502040204020203" pitchFamily="34" charset="0"/>
                <a:cs typeface="Segoe UI" panose="020B0502040204020203" pitchFamily="34" charset="0"/>
              </a:rPr>
              <a:t>Also for those who buys annual membership over the casual one will get 10%-20% discount.</a:t>
            </a:r>
          </a:p>
          <a:p>
            <a:pPr lvl="1">
              <a:buFont typeface="Wingdings" panose="05000000000000000000" pitchFamily="2" charset="2"/>
              <a:buChar char="Ø"/>
            </a:pPr>
            <a:r>
              <a:rPr lang="en-US" sz="2000" dirty="0">
                <a:latin typeface="Segoe UI" panose="020B0502040204020203" pitchFamily="34" charset="0"/>
                <a:cs typeface="Segoe UI" panose="020B0502040204020203" pitchFamily="34" charset="0"/>
              </a:rPr>
              <a:t>If possible we can add first particular amount of rides free for particular distance for annual members if they buys annual membership.</a:t>
            </a:r>
          </a:p>
          <a:p>
            <a:pPr lvl="1">
              <a:buFont typeface="Wingdings" panose="05000000000000000000" pitchFamily="2" charset="2"/>
              <a:buChar char="Ø"/>
            </a:pPr>
            <a:r>
              <a:rPr lang="en-US" sz="2000" dirty="0">
                <a:latin typeface="Segoe UI" panose="020B0502040204020203" pitchFamily="34" charset="0"/>
                <a:cs typeface="Segoe UI" panose="020B0502040204020203" pitchFamily="34" charset="0"/>
              </a:rPr>
              <a:t>Also we can add refer and earn program if someone refer their family or friends to become a annual members so they will get some kind of bonuses or free ride or discounts.</a:t>
            </a:r>
          </a:p>
          <a:p>
            <a:pPr marL="0" indent="0">
              <a:buNone/>
            </a:pPr>
            <a:r>
              <a:rPr lang="en-US" dirty="0">
                <a:latin typeface="Segoe UI" panose="020B0502040204020203" pitchFamily="34" charset="0"/>
                <a:cs typeface="Segoe UI" panose="020B0502040204020203" pitchFamily="34" charset="0"/>
              </a:rPr>
              <a:t>3. </a:t>
            </a:r>
            <a:r>
              <a:rPr lang="en-US" sz="2800" dirty="0">
                <a:latin typeface="Segoe UI" panose="020B0502040204020203" pitchFamily="34" charset="0"/>
                <a:cs typeface="Segoe UI" panose="020B0502040204020203" pitchFamily="34" charset="0"/>
              </a:rPr>
              <a:t>How can </a:t>
            </a:r>
            <a:r>
              <a:rPr lang="en-US" sz="2800" dirty="0" err="1">
                <a:latin typeface="Segoe UI" panose="020B0502040204020203" pitchFamily="34" charset="0"/>
                <a:cs typeface="Segoe UI" panose="020B0502040204020203" pitchFamily="34" charset="0"/>
              </a:rPr>
              <a:t>Cyclistic</a:t>
            </a:r>
            <a:r>
              <a:rPr lang="en-US" sz="2800" dirty="0">
                <a:latin typeface="Segoe UI" panose="020B0502040204020203" pitchFamily="34" charset="0"/>
                <a:cs typeface="Segoe UI" panose="020B0502040204020203" pitchFamily="34" charset="0"/>
              </a:rPr>
              <a:t> use digital media to influence casual riders to               become members? </a:t>
            </a:r>
          </a:p>
          <a:p>
            <a:pPr lvl="1">
              <a:buFont typeface="Wingdings" panose="05000000000000000000" pitchFamily="2" charset="2"/>
              <a:buChar char="Ø"/>
            </a:pPr>
            <a:r>
              <a:rPr lang="en-US" sz="1800" dirty="0">
                <a:latin typeface="Segoe UI" panose="020B0502040204020203" pitchFamily="34" charset="0"/>
                <a:cs typeface="Segoe UI" panose="020B0502040204020203" pitchFamily="34" charset="0"/>
              </a:rPr>
              <a:t> </a:t>
            </a:r>
            <a:r>
              <a:rPr lang="en-US" sz="2000" i="0" dirty="0">
                <a:effectLst/>
                <a:latin typeface="Segoe UI" panose="020B0502040204020203" pitchFamily="34" charset="0"/>
                <a:cs typeface="Segoe UI" panose="020B0502040204020203" pitchFamily="34" charset="0"/>
              </a:rPr>
              <a:t>We can utilize digital media platforms like Instagram, Facebook, online posts, and blogs, as well as advertisements, to promote our latest offers and new plans in order to attract more annual members.</a:t>
            </a:r>
          </a:p>
          <a:p>
            <a:pPr lvl="1">
              <a:buFont typeface="Wingdings" panose="05000000000000000000" pitchFamily="2" charset="2"/>
              <a:buChar char="Ø"/>
            </a:pPr>
            <a:r>
              <a:rPr lang="en-US" sz="2000" i="0" dirty="0">
                <a:effectLst/>
                <a:latin typeface="Segoe UI" panose="020B0502040204020203" pitchFamily="34" charset="0"/>
                <a:cs typeface="Segoe UI" panose="020B0502040204020203" pitchFamily="34" charset="0"/>
              </a:rPr>
              <a:t> Additionally, we can distribute pamphlets to our existing users to inform them about our new agenda and offers. To further boost our promotional efforts, we can place simple and concise stickers on bikes and use them as mobile advertisements.</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1271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2927</TotalTime>
  <Words>851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Wingdings</vt:lpstr>
      <vt:lpstr>Office Theme</vt:lpstr>
      <vt:lpstr>Cyclistic: How can bike-sharing be improved?</vt:lpstr>
      <vt:lpstr>Background:</vt:lpstr>
      <vt:lpstr>Goals</vt:lpstr>
      <vt:lpstr>PowerPoint Presentation</vt:lpstr>
      <vt:lpstr>PowerPoint Presentation</vt:lpstr>
      <vt:lpstr>PowerPoint Presentation</vt:lpstr>
      <vt:lpstr>PowerPoint Presentation</vt:lpstr>
      <vt:lpstr>Key findings and recommendation:</vt:lpstr>
      <vt:lpstr>PowerPoint Presentation</vt:lpstr>
      <vt:lpstr>Tools used for analysis: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How can bike-sharing be improved?</dc:title>
  <dc:creator/>
  <cp:lastModifiedBy>Hardik Naik</cp:lastModifiedBy>
  <cp:revision>1</cp:revision>
  <dcterms:created xsi:type="dcterms:W3CDTF">2023-08-30T12:08:37Z</dcterms:created>
  <dcterms:modified xsi:type="dcterms:W3CDTF">2023-09-04T15:21:30Z</dcterms:modified>
</cp:coreProperties>
</file>