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Override1.xml" ContentType="application/vnd.openxmlformats-officedocument.themeOverride+xml"/>
  <Override PartName="/ppt/tags/tag1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2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tags/tag3.xml" ContentType="application/vnd.openxmlformats-officedocument.presentationml.tags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tags/tag4.xml" ContentType="application/vnd.openxmlformats-officedocument.presentationml.tags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310" r:id="rId2"/>
    <p:sldId id="311" r:id="rId3"/>
    <p:sldId id="486" r:id="rId4"/>
    <p:sldId id="295" r:id="rId5"/>
    <p:sldId id="497" r:id="rId6"/>
    <p:sldId id="322" r:id="rId7"/>
    <p:sldId id="505" r:id="rId8"/>
    <p:sldId id="319" r:id="rId9"/>
    <p:sldId id="512" r:id="rId10"/>
    <p:sldId id="511" r:id="rId11"/>
    <p:sldId id="513" r:id="rId12"/>
    <p:sldId id="514" r:id="rId13"/>
    <p:sldId id="515" r:id="rId14"/>
    <p:sldId id="506" r:id="rId15"/>
    <p:sldId id="508" r:id="rId16"/>
    <p:sldId id="509" r:id="rId17"/>
    <p:sldId id="510" r:id="rId18"/>
    <p:sldId id="507" r:id="rId19"/>
    <p:sldId id="516" r:id="rId20"/>
    <p:sldId id="517" r:id="rId21"/>
    <p:sldId id="518" r:id="rId22"/>
    <p:sldId id="519" r:id="rId23"/>
    <p:sldId id="496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4F4F4F"/>
    <a:srgbClr val="7B748C"/>
    <a:srgbClr val="B7B6C2"/>
    <a:srgbClr val="FBF3EA"/>
    <a:srgbClr val="E6E5E9"/>
    <a:srgbClr val="727171"/>
    <a:srgbClr val="E2E1DF"/>
    <a:srgbClr val="F0FBF7"/>
    <a:srgbClr val="4D8464"/>
    <a:srgbClr val="697B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27" autoAdjust="0"/>
    <p:restoredTop sz="94660"/>
  </p:normalViewPr>
  <p:slideViewPr>
    <p:cSldViewPr snapToGrid="0">
      <p:cViewPr varScale="1">
        <p:scale>
          <a:sx n="73" d="100"/>
          <a:sy n="73" d="100"/>
        </p:scale>
        <p:origin x="252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2018/12/25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697193-9FBC-44F5-8C5F-961DF10BD1F8}" type="datetimeFigureOut">
              <a:rPr lang="zh-CN" altLang="en-US" smtClean="0"/>
              <a:t>2018/12/25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9A0958-8093-4677-B24F-6148C87027A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更多模板请关注：https://haosc.taobao.com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9A0958-8093-4677-B24F-6148C87027A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336121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9A0958-8093-4677-B24F-6148C87027A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626821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9A0958-8093-4677-B24F-6148C87027A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097260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9A0958-8093-4677-B24F-6148C87027A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970539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A7212-17FA-43AA-85E3-2B6D037860CF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37379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9A0958-8093-4677-B24F-6148C87027A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699176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9A0958-8093-4677-B24F-6148C87027A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691870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9A0958-8093-4677-B24F-6148C87027A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598996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A7212-17FA-43AA-85E3-2B6D037860CF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163437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9A0958-8093-4677-B24F-6148C87027A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599020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9A0958-8093-4677-B24F-6148C87027A6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9A0958-8093-4677-B24F-6148C87027A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75083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9A0958-8093-4677-B24F-6148C87027A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3952592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9A0958-8093-4677-B24F-6148C87027A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3596861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更多模板请关注：https://haosc.taobao.com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A7212-17FA-43AA-85E3-2B6D037860CF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9A0958-8093-4677-B24F-6148C87027A6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9A0958-8093-4677-B24F-6148C87027A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60701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9A0958-8093-4677-B24F-6148C87027A6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A7212-17FA-43AA-85E3-2B6D037860C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00268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9A0958-8093-4677-B24F-6148C87027A6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9A0958-8093-4677-B24F-6148C87027A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940060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C5BF3-2AE4-48BF-9C21-15C726714540}" type="datetimeFigureOut">
              <a:rPr lang="zh-CN" altLang="en-US" smtClean="0"/>
              <a:t>2018/12/25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12C8B-F767-4DCF-8CE6-E5739DBC5A2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C5BF3-2AE4-48BF-9C21-15C726714540}" type="datetimeFigureOut">
              <a:rPr lang="zh-CN" altLang="en-US" smtClean="0"/>
              <a:t>2018/12/25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12C8B-F767-4DCF-8CE6-E5739DBC5A2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C5BF3-2AE4-48BF-9C21-15C726714540}" type="datetimeFigureOut">
              <a:rPr lang="zh-CN" altLang="en-US" smtClean="0"/>
              <a:t>2018/12/25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12C8B-F767-4DCF-8CE6-E5739DBC5A2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2018/12/25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C5BF3-2AE4-48BF-9C21-15C726714540}" type="datetimeFigureOut">
              <a:rPr lang="zh-CN" altLang="en-US" smtClean="0"/>
              <a:t>2018/12/25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12C8B-F767-4DCF-8CE6-E5739DBC5A2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C5BF3-2AE4-48BF-9C21-15C726714540}" type="datetimeFigureOut">
              <a:rPr lang="zh-CN" altLang="en-US" smtClean="0"/>
              <a:t>2018/12/25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12C8B-F767-4DCF-8CE6-E5739DBC5A2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C5BF3-2AE4-48BF-9C21-15C726714540}" type="datetimeFigureOut">
              <a:rPr lang="zh-CN" altLang="en-US" smtClean="0"/>
              <a:t>2018/12/25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12C8B-F767-4DCF-8CE6-E5739DBC5A2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C5BF3-2AE4-48BF-9C21-15C726714540}" type="datetimeFigureOut">
              <a:rPr lang="zh-CN" altLang="en-US" smtClean="0"/>
              <a:t>2018/12/25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12C8B-F767-4DCF-8CE6-E5739DBC5A2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C5BF3-2AE4-48BF-9C21-15C726714540}" type="datetimeFigureOut">
              <a:rPr lang="zh-CN" altLang="en-US" smtClean="0"/>
              <a:t>2018/12/25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12C8B-F767-4DCF-8CE6-E5739DBC5A2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C5BF3-2AE4-48BF-9C21-15C726714540}" type="datetimeFigureOut">
              <a:rPr lang="zh-CN" altLang="en-US" smtClean="0"/>
              <a:t>2018/12/25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12C8B-F767-4DCF-8CE6-E5739DBC5A2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C5BF3-2AE4-48BF-9C21-15C726714540}" type="datetimeFigureOut">
              <a:rPr lang="zh-CN" altLang="en-US" smtClean="0"/>
              <a:t>2018/12/25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12C8B-F767-4DCF-8CE6-E5739DBC5A2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C5BF3-2AE4-48BF-9C21-15C726714540}" type="datetimeFigureOut">
              <a:rPr lang="zh-CN" altLang="en-US" smtClean="0"/>
              <a:t>2018/12/25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12C8B-F767-4DCF-8CE6-E5739DBC5A2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0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fld id="{45FC5BF3-2AE4-48BF-9C21-15C726714540}" type="datetimeFigureOut">
              <a:rPr lang="zh-CN" altLang="en-US" smtClean="0"/>
              <a:t>2018/12/25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fld id="{DE112C8B-F767-4DCF-8CE6-E5739DBC5A2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3.xml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4.xml"/><Relationship Id="rId4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703.10135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github.com/andabi/deep-voice-conversion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1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C:\Users\Administrator\Desktop\未标题-1.png未标题-1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-3810" y="318"/>
            <a:ext cx="12200255" cy="6857365"/>
          </a:xfrm>
          <a:prstGeom prst="rect">
            <a:avLst/>
          </a:prstGeom>
        </p:spPr>
      </p:pic>
      <p:sp>
        <p:nvSpPr>
          <p:cNvPr id="31" name="文本框 30"/>
          <p:cNvSpPr txBox="1"/>
          <p:nvPr/>
        </p:nvSpPr>
        <p:spPr>
          <a:xfrm>
            <a:off x="3447324" y="1979462"/>
            <a:ext cx="570175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80000"/>
              </a:lnSpc>
            </a:pPr>
            <a:r>
              <a:rPr lang="en-US" altLang="zh-CN" sz="8000" dirty="0">
                <a:solidFill>
                  <a:srgbClr val="4F4F4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Voice Conversion</a:t>
            </a:r>
            <a:endParaRPr lang="zh-CN" altLang="en-US" sz="4800" dirty="0">
              <a:solidFill>
                <a:srgbClr val="4F4F4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任意多边形 2"/>
          <p:cNvSpPr/>
          <p:nvPr/>
        </p:nvSpPr>
        <p:spPr>
          <a:xfrm>
            <a:off x="2771140" y="2037715"/>
            <a:ext cx="6651625" cy="2097405"/>
          </a:xfrm>
          <a:custGeom>
            <a:avLst/>
            <a:gdLst>
              <a:gd name="connisteX0" fmla="*/ 0 w 6651625"/>
              <a:gd name="connsiteY0" fmla="*/ 0 h 2271395"/>
              <a:gd name="connisteX1" fmla="*/ 0 w 6651625"/>
              <a:gd name="connsiteY1" fmla="*/ 2271395 h 2271395"/>
              <a:gd name="connisteX2" fmla="*/ 6651625 w 6651625"/>
              <a:gd name="connsiteY2" fmla="*/ 2271395 h 2271395"/>
              <a:gd name="connisteX3" fmla="*/ 6651625 w 6651625"/>
              <a:gd name="connsiteY3" fmla="*/ 10160 h 2271395"/>
              <a:gd name="connisteX4" fmla="*/ 5559425 w 6651625"/>
              <a:gd name="connsiteY4" fmla="*/ 10160 h 227139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</a:cxnLst>
            <a:rect l="l" t="t" r="r" b="b"/>
            <a:pathLst>
              <a:path w="6651625" h="2271395">
                <a:moveTo>
                  <a:pt x="0" y="0"/>
                </a:moveTo>
                <a:lnTo>
                  <a:pt x="0" y="2271395"/>
                </a:lnTo>
                <a:lnTo>
                  <a:pt x="6651625" y="2271395"/>
                </a:lnTo>
                <a:lnTo>
                  <a:pt x="6651625" y="10160"/>
                </a:lnTo>
                <a:lnTo>
                  <a:pt x="5559425" y="10160"/>
                </a:lnTo>
              </a:path>
            </a:pathLst>
          </a:custGeom>
          <a:noFill/>
          <a:ln w="127000">
            <a:solidFill>
              <a:srgbClr val="4F4F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6E087C2-83DF-4429-93AD-0F991C023856}"/>
              </a:ext>
            </a:extLst>
          </p:cNvPr>
          <p:cNvSpPr/>
          <p:nvPr/>
        </p:nvSpPr>
        <p:spPr>
          <a:xfrm>
            <a:off x="6011620" y="5966178"/>
            <a:ext cx="18473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endParaRPr lang="zh-CN" altLang="en-US" sz="2000" dirty="0">
              <a:solidFill>
                <a:srgbClr val="4F4F4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AAE705C-5374-4DDE-9123-12A343531E65}"/>
              </a:ext>
            </a:extLst>
          </p:cNvPr>
          <p:cNvSpPr txBox="1"/>
          <p:nvPr/>
        </p:nvSpPr>
        <p:spPr>
          <a:xfrm>
            <a:off x="2621280" y="4781006"/>
            <a:ext cx="7045234" cy="13181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800" dirty="0">
                <a:solidFill>
                  <a:srgbClr val="4F4F4F"/>
                </a:solidFill>
              </a:rPr>
              <a:t>Reporter: Jiang </a:t>
            </a:r>
            <a:r>
              <a:rPr lang="en-US" altLang="zh-CN" sz="2800" dirty="0" err="1">
                <a:solidFill>
                  <a:srgbClr val="4F4F4F"/>
                </a:solidFill>
              </a:rPr>
              <a:t>Liuyang</a:t>
            </a:r>
            <a:r>
              <a:rPr lang="en-US" altLang="zh-CN" sz="2800" dirty="0">
                <a:solidFill>
                  <a:srgbClr val="4F4F4F"/>
                </a:solidFill>
              </a:rPr>
              <a:t> &amp; Luo </a:t>
            </a:r>
            <a:r>
              <a:rPr lang="en-US" altLang="zh-CN" sz="2800" dirty="0" err="1">
                <a:solidFill>
                  <a:srgbClr val="4F4F4F"/>
                </a:solidFill>
              </a:rPr>
              <a:t>Sijie</a:t>
            </a:r>
            <a:endParaRPr lang="en-US" altLang="zh-CN" sz="2800" dirty="0">
              <a:solidFill>
                <a:srgbClr val="4F4F4F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zh-CN" sz="2800" dirty="0">
                <a:solidFill>
                  <a:srgbClr val="4F4F4F"/>
                </a:solidFill>
              </a:rPr>
              <a:t>Date: Dec 25, 2018</a:t>
            </a:r>
            <a:endParaRPr lang="zh-CN" altLang="en-US" sz="2800" dirty="0">
              <a:solidFill>
                <a:srgbClr val="4F4F4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71488" y="477716"/>
            <a:ext cx="528000" cy="528000"/>
            <a:chOff x="406574" y="236732"/>
            <a:chExt cx="612048" cy="593261"/>
          </a:xfrm>
        </p:grpSpPr>
        <p:sp>
          <p:nvSpPr>
            <p:cNvPr id="4" name="矩形 3"/>
            <p:cNvSpPr/>
            <p:nvPr userDrawn="1"/>
          </p:nvSpPr>
          <p:spPr>
            <a:xfrm>
              <a:off x="406574" y="236732"/>
              <a:ext cx="504000" cy="504000"/>
            </a:xfrm>
            <a:prstGeom prst="rect">
              <a:avLst/>
            </a:prstGeom>
            <a:noFill/>
            <a:ln w="12700">
              <a:solidFill>
                <a:srgbClr val="7B74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" name="矩形 4"/>
            <p:cNvSpPr/>
            <p:nvPr userDrawn="1"/>
          </p:nvSpPr>
          <p:spPr>
            <a:xfrm>
              <a:off x="694606" y="512239"/>
              <a:ext cx="324016" cy="317754"/>
            </a:xfrm>
            <a:prstGeom prst="rect">
              <a:avLst/>
            </a:prstGeom>
            <a:solidFill>
              <a:srgbClr val="7B748C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1181511" y="430528"/>
            <a:ext cx="186762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Training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9B7C873-13E6-4567-BE12-337DF63C8FFF}"/>
              </a:ext>
            </a:extLst>
          </p:cNvPr>
          <p:cNvSpPr txBox="1"/>
          <p:nvPr/>
        </p:nvSpPr>
        <p:spPr>
          <a:xfrm>
            <a:off x="1267029" y="1581150"/>
            <a:ext cx="9657939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2800" dirty="0"/>
              <a:t>Training the model requires two steps</a:t>
            </a:r>
          </a:p>
          <a:p>
            <a:pPr marL="800100" lvl="1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400" dirty="0"/>
              <a:t>Train Net1:</a:t>
            </a:r>
          </a:p>
          <a:p>
            <a:pPr marL="1257300" lvl="2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000" dirty="0"/>
              <a:t>Datasets: TIMIT, contains recordings of 630 speakers reading ten sentences</a:t>
            </a:r>
          </a:p>
          <a:p>
            <a:pPr marL="800100" lvl="1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400" dirty="0"/>
              <a:t>Train Net2:</a:t>
            </a:r>
          </a:p>
          <a:p>
            <a:pPr marL="1257300" lvl="2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000" dirty="0"/>
              <a:t>Datasets: Arctic, contains 1130 recordings of different speakers with different accents. </a:t>
            </a:r>
          </a:p>
          <a:p>
            <a:pPr marL="1257300" lvl="2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000" dirty="0"/>
              <a:t>Specifically for this project, we select standard female voice and Indian-accent        male voice as our targets</a:t>
            </a:r>
          </a:p>
        </p:txBody>
      </p:sp>
    </p:spTree>
    <p:extLst>
      <p:ext uri="{BB962C8B-B14F-4D97-AF65-F5344CB8AC3E}">
        <p14:creationId xmlns:p14="http://schemas.microsoft.com/office/powerpoint/2010/main" val="32855822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71488" y="477716"/>
            <a:ext cx="528000" cy="528000"/>
            <a:chOff x="406574" y="236732"/>
            <a:chExt cx="612048" cy="593261"/>
          </a:xfrm>
        </p:grpSpPr>
        <p:sp>
          <p:nvSpPr>
            <p:cNvPr id="4" name="矩形 3"/>
            <p:cNvSpPr/>
            <p:nvPr userDrawn="1"/>
          </p:nvSpPr>
          <p:spPr>
            <a:xfrm>
              <a:off x="406574" y="236732"/>
              <a:ext cx="504000" cy="504000"/>
            </a:xfrm>
            <a:prstGeom prst="rect">
              <a:avLst/>
            </a:prstGeom>
            <a:noFill/>
            <a:ln w="12700">
              <a:solidFill>
                <a:srgbClr val="7B74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" name="矩形 4"/>
            <p:cNvSpPr/>
            <p:nvPr userDrawn="1"/>
          </p:nvSpPr>
          <p:spPr>
            <a:xfrm>
              <a:off x="694606" y="512239"/>
              <a:ext cx="324016" cy="317754"/>
            </a:xfrm>
            <a:prstGeom prst="rect">
              <a:avLst/>
            </a:prstGeom>
            <a:solidFill>
              <a:srgbClr val="7B748C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1181511" y="430528"/>
            <a:ext cx="186762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Training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9B7C873-13E6-4567-BE12-337DF63C8FFF}"/>
              </a:ext>
            </a:extLst>
          </p:cNvPr>
          <p:cNvSpPr txBox="1"/>
          <p:nvPr/>
        </p:nvSpPr>
        <p:spPr>
          <a:xfrm>
            <a:off x="1267029" y="1581150"/>
            <a:ext cx="9915321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0" indent="-457200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Training process needs GPU acceleration</a:t>
            </a:r>
          </a:p>
          <a:p>
            <a:pPr marL="800100" lvl="1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Use Google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Colab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 platform, which provides cloud service with free GPU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680E994-6952-4E5E-A73C-771C98456D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0700" y="2800944"/>
            <a:ext cx="8610600" cy="3879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9697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71488" y="477716"/>
            <a:ext cx="528000" cy="528000"/>
            <a:chOff x="406574" y="236732"/>
            <a:chExt cx="612048" cy="593261"/>
          </a:xfrm>
        </p:grpSpPr>
        <p:sp>
          <p:nvSpPr>
            <p:cNvPr id="4" name="矩形 3"/>
            <p:cNvSpPr/>
            <p:nvPr userDrawn="1"/>
          </p:nvSpPr>
          <p:spPr>
            <a:xfrm>
              <a:off x="406574" y="236732"/>
              <a:ext cx="504000" cy="504000"/>
            </a:xfrm>
            <a:prstGeom prst="rect">
              <a:avLst/>
            </a:prstGeom>
            <a:noFill/>
            <a:ln w="12700">
              <a:solidFill>
                <a:srgbClr val="7B74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" name="矩形 4"/>
            <p:cNvSpPr/>
            <p:nvPr userDrawn="1"/>
          </p:nvSpPr>
          <p:spPr>
            <a:xfrm>
              <a:off x="694606" y="512239"/>
              <a:ext cx="324016" cy="317754"/>
            </a:xfrm>
            <a:prstGeom prst="rect">
              <a:avLst/>
            </a:prstGeom>
            <a:solidFill>
              <a:srgbClr val="7B748C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1181511" y="430528"/>
            <a:ext cx="186762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Training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9B7C873-13E6-4567-BE12-337DF63C8FFF}"/>
              </a:ext>
            </a:extLst>
          </p:cNvPr>
          <p:cNvSpPr txBox="1"/>
          <p:nvPr/>
        </p:nvSpPr>
        <p:spPr>
          <a:xfrm>
            <a:off x="1267029" y="1581150"/>
            <a:ext cx="99153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0" indent="-457200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Use 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tensorboard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 to supervise training process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CECB982-F6B9-4E9D-8DE6-D7FDAFEC53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4975" y="2443532"/>
            <a:ext cx="8782050" cy="3983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81670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71488" y="477716"/>
            <a:ext cx="528000" cy="528000"/>
            <a:chOff x="406574" y="236732"/>
            <a:chExt cx="612048" cy="593261"/>
          </a:xfrm>
        </p:grpSpPr>
        <p:sp>
          <p:nvSpPr>
            <p:cNvPr id="4" name="矩形 3"/>
            <p:cNvSpPr/>
            <p:nvPr userDrawn="1"/>
          </p:nvSpPr>
          <p:spPr>
            <a:xfrm>
              <a:off x="406574" y="236732"/>
              <a:ext cx="504000" cy="504000"/>
            </a:xfrm>
            <a:prstGeom prst="rect">
              <a:avLst/>
            </a:prstGeom>
            <a:noFill/>
            <a:ln w="12700">
              <a:solidFill>
                <a:srgbClr val="7B74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" name="矩形 4"/>
            <p:cNvSpPr/>
            <p:nvPr userDrawn="1"/>
          </p:nvSpPr>
          <p:spPr>
            <a:xfrm>
              <a:off x="694606" y="512239"/>
              <a:ext cx="324016" cy="317754"/>
            </a:xfrm>
            <a:prstGeom prst="rect">
              <a:avLst/>
            </a:prstGeom>
            <a:solidFill>
              <a:srgbClr val="7B748C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1181511" y="430528"/>
            <a:ext cx="186762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Training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9B7C873-13E6-4567-BE12-337DF63C8FFF}"/>
              </a:ext>
            </a:extLst>
          </p:cNvPr>
          <p:cNvSpPr txBox="1"/>
          <p:nvPr/>
        </p:nvSpPr>
        <p:spPr>
          <a:xfrm>
            <a:off x="1192174" y="1419225"/>
            <a:ext cx="99153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0" indent="-457200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Net1 training result</a:t>
            </a: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5156D76D-357A-4F93-86FC-054E7691CCB1}"/>
              </a:ext>
            </a:extLst>
          </p:cNvPr>
          <p:cNvGrpSpPr/>
          <p:nvPr/>
        </p:nvGrpSpPr>
        <p:grpSpPr>
          <a:xfrm>
            <a:off x="3563004" y="2047874"/>
            <a:ext cx="4114253" cy="4514363"/>
            <a:chOff x="3563004" y="2047874"/>
            <a:chExt cx="4114253" cy="4514363"/>
          </a:xfrm>
        </p:grpSpPr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21E54ED2-B4C1-4BE7-96AC-9080B0D9D2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63004" y="2047874"/>
              <a:ext cx="4114253" cy="4114253"/>
            </a:xfrm>
            <a:prstGeom prst="rect">
              <a:avLst/>
            </a:prstGeom>
          </p:spPr>
        </p:pic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DEAB22B0-F15E-4833-8FC1-4370E85B094F}"/>
                </a:ext>
              </a:extLst>
            </p:cNvPr>
            <p:cNvSpPr txBox="1"/>
            <p:nvPr/>
          </p:nvSpPr>
          <p:spPr>
            <a:xfrm>
              <a:off x="3981830" y="6162127"/>
              <a:ext cx="3276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/>
                <a:t>confusion matrix</a:t>
              </a:r>
              <a:endParaRPr lang="zh-CN" alt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99928217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A_图片 14" descr="C:\Users\Administrator\Desktop\未标题-1.png未标题-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rcRect/>
          <a:stretch>
            <a:fillRect/>
          </a:stretch>
        </p:blipFill>
        <p:spPr>
          <a:xfrm>
            <a:off x="-8890" y="-13335"/>
            <a:ext cx="12216765" cy="686689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-11430" y="-12700"/>
            <a:ext cx="12219940" cy="6866255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268220" y="1099547"/>
            <a:ext cx="7655560" cy="4011295"/>
          </a:xfrm>
          <a:prstGeom prst="rect">
            <a:avLst/>
          </a:prstGeom>
          <a:solidFill>
            <a:srgbClr val="B7B6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5176517" y="1980323"/>
            <a:ext cx="18389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/>
                <a:cs typeface="+mn-ea"/>
                <a:sym typeface="+mn-lt"/>
              </a:rPr>
              <a:t>Part 03</a:t>
            </a:r>
          </a:p>
        </p:txBody>
      </p:sp>
      <p:sp>
        <p:nvSpPr>
          <p:cNvPr id="2" name="圆角矩形 1"/>
          <p:cNvSpPr/>
          <p:nvPr/>
        </p:nvSpPr>
        <p:spPr>
          <a:xfrm>
            <a:off x="5666540" y="3726249"/>
            <a:ext cx="864000" cy="216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/>
              <a:cs typeface="+mn-ea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076327" y="2791165"/>
            <a:ext cx="203934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79876930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71488" y="477716"/>
            <a:ext cx="528000" cy="528000"/>
            <a:chOff x="406574" y="236732"/>
            <a:chExt cx="612048" cy="593261"/>
          </a:xfrm>
        </p:grpSpPr>
        <p:sp>
          <p:nvSpPr>
            <p:cNvPr id="4" name="矩形 3"/>
            <p:cNvSpPr/>
            <p:nvPr userDrawn="1"/>
          </p:nvSpPr>
          <p:spPr>
            <a:xfrm>
              <a:off x="406574" y="236732"/>
              <a:ext cx="504000" cy="504000"/>
            </a:xfrm>
            <a:prstGeom prst="rect">
              <a:avLst/>
            </a:prstGeom>
            <a:noFill/>
            <a:ln w="12700">
              <a:solidFill>
                <a:srgbClr val="7B74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" name="矩形 4"/>
            <p:cNvSpPr/>
            <p:nvPr userDrawn="1"/>
          </p:nvSpPr>
          <p:spPr>
            <a:xfrm>
              <a:off x="694606" y="512239"/>
              <a:ext cx="324016" cy="317754"/>
            </a:xfrm>
            <a:prstGeom prst="rect">
              <a:avLst/>
            </a:prstGeom>
            <a:solidFill>
              <a:srgbClr val="7B748C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1181511" y="430528"/>
            <a:ext cx="142058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2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Demo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59452D78-E597-4F09-A48F-8A51681AD6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1087" y="1332958"/>
            <a:ext cx="10029825" cy="5094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923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71488" y="477716"/>
            <a:ext cx="528000" cy="528000"/>
            <a:chOff x="406574" y="236732"/>
            <a:chExt cx="612048" cy="593261"/>
          </a:xfrm>
        </p:grpSpPr>
        <p:sp>
          <p:nvSpPr>
            <p:cNvPr id="4" name="矩形 3"/>
            <p:cNvSpPr/>
            <p:nvPr userDrawn="1"/>
          </p:nvSpPr>
          <p:spPr>
            <a:xfrm>
              <a:off x="406574" y="236732"/>
              <a:ext cx="504000" cy="504000"/>
            </a:xfrm>
            <a:prstGeom prst="rect">
              <a:avLst/>
            </a:prstGeom>
            <a:noFill/>
            <a:ln w="12700">
              <a:solidFill>
                <a:srgbClr val="7B74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" name="矩形 4"/>
            <p:cNvSpPr/>
            <p:nvPr userDrawn="1"/>
          </p:nvSpPr>
          <p:spPr>
            <a:xfrm>
              <a:off x="694606" y="512239"/>
              <a:ext cx="324016" cy="317754"/>
            </a:xfrm>
            <a:prstGeom prst="rect">
              <a:avLst/>
            </a:prstGeom>
            <a:solidFill>
              <a:srgbClr val="7B748C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1181511" y="430528"/>
            <a:ext cx="142058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Demo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C9FB90C-08D7-40C8-A2F3-D0E9EC5F24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488" y="1121696"/>
            <a:ext cx="10582909" cy="5375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75572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71488" y="477716"/>
            <a:ext cx="528000" cy="528000"/>
            <a:chOff x="406574" y="236732"/>
            <a:chExt cx="612048" cy="593261"/>
          </a:xfrm>
        </p:grpSpPr>
        <p:sp>
          <p:nvSpPr>
            <p:cNvPr id="4" name="矩形 3"/>
            <p:cNvSpPr/>
            <p:nvPr userDrawn="1"/>
          </p:nvSpPr>
          <p:spPr>
            <a:xfrm>
              <a:off x="406574" y="236732"/>
              <a:ext cx="504000" cy="504000"/>
            </a:xfrm>
            <a:prstGeom prst="rect">
              <a:avLst/>
            </a:prstGeom>
            <a:noFill/>
            <a:ln w="12700">
              <a:solidFill>
                <a:srgbClr val="7B74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" name="矩形 4"/>
            <p:cNvSpPr/>
            <p:nvPr userDrawn="1"/>
          </p:nvSpPr>
          <p:spPr>
            <a:xfrm>
              <a:off x="694606" y="512239"/>
              <a:ext cx="324016" cy="317754"/>
            </a:xfrm>
            <a:prstGeom prst="rect">
              <a:avLst/>
            </a:prstGeom>
            <a:solidFill>
              <a:srgbClr val="7B748C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1181511" y="430528"/>
            <a:ext cx="142058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Demo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A8B31B0-07E3-4C1A-B928-99A78C5444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8629" y="1154644"/>
            <a:ext cx="10702834" cy="5436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97537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A_图片 14" descr="C:\Users\Administrator\Desktop\未标题-1.png未标题-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rcRect/>
          <a:stretch>
            <a:fillRect/>
          </a:stretch>
        </p:blipFill>
        <p:spPr>
          <a:xfrm>
            <a:off x="-8890" y="-13335"/>
            <a:ext cx="12216765" cy="686689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-11430" y="-12700"/>
            <a:ext cx="12219940" cy="6866255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268220" y="1099547"/>
            <a:ext cx="7655560" cy="4011295"/>
          </a:xfrm>
          <a:prstGeom prst="rect">
            <a:avLst/>
          </a:prstGeom>
          <a:solidFill>
            <a:srgbClr val="B7B6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5176517" y="1980323"/>
            <a:ext cx="18389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/>
                <a:cs typeface="+mn-ea"/>
                <a:sym typeface="+mn-lt"/>
              </a:rPr>
              <a:t>Part 04</a:t>
            </a:r>
          </a:p>
        </p:txBody>
      </p:sp>
      <p:sp>
        <p:nvSpPr>
          <p:cNvPr id="2" name="圆角矩形 1"/>
          <p:cNvSpPr/>
          <p:nvPr/>
        </p:nvSpPr>
        <p:spPr>
          <a:xfrm>
            <a:off x="5666540" y="3726249"/>
            <a:ext cx="864000" cy="216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/>
              <a:cs typeface="+mn-ea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515661" y="2791165"/>
            <a:ext cx="316067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Summary</a:t>
            </a:r>
            <a:endParaRPr kumimoji="0" lang="en-US" altLang="zh-CN" sz="48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4588212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71488" y="477716"/>
            <a:ext cx="528000" cy="528000"/>
            <a:chOff x="406574" y="236732"/>
            <a:chExt cx="612048" cy="593261"/>
          </a:xfrm>
        </p:grpSpPr>
        <p:sp>
          <p:nvSpPr>
            <p:cNvPr id="4" name="矩形 3"/>
            <p:cNvSpPr/>
            <p:nvPr userDrawn="1"/>
          </p:nvSpPr>
          <p:spPr>
            <a:xfrm>
              <a:off x="406574" y="236732"/>
              <a:ext cx="504000" cy="504000"/>
            </a:xfrm>
            <a:prstGeom prst="rect">
              <a:avLst/>
            </a:prstGeom>
            <a:noFill/>
            <a:ln w="12700">
              <a:solidFill>
                <a:srgbClr val="7B74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" name="矩形 4"/>
            <p:cNvSpPr/>
            <p:nvPr userDrawn="1"/>
          </p:nvSpPr>
          <p:spPr>
            <a:xfrm>
              <a:off x="694606" y="512239"/>
              <a:ext cx="324016" cy="317754"/>
            </a:xfrm>
            <a:prstGeom prst="rect">
              <a:avLst/>
            </a:prstGeom>
            <a:solidFill>
              <a:srgbClr val="7B748C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1181511" y="430528"/>
            <a:ext cx="216758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Summary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9B7C873-13E6-4567-BE12-337DF63C8FFF}"/>
              </a:ext>
            </a:extLst>
          </p:cNvPr>
          <p:cNvSpPr txBox="1"/>
          <p:nvPr/>
        </p:nvSpPr>
        <p:spPr>
          <a:xfrm>
            <a:off x="1267029" y="1581150"/>
            <a:ext cx="9657939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Achieves the goal of transferring one’s voice style to another with about 74% accuracy on the test dataset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800" dirty="0">
                <a:solidFill>
                  <a:prstClr val="black"/>
                </a:solidFill>
                <a:latin typeface="Calibri"/>
                <a:ea typeface="等线" panose="02010600030101010101" pitchFamily="2" charset="-122"/>
              </a:rPr>
              <a:t>No more parallel datasets, many-to-one conversion model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GPU acceleration </a:t>
            </a:r>
            <a:r>
              <a:rPr lang="en-US" altLang="zh-CN" sz="2800" dirty="0">
                <a:solidFill>
                  <a:prstClr val="black"/>
                </a:solidFill>
                <a:latin typeface="Calibri"/>
                <a:ea typeface="等线" panose="02010600030101010101" pitchFamily="2" charset="-122"/>
              </a:rPr>
              <a:t>is critical during the process of training on large datasets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Further exploration </a:t>
            </a:r>
            <a:r>
              <a:rPr lang="en-US" altLang="zh-CN" sz="2800" dirty="0">
                <a:solidFill>
                  <a:prstClr val="black"/>
                </a:solidFill>
                <a:latin typeface="Calibri"/>
                <a:ea typeface="等线" panose="02010600030101010101" pitchFamily="2" charset="-122"/>
              </a:rPr>
              <a:t>on different methods of speech processing other than feature engineering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9302854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3658235" y="840105"/>
            <a:ext cx="8544560" cy="4689475"/>
          </a:xfrm>
          <a:prstGeom prst="rect">
            <a:avLst/>
          </a:prstGeom>
          <a:solidFill>
            <a:srgbClr val="E6E5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0" y="1329055"/>
            <a:ext cx="4572635" cy="4689475"/>
          </a:xfrm>
          <a:prstGeom prst="rect">
            <a:avLst/>
          </a:prstGeom>
          <a:solidFill>
            <a:srgbClr val="B7B6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直角三角形 10"/>
          <p:cNvSpPr/>
          <p:nvPr/>
        </p:nvSpPr>
        <p:spPr>
          <a:xfrm>
            <a:off x="3658235" y="840105"/>
            <a:ext cx="914400" cy="488950"/>
          </a:xfrm>
          <a:prstGeom prst="rtTriangle">
            <a:avLst/>
          </a:prstGeom>
          <a:solidFill>
            <a:srgbClr val="72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362041" y="3127307"/>
            <a:ext cx="37795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6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</a:t>
            </a:r>
            <a:endParaRPr lang="zh-CN" altLang="en-US" sz="6000" b="1" dirty="0"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文本框 15"/>
          <p:cNvSpPr txBox="1">
            <a:spLocks noChangeArrowheads="1"/>
          </p:cNvSpPr>
          <p:nvPr/>
        </p:nvSpPr>
        <p:spPr bwMode="auto">
          <a:xfrm>
            <a:off x="6430712" y="1674179"/>
            <a:ext cx="375605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Overview</a:t>
            </a:r>
          </a:p>
        </p:txBody>
      </p:sp>
      <p:sp>
        <p:nvSpPr>
          <p:cNvPr id="3" name="文本框 17"/>
          <p:cNvSpPr txBox="1">
            <a:spLocks noChangeArrowheads="1"/>
          </p:cNvSpPr>
          <p:nvPr/>
        </p:nvSpPr>
        <p:spPr bwMode="auto">
          <a:xfrm>
            <a:off x="6430712" y="2521915"/>
            <a:ext cx="386521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Model</a:t>
            </a:r>
          </a:p>
        </p:txBody>
      </p:sp>
      <p:sp>
        <p:nvSpPr>
          <p:cNvPr id="4" name="文本框 19"/>
          <p:cNvSpPr txBox="1">
            <a:spLocks noChangeArrowheads="1"/>
          </p:cNvSpPr>
          <p:nvPr/>
        </p:nvSpPr>
        <p:spPr bwMode="auto">
          <a:xfrm>
            <a:off x="6432788" y="3369651"/>
            <a:ext cx="412141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Demo</a:t>
            </a:r>
          </a:p>
        </p:txBody>
      </p:sp>
      <p:sp>
        <p:nvSpPr>
          <p:cNvPr id="5" name="文本框 21"/>
          <p:cNvSpPr txBox="1">
            <a:spLocks noChangeArrowheads="1"/>
          </p:cNvSpPr>
          <p:nvPr/>
        </p:nvSpPr>
        <p:spPr bwMode="auto">
          <a:xfrm>
            <a:off x="6432788" y="4217387"/>
            <a:ext cx="426753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Summary</a:t>
            </a:r>
          </a:p>
        </p:txBody>
      </p:sp>
      <p:sp>
        <p:nvSpPr>
          <p:cNvPr id="49" name="文本框 14"/>
          <p:cNvSpPr txBox="1">
            <a:spLocks noChangeArrowheads="1"/>
          </p:cNvSpPr>
          <p:nvPr/>
        </p:nvSpPr>
        <p:spPr bwMode="auto">
          <a:xfrm>
            <a:off x="5158358" y="1619700"/>
            <a:ext cx="1123773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rgbClr val="2E3A46"/>
                </a:solidFill>
                <a:latin typeface="微软雅黑 Light" panose="020B0502040204020203" charset="-122"/>
                <a:ea typeface="微软雅黑 Light" panose="020B0502040204020203" charset="-122"/>
              </a:rPr>
              <a:t>01</a:t>
            </a:r>
          </a:p>
        </p:txBody>
      </p:sp>
      <p:sp>
        <p:nvSpPr>
          <p:cNvPr id="7" name="文本框 16"/>
          <p:cNvSpPr txBox="1">
            <a:spLocks noChangeArrowheads="1"/>
          </p:cNvSpPr>
          <p:nvPr/>
        </p:nvSpPr>
        <p:spPr bwMode="auto">
          <a:xfrm>
            <a:off x="5158358" y="2465837"/>
            <a:ext cx="112377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>
                <a:solidFill>
                  <a:srgbClr val="2E3A46"/>
                </a:solidFill>
                <a:latin typeface="微软雅黑 Light" panose="020B0502040204020203" charset="-122"/>
                <a:ea typeface="微软雅黑 Light" panose="020B0502040204020203" charset="-122"/>
              </a:rPr>
              <a:t>02</a:t>
            </a:r>
          </a:p>
        </p:txBody>
      </p:sp>
      <p:sp>
        <p:nvSpPr>
          <p:cNvPr id="8" name="文本框 18"/>
          <p:cNvSpPr txBox="1">
            <a:spLocks noChangeArrowheads="1"/>
          </p:cNvSpPr>
          <p:nvPr/>
        </p:nvSpPr>
        <p:spPr bwMode="auto">
          <a:xfrm>
            <a:off x="5158358" y="3311974"/>
            <a:ext cx="112377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rgbClr val="2E3A46"/>
                </a:solidFill>
                <a:latin typeface="微软雅黑 Light" panose="020B0502040204020203" charset="-122"/>
                <a:ea typeface="微软雅黑 Light" panose="020B0502040204020203" charset="-122"/>
              </a:rPr>
              <a:t>03</a:t>
            </a:r>
          </a:p>
        </p:txBody>
      </p:sp>
      <p:sp>
        <p:nvSpPr>
          <p:cNvPr id="9" name="文本框 20"/>
          <p:cNvSpPr txBox="1">
            <a:spLocks noChangeArrowheads="1"/>
          </p:cNvSpPr>
          <p:nvPr/>
        </p:nvSpPr>
        <p:spPr bwMode="auto">
          <a:xfrm>
            <a:off x="5158390" y="4158113"/>
            <a:ext cx="112370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rgbClr val="2E3A46"/>
                </a:solidFill>
                <a:latin typeface="微软雅黑 Light" panose="020B0502040204020203" charset="-122"/>
                <a:ea typeface="微软雅黑 Light" panose="020B0502040204020203" charset="-122"/>
              </a:rPr>
              <a:t>04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71488" y="477716"/>
            <a:ext cx="528000" cy="528000"/>
            <a:chOff x="406574" y="236732"/>
            <a:chExt cx="612048" cy="593261"/>
          </a:xfrm>
        </p:grpSpPr>
        <p:sp>
          <p:nvSpPr>
            <p:cNvPr id="4" name="矩形 3"/>
            <p:cNvSpPr/>
            <p:nvPr userDrawn="1"/>
          </p:nvSpPr>
          <p:spPr>
            <a:xfrm>
              <a:off x="406574" y="236732"/>
              <a:ext cx="504000" cy="504000"/>
            </a:xfrm>
            <a:prstGeom prst="rect">
              <a:avLst/>
            </a:prstGeom>
            <a:noFill/>
            <a:ln w="12700">
              <a:solidFill>
                <a:srgbClr val="7B74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" name="矩形 4"/>
            <p:cNvSpPr/>
            <p:nvPr userDrawn="1"/>
          </p:nvSpPr>
          <p:spPr>
            <a:xfrm>
              <a:off x="694606" y="512239"/>
              <a:ext cx="324016" cy="317754"/>
            </a:xfrm>
            <a:prstGeom prst="rect">
              <a:avLst/>
            </a:prstGeom>
            <a:solidFill>
              <a:srgbClr val="7B748C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1181511" y="430528"/>
            <a:ext cx="216758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Summary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9B7C873-13E6-4567-BE12-337DF63C8FFF}"/>
              </a:ext>
            </a:extLst>
          </p:cNvPr>
          <p:cNvSpPr txBox="1"/>
          <p:nvPr/>
        </p:nvSpPr>
        <p:spPr>
          <a:xfrm>
            <a:off x="1267029" y="1581150"/>
            <a:ext cx="9657939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Problems</a:t>
            </a:r>
            <a:r>
              <a:rPr lang="en-US" altLang="zh-CN" sz="2800" dirty="0">
                <a:solidFill>
                  <a:prstClr val="black"/>
                </a:solidFill>
                <a:latin typeface="Calibri"/>
                <a:ea typeface="等线" panose="02010600030101010101" pitchFamily="2" charset="-122"/>
              </a:rPr>
              <a:t>:</a:t>
            </a:r>
          </a:p>
          <a:p>
            <a:pPr marL="914400" lvl="1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Fixed time of audio</a:t>
            </a:r>
          </a:p>
          <a:p>
            <a:pPr marL="914400" lvl="1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prstClr val="black"/>
                </a:solidFill>
              </a:rPr>
              <a:t>Backend frame is not stable enough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tabLst/>
              <a:defRPr/>
            </a:pPr>
            <a:endParaRPr lang="en-US" altLang="zh-CN" sz="2800" dirty="0">
              <a:solidFill>
                <a:prstClr val="black"/>
              </a:solidFill>
              <a:latin typeface="Calibri"/>
              <a:ea typeface="等线" panose="02010600030101010101" pitchFamily="2" charset="-122"/>
            </a:endParaRP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Future improvement:</a:t>
            </a:r>
          </a:p>
          <a:p>
            <a:pPr marL="914400" lvl="1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prstClr val="black"/>
                </a:solidFill>
                <a:latin typeface="Calibri"/>
                <a:ea typeface="等线" panose="02010600030101010101" pitchFamily="2" charset="-122"/>
              </a:rPr>
              <a:t>Use better tool for reverting wav from spectrogram</a:t>
            </a:r>
          </a:p>
          <a:p>
            <a:pPr marL="914400" lvl="1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Increase </a:t>
            </a:r>
            <a:r>
              <a:rPr lang="en-US" altLang="zh-CN" sz="2400" dirty="0">
                <a:solidFill>
                  <a:prstClr val="black"/>
                </a:solidFill>
                <a:latin typeface="Calibri"/>
                <a:ea typeface="等线" panose="02010600030101010101" pitchFamily="2" charset="-122"/>
              </a:rPr>
              <a:t>the language options</a:t>
            </a:r>
          </a:p>
          <a:p>
            <a:pPr marL="914400" lvl="1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More </a:t>
            </a:r>
            <a:r>
              <a:rPr lang="en-US" altLang="zh-CN" sz="2400" dirty="0">
                <a:solidFill>
                  <a:prstClr val="black"/>
                </a:solidFill>
                <a:latin typeface="Calibri"/>
                <a:ea typeface="等线" panose="02010600030101010101" pitchFamily="2" charset="-122"/>
              </a:rPr>
              <a:t>stable backend framework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6551327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71488" y="477716"/>
            <a:ext cx="528000" cy="528000"/>
            <a:chOff x="406574" y="236732"/>
            <a:chExt cx="612048" cy="593261"/>
          </a:xfrm>
        </p:grpSpPr>
        <p:sp>
          <p:nvSpPr>
            <p:cNvPr id="4" name="矩形 3"/>
            <p:cNvSpPr/>
            <p:nvPr userDrawn="1"/>
          </p:nvSpPr>
          <p:spPr>
            <a:xfrm>
              <a:off x="406574" y="236732"/>
              <a:ext cx="504000" cy="504000"/>
            </a:xfrm>
            <a:prstGeom prst="rect">
              <a:avLst/>
            </a:prstGeom>
            <a:noFill/>
            <a:ln w="12700">
              <a:solidFill>
                <a:srgbClr val="7B74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" name="矩形 4"/>
            <p:cNvSpPr/>
            <p:nvPr userDrawn="1"/>
          </p:nvSpPr>
          <p:spPr>
            <a:xfrm>
              <a:off x="694606" y="512239"/>
              <a:ext cx="324016" cy="317754"/>
            </a:xfrm>
            <a:prstGeom prst="rect">
              <a:avLst/>
            </a:prstGeom>
            <a:solidFill>
              <a:srgbClr val="7B748C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1181511" y="430528"/>
            <a:ext cx="243489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References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9B7C873-13E6-4567-BE12-337DF63C8FFF}"/>
              </a:ext>
            </a:extLst>
          </p:cNvPr>
          <p:cNvSpPr txBox="1"/>
          <p:nvPr/>
        </p:nvSpPr>
        <p:spPr>
          <a:xfrm>
            <a:off x="1267029" y="1581150"/>
            <a:ext cx="9657939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prstClr val="black"/>
                </a:solidFill>
                <a:latin typeface="Calibri"/>
                <a:ea typeface="等线" panose="02010600030101010101" pitchFamily="2" charset="-122"/>
                <a:hlinkClick r:id="rId3"/>
              </a:rPr>
              <a:t>TACOTRON: TOWARDS END-TO-END SPEECH SYNTHESIS</a:t>
            </a:r>
            <a:endParaRPr lang="en-US" altLang="zh-CN" sz="2800" dirty="0">
              <a:solidFill>
                <a:prstClr val="black"/>
              </a:solidFill>
              <a:latin typeface="Calibri"/>
              <a:ea typeface="等线" panose="02010600030101010101" pitchFamily="2" charset="-122"/>
            </a:endParaRPr>
          </a:p>
          <a:p>
            <a:pPr marL="342900" lvl="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rgbClr val="24292E"/>
                </a:solidFill>
                <a:latin typeface="-apple-system"/>
                <a:hlinkClick r:id="rId4"/>
              </a:rPr>
              <a:t>Deep neural networks for voice conversion (voice style transfer) in </a:t>
            </a:r>
            <a:r>
              <a:rPr lang="en-US" altLang="zh-CN" sz="2800" dirty="0" err="1">
                <a:solidFill>
                  <a:srgbClr val="24292E"/>
                </a:solidFill>
                <a:latin typeface="-apple-system"/>
                <a:hlinkClick r:id="rId4"/>
              </a:rPr>
              <a:t>Tensorflow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3568356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71488" y="477716"/>
            <a:ext cx="528000" cy="528000"/>
            <a:chOff x="406574" y="236732"/>
            <a:chExt cx="612048" cy="593261"/>
          </a:xfrm>
        </p:grpSpPr>
        <p:sp>
          <p:nvSpPr>
            <p:cNvPr id="4" name="矩形 3"/>
            <p:cNvSpPr/>
            <p:nvPr userDrawn="1"/>
          </p:nvSpPr>
          <p:spPr>
            <a:xfrm>
              <a:off x="406574" y="236732"/>
              <a:ext cx="504000" cy="504000"/>
            </a:xfrm>
            <a:prstGeom prst="rect">
              <a:avLst/>
            </a:prstGeom>
            <a:noFill/>
            <a:ln w="12700">
              <a:solidFill>
                <a:srgbClr val="7B74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" name="矩形 4"/>
            <p:cNvSpPr/>
            <p:nvPr userDrawn="1"/>
          </p:nvSpPr>
          <p:spPr>
            <a:xfrm>
              <a:off x="694606" y="512239"/>
              <a:ext cx="324016" cy="317754"/>
            </a:xfrm>
            <a:prstGeom prst="rect">
              <a:avLst/>
            </a:prstGeom>
            <a:solidFill>
              <a:srgbClr val="7B748C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1181511" y="430528"/>
            <a:ext cx="154683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2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Share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9AA0466-1BAC-42C8-BFB5-86B9740F1283}"/>
              </a:ext>
            </a:extLst>
          </p:cNvPr>
          <p:cNvSpPr txBox="1"/>
          <p:nvPr/>
        </p:nvSpPr>
        <p:spPr>
          <a:xfrm>
            <a:off x="1267029" y="1319893"/>
            <a:ext cx="965793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tabLst/>
              <a:defRPr/>
            </a:pPr>
            <a:r>
              <a:rPr lang="en-US" altLang="zh-CN" sz="2800" dirty="0">
                <a:solidFill>
                  <a:prstClr val="black"/>
                </a:solidFill>
                <a:latin typeface="Calibri"/>
                <a:ea typeface="等线" panose="02010600030101010101" pitchFamily="2" charset="-122"/>
              </a:rPr>
              <a:t>Jiang </a:t>
            </a:r>
            <a:r>
              <a:rPr lang="en-US" altLang="zh-CN" sz="2800" dirty="0" err="1">
                <a:solidFill>
                  <a:prstClr val="black"/>
                </a:solidFill>
                <a:latin typeface="Calibri"/>
                <a:ea typeface="等线" panose="02010600030101010101" pitchFamily="2" charset="-122"/>
              </a:rPr>
              <a:t>Liuyang</a:t>
            </a:r>
            <a:r>
              <a:rPr lang="en-US" altLang="zh-CN" sz="2800" dirty="0">
                <a:solidFill>
                  <a:prstClr val="black"/>
                </a:solidFill>
                <a:latin typeface="Calibri"/>
                <a:ea typeface="等线" panose="02010600030101010101" pitchFamily="2" charset="-122"/>
              </a:rPr>
              <a:t>:</a:t>
            </a:r>
          </a:p>
          <a:p>
            <a:pPr marL="914400" lvl="1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Frontend &amp; Back</a:t>
            </a:r>
            <a:r>
              <a:rPr lang="en-US" altLang="zh-CN" sz="2400" dirty="0">
                <a:solidFill>
                  <a:prstClr val="black"/>
                </a:solidFill>
                <a:latin typeface="Calibri"/>
                <a:ea typeface="等线" panose="02010600030101010101" pitchFamily="2" charset="-122"/>
              </a:rPr>
              <a:t>end Developing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  <a:p>
            <a:pPr marL="914400" lvl="1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Paper Reading &amp; Datasets Collecting</a:t>
            </a:r>
          </a:p>
          <a:p>
            <a:pPr marL="914400" lvl="1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prstClr val="black"/>
                </a:solidFill>
                <a:latin typeface="Calibri"/>
                <a:ea typeface="等线" panose="02010600030101010101" pitchFamily="2" charset="-122"/>
              </a:rPr>
              <a:t>Train </a:t>
            </a:r>
            <a:r>
              <a:rPr lang="en-US" altLang="zh-CN" sz="2400">
                <a:solidFill>
                  <a:prstClr val="black"/>
                </a:solidFill>
                <a:latin typeface="Calibri"/>
                <a:ea typeface="等线" panose="02010600030101010101" pitchFamily="2" charset="-122"/>
              </a:rPr>
              <a:t>Model Building</a:t>
            </a:r>
            <a:endParaRPr lang="en-US" altLang="zh-CN" sz="2800" dirty="0">
              <a:solidFill>
                <a:prstClr val="black"/>
              </a:solidFill>
              <a:latin typeface="Calibri"/>
              <a:ea typeface="等线" panose="02010600030101010101" pitchFamily="2" charset="-122"/>
            </a:endParaRP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tabLst/>
              <a:defRPr/>
            </a:pPr>
            <a:r>
              <a:rPr lang="en-US" altLang="zh-CN" sz="2800" dirty="0">
                <a:solidFill>
                  <a:prstClr val="black"/>
                </a:solidFill>
                <a:latin typeface="Calibri"/>
                <a:ea typeface="等线" panose="02010600030101010101" pitchFamily="2" charset="-122"/>
              </a:rPr>
              <a:t>Luo </a:t>
            </a:r>
            <a:r>
              <a:rPr lang="en-US" altLang="zh-CN" sz="2800" dirty="0" err="1">
                <a:solidFill>
                  <a:prstClr val="black"/>
                </a:solidFill>
                <a:latin typeface="Calibri"/>
                <a:ea typeface="等线" panose="02010600030101010101" pitchFamily="2" charset="-122"/>
              </a:rPr>
              <a:t>Sijie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:</a:t>
            </a:r>
          </a:p>
          <a:p>
            <a:pPr marL="914400" lvl="1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prstClr val="black"/>
                </a:solidFill>
              </a:rPr>
              <a:t>Frontend &amp; Backend Developing</a:t>
            </a:r>
          </a:p>
          <a:p>
            <a:pPr marL="914400" lvl="1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prstClr val="black"/>
                </a:solidFill>
              </a:rPr>
              <a:t>Paper Reading &amp; Datasets Collecting</a:t>
            </a:r>
          </a:p>
          <a:p>
            <a:pPr marL="914400" lvl="1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prstClr val="black"/>
                </a:solidFill>
              </a:rPr>
              <a:t>Train Model Building</a:t>
            </a:r>
          </a:p>
        </p:txBody>
      </p:sp>
    </p:spTree>
    <p:extLst>
      <p:ext uri="{BB962C8B-B14F-4D97-AF65-F5344CB8AC3E}">
        <p14:creationId xmlns:p14="http://schemas.microsoft.com/office/powerpoint/2010/main" val="348233294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C:\Users\Administrator\Desktop\未标题-1.png未标题-1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-3810" y="318"/>
            <a:ext cx="12200255" cy="685736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044190" y="4484370"/>
            <a:ext cx="6104890" cy="1569660"/>
          </a:xfrm>
          <a:prstGeom prst="rect">
            <a:avLst/>
          </a:prstGeom>
          <a:noFill/>
        </p:spPr>
        <p:txBody>
          <a:bodyPr vert="horz" wrap="square" rtlCol="0" anchor="t">
            <a:spAutoFit/>
          </a:bodyPr>
          <a:lstStyle/>
          <a:p>
            <a:pPr algn="dist">
              <a:lnSpc>
                <a:spcPct val="100000"/>
              </a:lnSpc>
            </a:pPr>
            <a:r>
              <a:rPr lang="en-US" altLang="zh-CN" sz="9600" dirty="0">
                <a:solidFill>
                  <a:srgbClr val="4F4F4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Q&amp;A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2926080" y="2343860"/>
            <a:ext cx="6223000" cy="179126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zh-CN" sz="13800" dirty="0">
                <a:solidFill>
                  <a:srgbClr val="4F4F4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Thanks</a:t>
            </a:r>
            <a:endParaRPr lang="zh-CN" altLang="en-US" sz="13800" dirty="0">
              <a:solidFill>
                <a:srgbClr val="4F4F4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任意多边形 2"/>
          <p:cNvSpPr/>
          <p:nvPr/>
        </p:nvSpPr>
        <p:spPr>
          <a:xfrm>
            <a:off x="2771140" y="2037715"/>
            <a:ext cx="6651625" cy="2097405"/>
          </a:xfrm>
          <a:custGeom>
            <a:avLst/>
            <a:gdLst>
              <a:gd name="connisteX0" fmla="*/ 0 w 6651625"/>
              <a:gd name="connsiteY0" fmla="*/ 0 h 2271395"/>
              <a:gd name="connisteX1" fmla="*/ 0 w 6651625"/>
              <a:gd name="connsiteY1" fmla="*/ 2271395 h 2271395"/>
              <a:gd name="connisteX2" fmla="*/ 6651625 w 6651625"/>
              <a:gd name="connsiteY2" fmla="*/ 2271395 h 2271395"/>
              <a:gd name="connisteX3" fmla="*/ 6651625 w 6651625"/>
              <a:gd name="connsiteY3" fmla="*/ 10160 h 2271395"/>
              <a:gd name="connisteX4" fmla="*/ 5559425 w 6651625"/>
              <a:gd name="connsiteY4" fmla="*/ 10160 h 227139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</a:cxnLst>
            <a:rect l="l" t="t" r="r" b="b"/>
            <a:pathLst>
              <a:path w="6651625" h="2271395">
                <a:moveTo>
                  <a:pt x="0" y="0"/>
                </a:moveTo>
                <a:lnTo>
                  <a:pt x="0" y="2271395"/>
                </a:lnTo>
                <a:lnTo>
                  <a:pt x="6651625" y="2271395"/>
                </a:lnTo>
                <a:lnTo>
                  <a:pt x="6651625" y="10160"/>
                </a:lnTo>
                <a:lnTo>
                  <a:pt x="5559425" y="10160"/>
                </a:lnTo>
              </a:path>
            </a:pathLst>
          </a:custGeom>
          <a:noFill/>
          <a:ln w="127000">
            <a:solidFill>
              <a:srgbClr val="4F4F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A_图片 14" descr="C:\Users\Administrator\Desktop\未标题-1.png未标题-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/>
          <a:srcRect/>
          <a:stretch>
            <a:fillRect/>
          </a:stretch>
        </p:blipFill>
        <p:spPr>
          <a:xfrm>
            <a:off x="-8890" y="-13335"/>
            <a:ext cx="12216765" cy="686689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-11430" y="-12700"/>
            <a:ext cx="12219940" cy="6866255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268220" y="1099547"/>
            <a:ext cx="7655560" cy="4011295"/>
          </a:xfrm>
          <a:prstGeom prst="rect">
            <a:avLst/>
          </a:prstGeom>
          <a:solidFill>
            <a:srgbClr val="B7B6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5185727" y="1980323"/>
            <a:ext cx="1820545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/>
                <a:cs typeface="+mn-ea"/>
                <a:sym typeface="+mn-lt"/>
              </a:rPr>
              <a:t>Part 01</a:t>
            </a:r>
          </a:p>
        </p:txBody>
      </p:sp>
      <p:sp>
        <p:nvSpPr>
          <p:cNvPr id="2" name="圆角矩形 1"/>
          <p:cNvSpPr/>
          <p:nvPr/>
        </p:nvSpPr>
        <p:spPr>
          <a:xfrm>
            <a:off x="5666540" y="3726249"/>
            <a:ext cx="864000" cy="216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/>
              <a:cs typeface="+mn-ea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543009" y="2791165"/>
            <a:ext cx="310597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Overview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471488" y="477716"/>
            <a:ext cx="528000" cy="528000"/>
            <a:chOff x="406574" y="236732"/>
            <a:chExt cx="612048" cy="593261"/>
          </a:xfrm>
        </p:grpSpPr>
        <p:sp>
          <p:nvSpPr>
            <p:cNvPr id="9" name="矩形 8"/>
            <p:cNvSpPr/>
            <p:nvPr userDrawn="1"/>
          </p:nvSpPr>
          <p:spPr>
            <a:xfrm>
              <a:off x="406574" y="236732"/>
              <a:ext cx="504000" cy="504000"/>
            </a:xfrm>
            <a:prstGeom prst="rect">
              <a:avLst/>
            </a:prstGeom>
            <a:noFill/>
            <a:ln w="12700">
              <a:solidFill>
                <a:srgbClr val="7B74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cs typeface="+mn-cs"/>
              </a:endParaRPr>
            </a:p>
          </p:txBody>
        </p:sp>
        <p:sp>
          <p:nvSpPr>
            <p:cNvPr id="10" name="矩形 9"/>
            <p:cNvSpPr/>
            <p:nvPr userDrawn="1"/>
          </p:nvSpPr>
          <p:spPr>
            <a:xfrm>
              <a:off x="694606" y="512239"/>
              <a:ext cx="324016" cy="317754"/>
            </a:xfrm>
            <a:prstGeom prst="rect">
              <a:avLst/>
            </a:prstGeom>
            <a:solidFill>
              <a:srgbClr val="7B748C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cs typeface="+mn-cs"/>
              </a:endParaRPr>
            </a:p>
          </p:txBody>
        </p:sp>
      </p:grpSp>
      <p:sp>
        <p:nvSpPr>
          <p:cNvPr id="11" name="矩形 10">
            <a:extLst>
              <a:ext uri="{FF2B5EF4-FFF2-40B4-BE49-F238E27FC236}">
                <a16:creationId xmlns:a16="http://schemas.microsoft.com/office/drawing/2014/main" id="{0B6A99A5-BCAB-4A08-8BF5-07A40DECED20}"/>
              </a:ext>
            </a:extLst>
          </p:cNvPr>
          <p:cNvSpPr/>
          <p:nvPr/>
        </p:nvSpPr>
        <p:spPr>
          <a:xfrm>
            <a:off x="1181511" y="430528"/>
            <a:ext cx="112242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32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Goal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764254A7-5405-457B-BF1B-DD803E3C0A28}"/>
              </a:ext>
            </a:extLst>
          </p:cNvPr>
          <p:cNvGrpSpPr/>
          <p:nvPr/>
        </p:nvGrpSpPr>
        <p:grpSpPr>
          <a:xfrm>
            <a:off x="1399192" y="2464056"/>
            <a:ext cx="9393616" cy="3963416"/>
            <a:chOff x="-115688" y="669068"/>
            <a:chExt cx="11401410" cy="5519864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F9D4C11B-D067-4484-8FCC-4F434C034552}"/>
                </a:ext>
              </a:extLst>
            </p:cNvPr>
            <p:cNvGrpSpPr/>
            <p:nvPr/>
          </p:nvGrpSpPr>
          <p:grpSpPr>
            <a:xfrm>
              <a:off x="4976813" y="2781298"/>
              <a:ext cx="2238375" cy="1295400"/>
              <a:chOff x="4976813" y="2781298"/>
              <a:chExt cx="2238375" cy="1295400"/>
            </a:xfrm>
          </p:grpSpPr>
          <p:sp>
            <p:nvSpPr>
              <p:cNvPr id="3" name="矩形: 圆角 2">
                <a:extLst>
                  <a:ext uri="{FF2B5EF4-FFF2-40B4-BE49-F238E27FC236}">
                    <a16:creationId xmlns:a16="http://schemas.microsoft.com/office/drawing/2014/main" id="{E9214614-7679-45EC-9327-518700FD6ED9}"/>
                  </a:ext>
                </a:extLst>
              </p:cNvPr>
              <p:cNvSpPr/>
              <p:nvPr/>
            </p:nvSpPr>
            <p:spPr>
              <a:xfrm>
                <a:off x="4976813" y="2781298"/>
                <a:ext cx="2238375" cy="1295400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7511C307-38A8-4806-AB3F-0589FBEAC869}"/>
                  </a:ext>
                </a:extLst>
              </p:cNvPr>
              <p:cNvSpPr txBox="1"/>
              <p:nvPr/>
            </p:nvSpPr>
            <p:spPr>
              <a:xfrm>
                <a:off x="5174456" y="2933661"/>
                <a:ext cx="1843087" cy="990675"/>
              </a:xfrm>
              <a:prstGeom prst="rect">
                <a:avLst/>
              </a:prstGeom>
              <a:noFill/>
            </p:spPr>
            <p:txBody>
              <a:bodyPr wrap="square" rtlCol="0" anchor="ctr" anchorCtr="0">
                <a:spAutoFit/>
              </a:bodyPr>
              <a:lstStyle/>
              <a:p>
                <a:pPr algn="ctr"/>
                <a:r>
                  <a:rPr lang="en-US" altLang="zh-CN" sz="2400" dirty="0"/>
                  <a:t>voice style transfer</a:t>
                </a:r>
                <a:endParaRPr lang="zh-CN" altLang="en-US" sz="2400" dirty="0"/>
              </a:p>
            </p:txBody>
          </p:sp>
        </p:grpSp>
        <p:sp>
          <p:nvSpPr>
            <p:cNvPr id="5" name="箭头: 右 4">
              <a:extLst>
                <a:ext uri="{FF2B5EF4-FFF2-40B4-BE49-F238E27FC236}">
                  <a16:creationId xmlns:a16="http://schemas.microsoft.com/office/drawing/2014/main" id="{42326427-D609-486A-907F-842A42A38295}"/>
                </a:ext>
              </a:extLst>
            </p:cNvPr>
            <p:cNvSpPr/>
            <p:nvPr/>
          </p:nvSpPr>
          <p:spPr>
            <a:xfrm>
              <a:off x="4027163" y="3238498"/>
              <a:ext cx="753196" cy="381000"/>
            </a:xfrm>
            <a:prstGeom prst="rightArrow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箭头: 右 14">
              <a:extLst>
                <a:ext uri="{FF2B5EF4-FFF2-40B4-BE49-F238E27FC236}">
                  <a16:creationId xmlns:a16="http://schemas.microsoft.com/office/drawing/2014/main" id="{1C4FA298-D308-4763-B45F-31C6BF7658FC}"/>
                </a:ext>
              </a:extLst>
            </p:cNvPr>
            <p:cNvSpPr/>
            <p:nvPr/>
          </p:nvSpPr>
          <p:spPr>
            <a:xfrm>
              <a:off x="7411642" y="3238498"/>
              <a:ext cx="753196" cy="381000"/>
            </a:xfrm>
            <a:prstGeom prst="rightArrow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0D4B263F-1050-4C0B-AB71-7B6830A67CC5}"/>
                </a:ext>
              </a:extLst>
            </p:cNvPr>
            <p:cNvGrpSpPr/>
            <p:nvPr/>
          </p:nvGrpSpPr>
          <p:grpSpPr>
            <a:xfrm>
              <a:off x="8361292" y="2555497"/>
              <a:ext cx="2924430" cy="2576947"/>
              <a:chOff x="8361292" y="2555497"/>
              <a:chExt cx="2924430" cy="2576947"/>
            </a:xfrm>
          </p:grpSpPr>
          <p:pic>
            <p:nvPicPr>
              <p:cNvPr id="33" name="图片 32">
                <a:extLst>
                  <a:ext uri="{FF2B5EF4-FFF2-40B4-BE49-F238E27FC236}">
                    <a16:creationId xmlns:a16="http://schemas.microsoft.com/office/drawing/2014/main" id="{AB0ADA8D-9FF2-4165-9DFB-7CCEA39E9CF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61292" y="2555497"/>
                <a:ext cx="2924430" cy="1931242"/>
              </a:xfrm>
              <a:prstGeom prst="rect">
                <a:avLst/>
              </a:prstGeom>
            </p:spPr>
          </p:pic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771E933B-2A14-44DB-8B9A-F717F3548B9B}"/>
                  </a:ext>
                </a:extLst>
              </p:cNvPr>
              <p:cNvSpPr txBox="1"/>
              <p:nvPr/>
            </p:nvSpPr>
            <p:spPr>
              <a:xfrm>
                <a:off x="8754036" y="4732334"/>
                <a:ext cx="213894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dirty="0"/>
                  <a:t>converted voice</a:t>
                </a:r>
                <a:endParaRPr lang="zh-CN" altLang="en-US" sz="2000" dirty="0"/>
              </a:p>
            </p:txBody>
          </p:sp>
        </p:grpSp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94C593A0-A986-41EE-9E06-56BAA120A30D}"/>
                </a:ext>
              </a:extLst>
            </p:cNvPr>
            <p:cNvGrpSpPr/>
            <p:nvPr/>
          </p:nvGrpSpPr>
          <p:grpSpPr>
            <a:xfrm>
              <a:off x="-115688" y="669068"/>
              <a:ext cx="3946396" cy="5519864"/>
              <a:chOff x="-115688" y="669068"/>
              <a:chExt cx="3946396" cy="5519864"/>
            </a:xfrm>
          </p:grpSpPr>
          <p:grpSp>
            <p:nvGrpSpPr>
              <p:cNvPr id="21" name="组合 20">
                <a:extLst>
                  <a:ext uri="{FF2B5EF4-FFF2-40B4-BE49-F238E27FC236}">
                    <a16:creationId xmlns:a16="http://schemas.microsoft.com/office/drawing/2014/main" id="{92109036-1D5F-468F-AAFB-D040F355E91E}"/>
                  </a:ext>
                </a:extLst>
              </p:cNvPr>
              <p:cNvGrpSpPr/>
              <p:nvPr/>
            </p:nvGrpSpPr>
            <p:grpSpPr>
              <a:xfrm>
                <a:off x="-115688" y="669068"/>
                <a:ext cx="3946396" cy="1931242"/>
                <a:chOff x="-367107" y="2389521"/>
                <a:chExt cx="4197817" cy="2078964"/>
              </a:xfrm>
            </p:grpSpPr>
            <p:pic>
              <p:nvPicPr>
                <p:cNvPr id="22" name="图片 21">
                  <a:extLst>
                    <a:ext uri="{FF2B5EF4-FFF2-40B4-BE49-F238E27FC236}">
                      <a16:creationId xmlns:a16="http://schemas.microsoft.com/office/drawing/2014/main" id="{4B7CB1CD-72A1-40CB-AB5A-93780092700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19967" y="2389521"/>
                  <a:ext cx="3110743" cy="2078964"/>
                </a:xfrm>
                <a:prstGeom prst="rect">
                  <a:avLst/>
                </a:prstGeom>
              </p:spPr>
            </p:pic>
            <p:sp>
              <p:nvSpPr>
                <p:cNvPr id="23" name="文本框 22">
                  <a:extLst>
                    <a:ext uri="{FF2B5EF4-FFF2-40B4-BE49-F238E27FC236}">
                      <a16:creationId xmlns:a16="http://schemas.microsoft.com/office/drawing/2014/main" id="{7017CAD0-CF5F-47A9-95EB-C22A81A55C4B}"/>
                    </a:ext>
                  </a:extLst>
                </p:cNvPr>
                <p:cNvSpPr txBox="1"/>
                <p:nvPr/>
              </p:nvSpPr>
              <p:spPr>
                <a:xfrm>
                  <a:off x="-367107" y="3047987"/>
                  <a:ext cx="1186223" cy="7620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000" dirty="0"/>
                    <a:t>source voice</a:t>
                  </a:r>
                  <a:endParaRPr lang="zh-CN" altLang="en-US" sz="2000" dirty="0"/>
                </a:p>
              </p:txBody>
            </p:sp>
          </p:grpSp>
          <p:grpSp>
            <p:nvGrpSpPr>
              <p:cNvPr id="35" name="组合 34">
                <a:extLst>
                  <a:ext uri="{FF2B5EF4-FFF2-40B4-BE49-F238E27FC236}">
                    <a16:creationId xmlns:a16="http://schemas.microsoft.com/office/drawing/2014/main" id="{6DA130FD-7261-4629-AFA2-F2E279D28A71}"/>
                  </a:ext>
                </a:extLst>
              </p:cNvPr>
              <p:cNvGrpSpPr/>
              <p:nvPr/>
            </p:nvGrpSpPr>
            <p:grpSpPr>
              <a:xfrm>
                <a:off x="-115688" y="4257690"/>
                <a:ext cx="3946396" cy="1931242"/>
                <a:chOff x="-367107" y="2389521"/>
                <a:chExt cx="4197817" cy="2078964"/>
              </a:xfrm>
            </p:grpSpPr>
            <p:pic>
              <p:nvPicPr>
                <p:cNvPr id="36" name="图片 35">
                  <a:extLst>
                    <a:ext uri="{FF2B5EF4-FFF2-40B4-BE49-F238E27FC236}">
                      <a16:creationId xmlns:a16="http://schemas.microsoft.com/office/drawing/2014/main" id="{652C732F-9567-4302-8F36-9F293B2898A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19967" y="2389521"/>
                  <a:ext cx="3110743" cy="2078964"/>
                </a:xfrm>
                <a:prstGeom prst="rect">
                  <a:avLst/>
                </a:prstGeom>
              </p:spPr>
            </p:pic>
            <p:sp>
              <p:nvSpPr>
                <p:cNvPr id="37" name="文本框 36">
                  <a:extLst>
                    <a:ext uri="{FF2B5EF4-FFF2-40B4-BE49-F238E27FC236}">
                      <a16:creationId xmlns:a16="http://schemas.microsoft.com/office/drawing/2014/main" id="{5D865EBE-E8A6-493D-92C4-B9B8960F8E37}"/>
                    </a:ext>
                  </a:extLst>
                </p:cNvPr>
                <p:cNvSpPr txBox="1"/>
                <p:nvPr/>
              </p:nvSpPr>
              <p:spPr>
                <a:xfrm>
                  <a:off x="-367107" y="3047988"/>
                  <a:ext cx="1186223" cy="90845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000" dirty="0"/>
                    <a:t>target voice</a:t>
                  </a:r>
                  <a:endParaRPr lang="zh-CN" altLang="en-US" sz="2000" dirty="0"/>
                </a:p>
              </p:txBody>
            </p:sp>
          </p:grpSp>
          <p:sp>
            <p:nvSpPr>
              <p:cNvPr id="19" name="加号 18">
                <a:extLst>
                  <a:ext uri="{FF2B5EF4-FFF2-40B4-BE49-F238E27FC236}">
                    <a16:creationId xmlns:a16="http://schemas.microsoft.com/office/drawing/2014/main" id="{7BB60A36-3F76-4EB0-8AE3-34C2B802C614}"/>
                  </a:ext>
                </a:extLst>
              </p:cNvPr>
              <p:cNvSpPr/>
              <p:nvPr/>
            </p:nvSpPr>
            <p:spPr>
              <a:xfrm>
                <a:off x="2046997" y="2997610"/>
                <a:ext cx="834061" cy="858413"/>
              </a:xfrm>
              <a:prstGeom prst="mathPlus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39" name="文本框 38">
            <a:extLst>
              <a:ext uri="{FF2B5EF4-FFF2-40B4-BE49-F238E27FC236}">
                <a16:creationId xmlns:a16="http://schemas.microsoft.com/office/drawing/2014/main" id="{5EE137FA-A9CD-4EAA-A7D8-791D0F858B91}"/>
              </a:ext>
            </a:extLst>
          </p:cNvPr>
          <p:cNvSpPr txBox="1"/>
          <p:nvPr/>
        </p:nvSpPr>
        <p:spPr>
          <a:xfrm>
            <a:off x="999488" y="1523659"/>
            <a:ext cx="90388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Given target voice, transfer its style to the source voice, so that the converted voice sounds the same as the target.</a:t>
            </a:r>
            <a:endParaRPr lang="zh-CN" altLang="en-US" sz="2400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图片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2230" y="1386205"/>
            <a:ext cx="6266815" cy="4704715"/>
          </a:xfrm>
          <a:prstGeom prst="rect">
            <a:avLst/>
          </a:prstGeom>
        </p:spPr>
      </p:pic>
      <p:sp>
        <p:nvSpPr>
          <p:cNvPr id="28" name="矩形 27"/>
          <p:cNvSpPr/>
          <p:nvPr/>
        </p:nvSpPr>
        <p:spPr>
          <a:xfrm>
            <a:off x="999488" y="2355849"/>
            <a:ext cx="6084469" cy="276542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lumMod val="95000"/>
                <a:alpha val="56000"/>
              </a:schemeClr>
            </a:glow>
            <a:outerShdw blurRad="88900" dist="63500" dir="2700000" algn="tl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1181511" y="3405618"/>
            <a:ext cx="5712751" cy="6658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HTML + CSS</a:t>
            </a:r>
            <a:r>
              <a:rPr lang="en-US" altLang="zh-CN" sz="3200" b="1" dirty="0">
                <a:solidFill>
                  <a:prstClr val="black"/>
                </a:solidFill>
                <a:latin typeface="Arial" panose="020B0604020202020204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(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3</a:t>
            </a:r>
            <a:r>
              <a:rPr lang="en-US" altLang="zh-CN" sz="3200" b="1" dirty="0">
                <a:solidFill>
                  <a:prstClr val="black"/>
                </a:solidFill>
                <a:latin typeface="Arial" panose="020B0604020202020204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) + </a:t>
            </a:r>
            <a:r>
              <a:rPr lang="en-US" altLang="zh-CN" sz="3200" b="1" dirty="0" err="1">
                <a:solidFill>
                  <a:prstClr val="black"/>
                </a:solidFill>
                <a:latin typeface="Arial" panose="020B0604020202020204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Javascript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471488" y="477716"/>
            <a:ext cx="528000" cy="528000"/>
            <a:chOff x="406574" y="236732"/>
            <a:chExt cx="612048" cy="593261"/>
          </a:xfrm>
        </p:grpSpPr>
        <p:sp>
          <p:nvSpPr>
            <p:cNvPr id="9" name="矩形 8"/>
            <p:cNvSpPr/>
            <p:nvPr userDrawn="1"/>
          </p:nvSpPr>
          <p:spPr>
            <a:xfrm>
              <a:off x="406574" y="236732"/>
              <a:ext cx="504000" cy="504000"/>
            </a:xfrm>
            <a:prstGeom prst="rect">
              <a:avLst/>
            </a:prstGeom>
            <a:noFill/>
            <a:ln w="12700">
              <a:solidFill>
                <a:srgbClr val="7B74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cs typeface="+mn-cs"/>
              </a:endParaRPr>
            </a:p>
          </p:txBody>
        </p:sp>
        <p:sp>
          <p:nvSpPr>
            <p:cNvPr id="10" name="矩形 9"/>
            <p:cNvSpPr/>
            <p:nvPr userDrawn="1"/>
          </p:nvSpPr>
          <p:spPr>
            <a:xfrm>
              <a:off x="694606" y="512239"/>
              <a:ext cx="324016" cy="317754"/>
            </a:xfrm>
            <a:prstGeom prst="rect">
              <a:avLst/>
            </a:prstGeom>
            <a:solidFill>
              <a:srgbClr val="7B748C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cs typeface="+mn-cs"/>
              </a:endParaRPr>
            </a:p>
          </p:txBody>
        </p:sp>
      </p:grpSp>
      <p:sp>
        <p:nvSpPr>
          <p:cNvPr id="11" name="矩形 10">
            <a:extLst>
              <a:ext uri="{FF2B5EF4-FFF2-40B4-BE49-F238E27FC236}">
                <a16:creationId xmlns:a16="http://schemas.microsoft.com/office/drawing/2014/main" id="{59E6D63D-A868-4AEB-910F-0DA6D395D967}"/>
              </a:ext>
            </a:extLst>
          </p:cNvPr>
          <p:cNvSpPr/>
          <p:nvPr/>
        </p:nvSpPr>
        <p:spPr>
          <a:xfrm>
            <a:off x="1181511" y="430528"/>
            <a:ext cx="206761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32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Frontend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9828766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2"/>
          <p:cNvSpPr/>
          <p:nvPr/>
        </p:nvSpPr>
        <p:spPr>
          <a:xfrm>
            <a:off x="1533729" y="2300479"/>
            <a:ext cx="2189417" cy="2874307"/>
          </a:xfrm>
          <a:prstGeom prst="roundRect">
            <a:avLst>
              <a:gd name="adj" fmla="val 4218"/>
            </a:avLst>
          </a:prstGeom>
          <a:noFill/>
          <a:ln w="25400" cap="flat" cmpd="sng" algn="ctr">
            <a:solidFill>
              <a:srgbClr val="9FA3AC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1729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319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+mn-ea"/>
              <a:cs typeface="+mn-cs"/>
            </a:endParaRPr>
          </a:p>
        </p:txBody>
      </p:sp>
      <p:sp>
        <p:nvSpPr>
          <p:cNvPr id="41" name="Rounded Rectangle 3"/>
          <p:cNvSpPr/>
          <p:nvPr/>
        </p:nvSpPr>
        <p:spPr>
          <a:xfrm>
            <a:off x="1813941" y="3294717"/>
            <a:ext cx="1628994" cy="1653266"/>
          </a:xfrm>
          <a:prstGeom prst="roundRect">
            <a:avLst/>
          </a:prstGeom>
          <a:solidFill>
            <a:srgbClr val="2E3A46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1729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400" b="1" kern="0" noProof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</a:p>
          <a:p>
            <a:pPr marL="0" marR="0" lvl="0" indent="0" algn="ctr" defTabSz="121729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400" b="1" kern="0" noProof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FLASK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4" name="组合 43"/>
          <p:cNvGrpSpPr/>
          <p:nvPr/>
        </p:nvGrpSpPr>
        <p:grpSpPr>
          <a:xfrm>
            <a:off x="2370303" y="2679175"/>
            <a:ext cx="513773" cy="511278"/>
            <a:chOff x="1945122" y="2263812"/>
            <a:chExt cx="513773" cy="511278"/>
          </a:xfrm>
        </p:grpSpPr>
        <p:sp>
          <p:nvSpPr>
            <p:cNvPr id="45" name="椭圆 44"/>
            <p:cNvSpPr/>
            <p:nvPr/>
          </p:nvSpPr>
          <p:spPr>
            <a:xfrm>
              <a:off x="1947617" y="2263812"/>
              <a:ext cx="511278" cy="511278"/>
            </a:xfrm>
            <a:prstGeom prst="ellipse">
              <a:avLst/>
            </a:prstGeom>
            <a:solidFill>
              <a:srgbClr val="2E3A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" panose="020B0503020204020204" pitchFamily="34" charset="-122"/>
              </a:endParaRPr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1945122" y="2319396"/>
              <a:ext cx="513773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  <a:endParaRPr 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7" name="Rounded Rectangle 2"/>
          <p:cNvSpPr/>
          <p:nvPr/>
        </p:nvSpPr>
        <p:spPr>
          <a:xfrm>
            <a:off x="5052264" y="2300479"/>
            <a:ext cx="2189417" cy="2874307"/>
          </a:xfrm>
          <a:prstGeom prst="roundRect">
            <a:avLst>
              <a:gd name="adj" fmla="val 4218"/>
            </a:avLst>
          </a:prstGeom>
          <a:noFill/>
          <a:ln w="25400" cap="flat" cmpd="sng" algn="ctr">
            <a:solidFill>
              <a:srgbClr val="9FA3AC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1729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319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+mn-ea"/>
              <a:cs typeface="+mn-cs"/>
            </a:endParaRPr>
          </a:p>
        </p:txBody>
      </p:sp>
      <p:sp>
        <p:nvSpPr>
          <p:cNvPr id="48" name="Rounded Rectangle 3"/>
          <p:cNvSpPr/>
          <p:nvPr/>
        </p:nvSpPr>
        <p:spPr>
          <a:xfrm>
            <a:off x="5332476" y="3294717"/>
            <a:ext cx="1628994" cy="1653266"/>
          </a:xfrm>
          <a:prstGeom prst="roundRect">
            <a:avLst/>
          </a:prstGeom>
          <a:solidFill>
            <a:srgbClr val="7B748C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1729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800" b="1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Ajax</a:t>
            </a:r>
            <a:endParaRPr kumimoji="0" lang="en-US" sz="1395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1" name="组合 50"/>
          <p:cNvGrpSpPr/>
          <p:nvPr/>
        </p:nvGrpSpPr>
        <p:grpSpPr>
          <a:xfrm>
            <a:off x="5889473" y="2679175"/>
            <a:ext cx="513773" cy="511278"/>
            <a:chOff x="1945122" y="2263812"/>
            <a:chExt cx="513773" cy="511278"/>
          </a:xfrm>
        </p:grpSpPr>
        <p:sp>
          <p:nvSpPr>
            <p:cNvPr id="52" name="椭圆 51"/>
            <p:cNvSpPr/>
            <p:nvPr/>
          </p:nvSpPr>
          <p:spPr>
            <a:xfrm>
              <a:off x="1947617" y="2263812"/>
              <a:ext cx="511278" cy="511278"/>
            </a:xfrm>
            <a:prstGeom prst="ellipse">
              <a:avLst/>
            </a:prstGeom>
            <a:solidFill>
              <a:srgbClr val="7B74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" panose="020B0503020204020204" pitchFamily="34" charset="-122"/>
              </a:endParaRPr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1945122" y="2319396"/>
              <a:ext cx="513773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endParaRPr 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4" name="Rounded Rectangle 2"/>
          <p:cNvSpPr/>
          <p:nvPr/>
        </p:nvSpPr>
        <p:spPr>
          <a:xfrm>
            <a:off x="8580146" y="2300479"/>
            <a:ext cx="2189417" cy="2874307"/>
          </a:xfrm>
          <a:prstGeom prst="roundRect">
            <a:avLst>
              <a:gd name="adj" fmla="val 4218"/>
            </a:avLst>
          </a:prstGeom>
          <a:noFill/>
          <a:ln w="25400" cap="flat" cmpd="sng" algn="ctr">
            <a:solidFill>
              <a:srgbClr val="9FA3AC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1729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319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+mn-ea"/>
              <a:cs typeface="+mn-cs"/>
            </a:endParaRPr>
          </a:p>
        </p:txBody>
      </p:sp>
      <p:sp>
        <p:nvSpPr>
          <p:cNvPr id="55" name="Rounded Rectangle 3"/>
          <p:cNvSpPr/>
          <p:nvPr/>
        </p:nvSpPr>
        <p:spPr>
          <a:xfrm>
            <a:off x="8860358" y="3294717"/>
            <a:ext cx="1628994" cy="1653265"/>
          </a:xfrm>
          <a:prstGeom prst="roundRect">
            <a:avLst/>
          </a:prstGeom>
          <a:solidFill>
            <a:srgbClr val="2E3A46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1729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2800" b="1" kern="0" noProof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jQuery</a:t>
            </a:r>
            <a:endParaRPr kumimoji="0" lang="en-US" sz="1395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8" name="组合 57"/>
          <p:cNvGrpSpPr/>
          <p:nvPr/>
        </p:nvGrpSpPr>
        <p:grpSpPr>
          <a:xfrm>
            <a:off x="9416720" y="2679175"/>
            <a:ext cx="513773" cy="511278"/>
            <a:chOff x="1945122" y="2263812"/>
            <a:chExt cx="513773" cy="511278"/>
          </a:xfrm>
        </p:grpSpPr>
        <p:sp>
          <p:nvSpPr>
            <p:cNvPr id="59" name="椭圆 58"/>
            <p:cNvSpPr/>
            <p:nvPr/>
          </p:nvSpPr>
          <p:spPr>
            <a:xfrm>
              <a:off x="1947617" y="2263812"/>
              <a:ext cx="511278" cy="511278"/>
            </a:xfrm>
            <a:prstGeom prst="ellipse">
              <a:avLst/>
            </a:prstGeom>
            <a:solidFill>
              <a:srgbClr val="2E3A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" panose="020B0503020204020204" pitchFamily="34" charset="-122"/>
              </a:endParaRPr>
            </a:p>
          </p:txBody>
        </p:sp>
        <p:sp>
          <p:nvSpPr>
            <p:cNvPr id="60" name="文本框 59"/>
            <p:cNvSpPr txBox="1"/>
            <p:nvPr/>
          </p:nvSpPr>
          <p:spPr>
            <a:xfrm>
              <a:off x="1945122" y="2319396"/>
              <a:ext cx="513773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  <a:endParaRPr 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471488" y="477716"/>
            <a:ext cx="528000" cy="528000"/>
            <a:chOff x="406574" y="236732"/>
            <a:chExt cx="612048" cy="593261"/>
          </a:xfrm>
        </p:grpSpPr>
        <p:sp>
          <p:nvSpPr>
            <p:cNvPr id="13" name="矩形 12"/>
            <p:cNvSpPr/>
            <p:nvPr userDrawn="1"/>
          </p:nvSpPr>
          <p:spPr>
            <a:xfrm>
              <a:off x="406574" y="236732"/>
              <a:ext cx="504000" cy="504000"/>
            </a:xfrm>
            <a:prstGeom prst="rect">
              <a:avLst/>
            </a:prstGeom>
            <a:noFill/>
            <a:ln w="12700">
              <a:solidFill>
                <a:srgbClr val="7B74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cs typeface="+mn-cs"/>
              </a:endParaRPr>
            </a:p>
          </p:txBody>
        </p:sp>
        <p:sp>
          <p:nvSpPr>
            <p:cNvPr id="14" name="矩形 13"/>
            <p:cNvSpPr/>
            <p:nvPr userDrawn="1"/>
          </p:nvSpPr>
          <p:spPr>
            <a:xfrm>
              <a:off x="694606" y="512239"/>
              <a:ext cx="324016" cy="317754"/>
            </a:xfrm>
            <a:prstGeom prst="rect">
              <a:avLst/>
            </a:prstGeom>
            <a:solidFill>
              <a:srgbClr val="7B748C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cs typeface="+mn-cs"/>
              </a:endParaRPr>
            </a:p>
          </p:txBody>
        </p:sp>
      </p:grpSp>
      <p:sp>
        <p:nvSpPr>
          <p:cNvPr id="26" name="矩形 25">
            <a:extLst>
              <a:ext uri="{FF2B5EF4-FFF2-40B4-BE49-F238E27FC236}">
                <a16:creationId xmlns:a16="http://schemas.microsoft.com/office/drawing/2014/main" id="{CDF80FE2-C613-433F-98D6-BC2064AF996F}"/>
              </a:ext>
            </a:extLst>
          </p:cNvPr>
          <p:cNvSpPr/>
          <p:nvPr/>
        </p:nvSpPr>
        <p:spPr>
          <a:xfrm>
            <a:off x="1181511" y="430528"/>
            <a:ext cx="193033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32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Backend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ECC7AE8-791F-4AFA-880D-948240FBEF7A}"/>
              </a:ext>
            </a:extLst>
          </p:cNvPr>
          <p:cNvSpPr txBox="1"/>
          <p:nvPr/>
        </p:nvSpPr>
        <p:spPr>
          <a:xfrm>
            <a:off x="457330" y="5553482"/>
            <a:ext cx="48534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/>
              <a:t>A Microframework For Python</a:t>
            </a:r>
            <a:endParaRPr lang="zh-CN" altLang="en-US" sz="2800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A_图片 14" descr="C:\Users\Administrator\Desktop\未标题-1.png未标题-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rcRect/>
          <a:stretch>
            <a:fillRect/>
          </a:stretch>
        </p:blipFill>
        <p:spPr>
          <a:xfrm>
            <a:off x="-8890" y="-13335"/>
            <a:ext cx="12216765" cy="686689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-11430" y="-12700"/>
            <a:ext cx="12219940" cy="6866255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268220" y="1099547"/>
            <a:ext cx="7655560" cy="4011295"/>
          </a:xfrm>
          <a:prstGeom prst="rect">
            <a:avLst/>
          </a:prstGeom>
          <a:solidFill>
            <a:srgbClr val="B7B6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5176517" y="1980323"/>
            <a:ext cx="18389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/>
                <a:cs typeface="+mn-ea"/>
                <a:sym typeface="+mn-lt"/>
              </a:rPr>
              <a:t>Part 02</a:t>
            </a:r>
          </a:p>
        </p:txBody>
      </p:sp>
      <p:sp>
        <p:nvSpPr>
          <p:cNvPr id="2" name="圆角矩形 1"/>
          <p:cNvSpPr/>
          <p:nvPr/>
        </p:nvSpPr>
        <p:spPr>
          <a:xfrm>
            <a:off x="5666540" y="3726249"/>
            <a:ext cx="864000" cy="216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/>
              <a:cs typeface="+mn-ea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009801" y="2791165"/>
            <a:ext cx="217239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Model</a:t>
            </a:r>
            <a:endParaRPr kumimoji="0" lang="en-US" altLang="zh-CN" sz="48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2438070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71488" y="477716"/>
            <a:ext cx="528000" cy="528000"/>
            <a:chOff x="406574" y="236732"/>
            <a:chExt cx="612048" cy="593261"/>
          </a:xfrm>
        </p:grpSpPr>
        <p:sp>
          <p:nvSpPr>
            <p:cNvPr id="4" name="矩形 3"/>
            <p:cNvSpPr/>
            <p:nvPr userDrawn="1"/>
          </p:nvSpPr>
          <p:spPr>
            <a:xfrm>
              <a:off x="406574" y="236732"/>
              <a:ext cx="504000" cy="504000"/>
            </a:xfrm>
            <a:prstGeom prst="rect">
              <a:avLst/>
            </a:prstGeom>
            <a:noFill/>
            <a:ln w="12700">
              <a:solidFill>
                <a:srgbClr val="7B74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cs typeface="+mn-cs"/>
              </a:endParaRPr>
            </a:p>
          </p:txBody>
        </p:sp>
        <p:sp>
          <p:nvSpPr>
            <p:cNvPr id="5" name="矩形 4"/>
            <p:cNvSpPr/>
            <p:nvPr userDrawn="1"/>
          </p:nvSpPr>
          <p:spPr>
            <a:xfrm>
              <a:off x="694606" y="512239"/>
              <a:ext cx="324016" cy="317754"/>
            </a:xfrm>
            <a:prstGeom prst="rect">
              <a:avLst/>
            </a:prstGeom>
            <a:solidFill>
              <a:srgbClr val="7B748C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cs typeface="+mn-cs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1181511" y="430528"/>
            <a:ext cx="273087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32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Architecture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514F609-9844-4CB6-A88B-1609B7D1D0C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9501" y="3067388"/>
            <a:ext cx="8772997" cy="343632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63DADB51-C02A-4888-B976-DD2D4403E832}"/>
              </a:ext>
            </a:extLst>
          </p:cNvPr>
          <p:cNvSpPr txBox="1"/>
          <p:nvPr/>
        </p:nvSpPr>
        <p:spPr>
          <a:xfrm>
            <a:off x="1267029" y="1581150"/>
            <a:ext cx="9657939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The model architecture consists of two modules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CN" sz="2400" dirty="0"/>
              <a:t>Net1 - phoneme classification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CN" sz="2400" dirty="0"/>
              <a:t>Net2 - speech synthesis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71488" y="477716"/>
            <a:ext cx="528000" cy="528000"/>
            <a:chOff x="406574" y="236732"/>
            <a:chExt cx="612048" cy="593261"/>
          </a:xfrm>
        </p:grpSpPr>
        <p:sp>
          <p:nvSpPr>
            <p:cNvPr id="4" name="矩形 3"/>
            <p:cNvSpPr/>
            <p:nvPr userDrawn="1"/>
          </p:nvSpPr>
          <p:spPr>
            <a:xfrm>
              <a:off x="406574" y="236732"/>
              <a:ext cx="504000" cy="504000"/>
            </a:xfrm>
            <a:prstGeom prst="rect">
              <a:avLst/>
            </a:prstGeom>
            <a:noFill/>
            <a:ln w="12700">
              <a:solidFill>
                <a:srgbClr val="7B74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" name="矩形 4"/>
            <p:cNvSpPr/>
            <p:nvPr userDrawn="1"/>
          </p:nvSpPr>
          <p:spPr>
            <a:xfrm>
              <a:off x="694606" y="512239"/>
              <a:ext cx="324016" cy="317754"/>
            </a:xfrm>
            <a:prstGeom prst="rect">
              <a:avLst/>
            </a:prstGeom>
            <a:solidFill>
              <a:srgbClr val="7B748C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1181511" y="430528"/>
            <a:ext cx="273087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Architecture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3DADB51-C02A-4888-B976-DD2D4403E832}"/>
              </a:ext>
            </a:extLst>
          </p:cNvPr>
          <p:cNvSpPr txBox="1"/>
          <p:nvPr/>
        </p:nvSpPr>
        <p:spPr>
          <a:xfrm>
            <a:off x="1267029" y="1581150"/>
            <a:ext cx="9657939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Net1 – classifier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prstClr val="black"/>
                </a:solidFill>
              </a:rPr>
              <a:t>Process: </a:t>
            </a:r>
            <a:r>
              <a:rPr lang="en-US" altLang="zh-CN" sz="2400" dirty="0">
                <a:solidFill>
                  <a:srgbClr val="24292E"/>
                </a:solidFill>
                <a:latin typeface="-apple-system"/>
              </a:rPr>
              <a:t>wav -&gt; spectrogram -&gt; </a:t>
            </a:r>
            <a:r>
              <a:rPr lang="en-US" altLang="zh-CN" sz="2400" dirty="0" err="1">
                <a:solidFill>
                  <a:srgbClr val="24292E"/>
                </a:solidFill>
                <a:latin typeface="-apple-system"/>
              </a:rPr>
              <a:t>mfccs</a:t>
            </a:r>
            <a:r>
              <a:rPr lang="en-US" altLang="zh-CN" sz="2400" dirty="0">
                <a:solidFill>
                  <a:srgbClr val="24292E"/>
                </a:solidFill>
                <a:latin typeface="-apple-system"/>
              </a:rPr>
              <a:t> -&gt; phoneme </a:t>
            </a:r>
            <a:r>
              <a:rPr lang="en-US" altLang="zh-CN" sz="2400" dirty="0" err="1">
                <a:solidFill>
                  <a:srgbClr val="24292E"/>
                </a:solidFill>
                <a:latin typeface="-apple-system"/>
              </a:rPr>
              <a:t>dict</a:t>
            </a:r>
            <a:endParaRPr lang="en-US" altLang="zh-CN" sz="2400" dirty="0">
              <a:solidFill>
                <a:srgbClr val="24292E"/>
              </a:solidFill>
              <a:latin typeface="-apple-system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prstClr val="black"/>
                </a:solidFill>
              </a:rPr>
              <a:t>For each timestep, the input is log magnitude spectrogram and the target is phoneme dictionary</a:t>
            </a:r>
          </a:p>
          <a:p>
            <a:pPr lvl="1"/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800" dirty="0">
                <a:solidFill>
                  <a:prstClr val="black"/>
                </a:solidFill>
                <a:latin typeface="Calibri"/>
                <a:ea typeface="等线" panose="02010600030101010101" pitchFamily="2" charset="-122"/>
              </a:rPr>
              <a:t>Net2 – synthesizer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prstClr val="black"/>
                </a:solidFill>
                <a:latin typeface="Calibri"/>
                <a:ea typeface="等线" panose="02010600030101010101" pitchFamily="2" charset="-122"/>
              </a:rPr>
              <a:t>Process</a:t>
            </a:r>
            <a:r>
              <a:rPr lang="en-US" altLang="zh-CN" sz="2400" dirty="0">
                <a:solidFill>
                  <a:prstClr val="black"/>
                </a:solidFill>
              </a:rPr>
              <a:t>: net1(wav -&gt; spectrogram -&gt; </a:t>
            </a:r>
            <a:r>
              <a:rPr lang="en-US" altLang="zh-CN" sz="2400" dirty="0" err="1">
                <a:solidFill>
                  <a:prstClr val="black"/>
                </a:solidFill>
              </a:rPr>
              <a:t>mfccs</a:t>
            </a:r>
            <a:r>
              <a:rPr lang="en-US" altLang="zh-CN" sz="2400" dirty="0">
                <a:solidFill>
                  <a:prstClr val="black"/>
                </a:solidFill>
              </a:rPr>
              <a:t> -&gt; phoneme </a:t>
            </a:r>
            <a:r>
              <a:rPr lang="en-US" altLang="zh-CN" sz="2400" dirty="0" err="1">
                <a:solidFill>
                  <a:prstClr val="black"/>
                </a:solidFill>
              </a:rPr>
              <a:t>dist</a:t>
            </a:r>
            <a:r>
              <a:rPr lang="en-US" altLang="zh-CN" sz="2400" dirty="0">
                <a:solidFill>
                  <a:prstClr val="black"/>
                </a:solidFill>
              </a:rPr>
              <a:t>) -&gt; 			              spectrogram -&gt; wav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prstClr val="black"/>
                </a:solidFill>
              </a:rPr>
              <a:t>The input/target is a set of target speaker's utterances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prstClr val="black"/>
                </a:solidFill>
              </a:rPr>
              <a:t>Griffin-Lim reconstruction when reverting wav from spectrogram</a:t>
            </a:r>
            <a:endParaRPr lang="en-US" altLang="zh-CN" sz="2400" dirty="0">
              <a:solidFill>
                <a:prstClr val="black"/>
              </a:solidFill>
              <a:latin typeface="Calibri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4194509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5"/>
</p:tagLst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F3B37C"/>
    </a:accent1>
    <a:accent2>
      <a:srgbClr val="F38B7C"/>
    </a:accent2>
    <a:accent3>
      <a:srgbClr val="E57598"/>
    </a:accent3>
    <a:accent4>
      <a:srgbClr val="D570DB"/>
    </a:accent4>
    <a:accent5>
      <a:srgbClr val="9470DB"/>
    </a:accent5>
    <a:accent6>
      <a:srgbClr val="7088DB"/>
    </a:accent6>
    <a:hlink>
      <a:srgbClr val="F3B37C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331</TotalTime>
  <Words>430</Words>
  <Application>Microsoft Office PowerPoint</Application>
  <PresentationFormat>宽屏</PresentationFormat>
  <Paragraphs>119</Paragraphs>
  <Slides>23</Slides>
  <Notes>23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0" baseType="lpstr">
      <vt:lpstr>-apple-system</vt:lpstr>
      <vt:lpstr>微软雅黑</vt:lpstr>
      <vt:lpstr>微软雅黑 Light</vt:lpstr>
      <vt:lpstr>Arial</vt:lpstr>
      <vt:lpstr>Calibri</vt:lpstr>
      <vt:lpstr>Calibri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文艺汇报清新总结PPT</dc:title>
  <dc:creator>YYQ</dc:creator>
  <cp:lastModifiedBy>Young Jiang</cp:lastModifiedBy>
  <cp:revision>316</cp:revision>
  <dcterms:created xsi:type="dcterms:W3CDTF">2016-09-11T10:28:00Z</dcterms:created>
  <dcterms:modified xsi:type="dcterms:W3CDTF">2018-12-24T20:12:35Z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2052-10.1.0.6929</vt:lpwstr>
  </property>
</Properties>
</file>