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64" r:id="rId2"/>
    <p:sldId id="281" r:id="rId3"/>
    <p:sldId id="265" r:id="rId4"/>
    <p:sldId id="266" r:id="rId5"/>
    <p:sldId id="269" r:id="rId6"/>
    <p:sldId id="270" r:id="rId7"/>
    <p:sldId id="274" r:id="rId8"/>
    <p:sldId id="273" r:id="rId9"/>
    <p:sldId id="276" r:id="rId10"/>
    <p:sldId id="277" r:id="rId11"/>
    <p:sldId id="278" r:id="rId12"/>
    <p:sldId id="279"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CA0FC-ACCD-444D-8626-03FD7DCFFFF5}" v="32" dt="2024-05-14T22:50:45.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3" d="100"/>
          <a:sy n="73" d="100"/>
        </p:scale>
        <p:origin x="10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5/30/2024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p:txBody>
          <a:bodyPr/>
          <a:lstStyle/>
          <a:p>
            <a:r>
              <a:rPr lang="en-US" b="1" dirty="0">
                <a:latin typeface="Palatino Linotype" panose="02040502050505030304" pitchFamily="18" charset="0"/>
              </a:rPr>
              <a:t>Smart Parking System: Enhancing Efficiency with IoT </a:t>
            </a:r>
          </a:p>
        </p:txBody>
      </p:sp>
      <p:sp>
        <p:nvSpPr>
          <p:cNvPr id="4" name="Text Placeholder 3">
            <a:extLst>
              <a:ext uri="{FF2B5EF4-FFF2-40B4-BE49-F238E27FC236}">
                <a16:creationId xmlns:a16="http://schemas.microsoft.com/office/drawing/2014/main" id="{E44F0848-B081-1EB4-54CE-A4262714BD2C}"/>
              </a:ext>
            </a:extLst>
          </p:cNvPr>
          <p:cNvSpPr>
            <a:spLocks noGrp="1"/>
          </p:cNvSpPr>
          <p:nvPr>
            <p:ph type="body" sz="quarter" idx="14"/>
          </p:nvPr>
        </p:nvSpPr>
        <p:spPr/>
        <p:txBody>
          <a:bodyPr/>
          <a:lstStyle/>
          <a:p>
            <a:r>
              <a:rPr lang="en-US" dirty="0">
                <a:solidFill>
                  <a:schemeClr val="tx1"/>
                </a:solidFill>
              </a:rPr>
              <a:t>Created by</a:t>
            </a:r>
          </a:p>
        </p:txBody>
      </p:sp>
      <p:sp>
        <p:nvSpPr>
          <p:cNvPr id="5" name="Text Placeholder 4">
            <a:extLst>
              <a:ext uri="{FF2B5EF4-FFF2-40B4-BE49-F238E27FC236}">
                <a16:creationId xmlns:a16="http://schemas.microsoft.com/office/drawing/2014/main" id="{DAC5B7BB-086A-0BEE-471F-DC71F427D321}"/>
              </a:ext>
            </a:extLst>
          </p:cNvPr>
          <p:cNvSpPr>
            <a:spLocks noGrp="1"/>
          </p:cNvSpPr>
          <p:nvPr>
            <p:ph type="body" sz="quarter" idx="15"/>
          </p:nvPr>
        </p:nvSpPr>
        <p:spPr>
          <a:xfrm>
            <a:off x="1066799" y="5528983"/>
            <a:ext cx="4846983" cy="365126"/>
          </a:xfrm>
        </p:spPr>
        <p:txBody>
          <a:bodyPr/>
          <a:lstStyle/>
          <a:p>
            <a:r>
              <a:rPr lang="en-US" sz="1600" dirty="0">
                <a:latin typeface="Arial" panose="020B0604020202020204" pitchFamily="34" charset="0"/>
                <a:cs typeface="Arial" panose="020B0604020202020204" pitchFamily="34" charset="0"/>
              </a:rPr>
              <a:t>PRIYANSHU KASHYAP (ECE first year)</a:t>
            </a:r>
          </a:p>
        </p:txBody>
      </p:sp>
      <p:pic>
        <p:nvPicPr>
          <p:cNvPr id="3" name="Picture Placeholder 2">
            <a:extLst>
              <a:ext uri="{FF2B5EF4-FFF2-40B4-BE49-F238E27FC236}">
                <a16:creationId xmlns:a16="http://schemas.microsoft.com/office/drawing/2014/main" id="{0201223F-C364-5B27-868A-EB012F78A0E6}"/>
              </a:ext>
            </a:extLst>
          </p:cNvPr>
          <p:cNvPicPr>
            <a:picLocks noGrp="1" noChangeAspect="1"/>
          </p:cNvPicPr>
          <p:nvPr>
            <p:ph type="pic" sz="quarter" idx="13"/>
          </p:nvPr>
        </p:nvPicPr>
        <p:blipFill>
          <a:blip r:embed="rId2"/>
          <a:srcRect/>
          <a:stretch>
            <a:fillRect/>
          </a:stretch>
        </p:blipFill>
        <p:spPr/>
      </p:pic>
      <p:sp>
        <p:nvSpPr>
          <p:cNvPr id="7" name="TextBox 6">
            <a:extLst>
              <a:ext uri="{FF2B5EF4-FFF2-40B4-BE49-F238E27FC236}">
                <a16:creationId xmlns:a16="http://schemas.microsoft.com/office/drawing/2014/main" id="{B046CC81-D9E3-8226-AF95-CD704A575057}"/>
              </a:ext>
            </a:extLst>
          </p:cNvPr>
          <p:cNvSpPr txBox="1"/>
          <p:nvPr/>
        </p:nvSpPr>
        <p:spPr>
          <a:xfrm>
            <a:off x="1066800" y="5943600"/>
            <a:ext cx="5083866" cy="615553"/>
          </a:xfrm>
          <a:prstGeom prst="rect">
            <a:avLst/>
          </a:prstGeom>
          <a:noFill/>
        </p:spPr>
        <p:txBody>
          <a:bodyPr wrap="square" rtlCol="0">
            <a:spAutoFit/>
          </a:bodyPr>
          <a:lstStyle/>
          <a:p>
            <a:r>
              <a:rPr lang="en-IN" dirty="0"/>
              <a:t>Guidance of</a:t>
            </a:r>
          </a:p>
          <a:p>
            <a:r>
              <a:rPr lang="en-IN" sz="1600" dirty="0">
                <a:latin typeface="Arial" panose="020B0604020202020204" pitchFamily="34" charset="0"/>
                <a:cs typeface="Arial" panose="020B0604020202020204" pitchFamily="34" charset="0"/>
              </a:rPr>
              <a:t>Prof. SK Soni </a:t>
            </a:r>
          </a:p>
        </p:txBody>
      </p:sp>
      <p:pic>
        <p:nvPicPr>
          <p:cNvPr id="9" name="Picture 8">
            <a:extLst>
              <a:ext uri="{FF2B5EF4-FFF2-40B4-BE49-F238E27FC236}">
                <a16:creationId xmlns:a16="http://schemas.microsoft.com/office/drawing/2014/main" id="{4ED9EE9D-08FE-2F4C-7E50-EA628233359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914400" y="75712"/>
            <a:ext cx="814523" cy="814523"/>
          </a:xfrm>
          <a:prstGeom prst="rect">
            <a:avLst/>
          </a:prstGeom>
        </p:spPr>
      </p:pic>
      <p:pic>
        <p:nvPicPr>
          <p:cNvPr id="11" name="Picture 10">
            <a:extLst>
              <a:ext uri="{FF2B5EF4-FFF2-40B4-BE49-F238E27FC236}">
                <a16:creationId xmlns:a16="http://schemas.microsoft.com/office/drawing/2014/main" id="{B7131383-ACB3-40C1-AEAB-B77682EDE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9069" y="1485900"/>
            <a:ext cx="4578531" cy="4457700"/>
          </a:xfrm>
          <a:prstGeom prst="rect">
            <a:avLst/>
          </a:prstGeom>
          <a:blipFill>
            <a:blip r:embed="rId5"/>
            <a:tile tx="0" ty="0" sx="100000" sy="100000" flip="none" algn="tl"/>
          </a:blipFill>
          <a:effectLst>
            <a:glow rad="520700">
              <a:schemeClr val="accent1">
                <a:alpha val="48000"/>
              </a:schemeClr>
            </a:glow>
            <a:softEdge rad="0"/>
          </a:effectLst>
        </p:spPr>
      </p:pic>
      <p:sp>
        <p:nvSpPr>
          <p:cNvPr id="6" name="TextBox 5">
            <a:extLst>
              <a:ext uri="{FF2B5EF4-FFF2-40B4-BE49-F238E27FC236}">
                <a16:creationId xmlns:a16="http://schemas.microsoft.com/office/drawing/2014/main" id="{A133161D-4E54-6DB8-C978-62D0EFDC7525}"/>
              </a:ext>
            </a:extLst>
          </p:cNvPr>
          <p:cNvSpPr txBox="1"/>
          <p:nvPr/>
        </p:nvSpPr>
        <p:spPr>
          <a:xfrm>
            <a:off x="1806971" y="75712"/>
            <a:ext cx="3603523" cy="369332"/>
          </a:xfrm>
          <a:prstGeom prst="rect">
            <a:avLst/>
          </a:prstGeom>
          <a:noFill/>
        </p:spPr>
        <p:txBody>
          <a:bodyPr wrap="square" rtlCol="0">
            <a:spAutoFit/>
          </a:bodyPr>
          <a:lstStyle/>
          <a:p>
            <a:r>
              <a:rPr lang="en-US" dirty="0">
                <a:latin typeface="Arial Black" panose="020B0A04020102020204" pitchFamily="34" charset="0"/>
              </a:rPr>
              <a:t>DRONE AND IOT CLUB</a:t>
            </a:r>
            <a:endParaRPr lang="en-IN" dirty="0">
              <a:latin typeface="Arial Black" panose="020B0A04020102020204" pitchFamily="34" charset="0"/>
            </a:endParaRPr>
          </a:p>
        </p:txBody>
      </p:sp>
      <p:sp>
        <p:nvSpPr>
          <p:cNvPr id="8" name="TextBox 7">
            <a:extLst>
              <a:ext uri="{FF2B5EF4-FFF2-40B4-BE49-F238E27FC236}">
                <a16:creationId xmlns:a16="http://schemas.microsoft.com/office/drawing/2014/main" id="{D46A7B42-50C8-884B-E1AC-7F74EAF7161F}"/>
              </a:ext>
            </a:extLst>
          </p:cNvPr>
          <p:cNvSpPr txBox="1"/>
          <p:nvPr/>
        </p:nvSpPr>
        <p:spPr>
          <a:xfrm>
            <a:off x="1764890" y="383140"/>
            <a:ext cx="4980039" cy="246221"/>
          </a:xfrm>
          <a:prstGeom prst="rect">
            <a:avLst/>
          </a:prstGeom>
          <a:noFill/>
        </p:spPr>
        <p:txBody>
          <a:bodyPr wrap="square" rtlCol="0">
            <a:spAutoFit/>
          </a:bodyPr>
          <a:lstStyle/>
          <a:p>
            <a:r>
              <a:rPr lang="en-US" sz="1000" b="1" i="0" dirty="0">
                <a:solidFill>
                  <a:srgbClr val="000000"/>
                </a:solidFill>
                <a:effectLst/>
              </a:rPr>
              <a:t>MADAN MOHAN MALAVIYA UNIVERSITY OF TECHNOLOGY</a:t>
            </a:r>
            <a:endParaRPr lang="en-IN" sz="1000" dirty="0"/>
          </a:p>
        </p:txBody>
      </p:sp>
      <p:pic>
        <p:nvPicPr>
          <p:cNvPr id="13" name="Picture 12">
            <a:extLst>
              <a:ext uri="{FF2B5EF4-FFF2-40B4-BE49-F238E27FC236}">
                <a16:creationId xmlns:a16="http://schemas.microsoft.com/office/drawing/2014/main" id="{B9E71704-D4E7-0318-700B-2D5A50848D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0836" y="-13099"/>
            <a:ext cx="980222" cy="976989"/>
          </a:xfrm>
          <a:prstGeom prst="rect">
            <a:avLst/>
          </a:prstGeom>
        </p:spPr>
      </p:pic>
    </p:spTree>
    <p:extLst>
      <p:ext uri="{BB962C8B-B14F-4D97-AF65-F5344CB8AC3E}">
        <p14:creationId xmlns:p14="http://schemas.microsoft.com/office/powerpoint/2010/main" val="9795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0E26-23A9-5D0D-552B-DC124E1578C0}"/>
              </a:ext>
            </a:extLst>
          </p:cNvPr>
          <p:cNvSpPr>
            <a:spLocks noGrp="1"/>
          </p:cNvSpPr>
          <p:nvPr>
            <p:ph type="title"/>
          </p:nvPr>
        </p:nvSpPr>
        <p:spPr/>
        <p:txBody>
          <a:bodyPr/>
          <a:lstStyle/>
          <a:p>
            <a:r>
              <a:rPr lang="en-IN"/>
              <a:t>Occupancy Monitoring</a:t>
            </a:r>
          </a:p>
        </p:txBody>
      </p:sp>
      <p:pic>
        <p:nvPicPr>
          <p:cNvPr id="9" name="Picture Placeholder 8">
            <a:extLst>
              <a:ext uri="{FF2B5EF4-FFF2-40B4-BE49-F238E27FC236}">
                <a16:creationId xmlns:a16="http://schemas.microsoft.com/office/drawing/2014/main" id="{18F08474-0480-E39B-465F-F5B03D49CD7E}"/>
              </a:ext>
            </a:extLst>
          </p:cNvPr>
          <p:cNvPicPr>
            <a:picLocks noGrp="1" noChangeAspect="1"/>
          </p:cNvPicPr>
          <p:nvPr>
            <p:ph type="pic" sz="quarter" idx="19"/>
          </p:nvPr>
        </p:nvPicPr>
        <p:blipFill>
          <a:blip r:embed="rId2"/>
          <a:srcRect l="28824" r="28824"/>
          <a:stretch>
            <a:fillRect/>
          </a:stretch>
        </p:blipFill>
        <p:spPr/>
      </p:pic>
      <p:sp>
        <p:nvSpPr>
          <p:cNvPr id="4" name="Text Placeholder 3">
            <a:extLst>
              <a:ext uri="{FF2B5EF4-FFF2-40B4-BE49-F238E27FC236}">
                <a16:creationId xmlns:a16="http://schemas.microsoft.com/office/drawing/2014/main" id="{43C6FA4D-A283-81AE-0BD5-1DDF15FCFB57}"/>
              </a:ext>
            </a:extLst>
          </p:cNvPr>
          <p:cNvSpPr>
            <a:spLocks noGrp="1"/>
          </p:cNvSpPr>
          <p:nvPr>
            <p:ph type="body" sz="quarter" idx="21"/>
          </p:nvPr>
        </p:nvSpPr>
        <p:spPr/>
        <p:txBody>
          <a:bodyPr/>
          <a:lstStyle/>
          <a:p>
            <a:r>
              <a:rPr lang="en-IN"/>
              <a:t>Real-time Parking Occupancy Monitoring</a:t>
            </a:r>
          </a:p>
        </p:txBody>
      </p:sp>
      <p:sp>
        <p:nvSpPr>
          <p:cNvPr id="5" name="Text Placeholder 4">
            <a:extLst>
              <a:ext uri="{FF2B5EF4-FFF2-40B4-BE49-F238E27FC236}">
                <a16:creationId xmlns:a16="http://schemas.microsoft.com/office/drawing/2014/main" id="{15185F3F-AE73-B69A-FA6B-A9EF29FDE6C9}"/>
              </a:ext>
            </a:extLst>
          </p:cNvPr>
          <p:cNvSpPr>
            <a:spLocks noGrp="1"/>
          </p:cNvSpPr>
          <p:nvPr>
            <p:ph type="body" sz="quarter" idx="17"/>
          </p:nvPr>
        </p:nvSpPr>
        <p:spPr/>
        <p:txBody>
          <a:bodyPr/>
          <a:lstStyle/>
          <a:p>
            <a:r>
              <a:rPr lang="en-US"/>
              <a:t>Utilizing sensors to monitor real-time parking occupancy enables data-driven insights for optimizing space allocation and utilization. This proactive approach enhances customer satisfaction by ensuring available parking spaces at all times.</a:t>
            </a:r>
            <a:endParaRPr lang="en-IN"/>
          </a:p>
        </p:txBody>
      </p:sp>
      <p:sp>
        <p:nvSpPr>
          <p:cNvPr id="6" name="Text Placeholder 5">
            <a:extLst>
              <a:ext uri="{FF2B5EF4-FFF2-40B4-BE49-F238E27FC236}">
                <a16:creationId xmlns:a16="http://schemas.microsoft.com/office/drawing/2014/main" id="{C581B4AD-3DFF-0D46-6629-506C0C58B55F}"/>
              </a:ext>
            </a:extLst>
          </p:cNvPr>
          <p:cNvSpPr>
            <a:spLocks noGrp="1"/>
          </p:cNvSpPr>
          <p:nvPr>
            <p:ph type="body" sz="quarter" idx="18"/>
          </p:nvPr>
        </p:nvSpPr>
        <p:spPr/>
        <p:txBody>
          <a:bodyPr/>
          <a:lstStyle/>
          <a:p>
            <a:r>
              <a:rPr lang="en-US"/>
              <a:t>The collected occupancy data can be analyzed to identify peak utilization periods, enabling effective space allocation strategies. This optimization improves operational efficiency and reduces congestion within the parking facility, resulting in a seamless parking experience for users.</a:t>
            </a:r>
            <a:endParaRPr lang="en-IN"/>
          </a:p>
        </p:txBody>
      </p:sp>
      <p:sp>
        <p:nvSpPr>
          <p:cNvPr id="7" name="Text Placeholder 6">
            <a:extLst>
              <a:ext uri="{FF2B5EF4-FFF2-40B4-BE49-F238E27FC236}">
                <a16:creationId xmlns:a16="http://schemas.microsoft.com/office/drawing/2014/main" id="{EB8F758D-1A8C-EE24-39C7-19CD8F6E68FB}"/>
              </a:ext>
            </a:extLst>
          </p:cNvPr>
          <p:cNvSpPr>
            <a:spLocks noGrp="1"/>
          </p:cNvSpPr>
          <p:nvPr>
            <p:ph type="body" sz="quarter" idx="20"/>
          </p:nvPr>
        </p:nvSpPr>
        <p:spPr/>
        <p:txBody>
          <a:bodyPr/>
          <a:lstStyle/>
          <a:p>
            <a:r>
              <a:rPr lang="en-IN"/>
              <a:t>Photos provided by Pexels</a:t>
            </a:r>
          </a:p>
        </p:txBody>
      </p:sp>
      <p:sp>
        <p:nvSpPr>
          <p:cNvPr id="8" name="Text Placeholder 7">
            <a:extLst>
              <a:ext uri="{FF2B5EF4-FFF2-40B4-BE49-F238E27FC236}">
                <a16:creationId xmlns:a16="http://schemas.microsoft.com/office/drawing/2014/main" id="{A2A06B74-75AF-732A-609F-11E02BB4067A}"/>
              </a:ext>
            </a:extLst>
          </p:cNvPr>
          <p:cNvSpPr>
            <a:spLocks noGrp="1"/>
          </p:cNvSpPr>
          <p:nvPr>
            <p:ph type="body" sz="quarter" idx="22"/>
          </p:nvPr>
        </p:nvSpPr>
        <p:spPr/>
        <p:txBody>
          <a:bodyPr/>
          <a:lstStyle/>
          <a:p>
            <a:r>
              <a:rPr lang="en-IN"/>
              <a:t>Space Allocation Optimization</a:t>
            </a:r>
          </a:p>
        </p:txBody>
      </p:sp>
    </p:spTree>
    <p:extLst>
      <p:ext uri="{BB962C8B-B14F-4D97-AF65-F5344CB8AC3E}">
        <p14:creationId xmlns:p14="http://schemas.microsoft.com/office/powerpoint/2010/main" val="96439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F0DB-CA80-9FBD-7216-2D03B60EDDC6}"/>
              </a:ext>
            </a:extLst>
          </p:cNvPr>
          <p:cNvSpPr>
            <a:spLocks noGrp="1"/>
          </p:cNvSpPr>
          <p:nvPr>
            <p:ph type="title"/>
          </p:nvPr>
        </p:nvSpPr>
        <p:spPr/>
        <p:txBody>
          <a:bodyPr/>
          <a:lstStyle/>
          <a:p>
            <a:r>
              <a:rPr lang="en-US"/>
              <a:t>Space Reservation with Time Flexibility</a:t>
            </a:r>
            <a:endParaRPr lang="en-IN"/>
          </a:p>
        </p:txBody>
      </p:sp>
      <p:sp>
        <p:nvSpPr>
          <p:cNvPr id="3" name="Text Placeholder 2">
            <a:extLst>
              <a:ext uri="{FF2B5EF4-FFF2-40B4-BE49-F238E27FC236}">
                <a16:creationId xmlns:a16="http://schemas.microsoft.com/office/drawing/2014/main" id="{60684FAF-1144-F725-5A6B-4452F390D4DD}"/>
              </a:ext>
            </a:extLst>
          </p:cNvPr>
          <p:cNvSpPr>
            <a:spLocks noGrp="1"/>
          </p:cNvSpPr>
          <p:nvPr>
            <p:ph type="body" sz="quarter" idx="13"/>
          </p:nvPr>
        </p:nvSpPr>
        <p:spPr/>
        <p:txBody>
          <a:bodyPr/>
          <a:lstStyle/>
          <a:p>
            <a:r>
              <a:rPr lang="en-IN"/>
              <a:t>Flexible Reservation System</a:t>
            </a:r>
          </a:p>
        </p:txBody>
      </p:sp>
      <p:sp>
        <p:nvSpPr>
          <p:cNvPr id="4" name="Text Placeholder 3">
            <a:extLst>
              <a:ext uri="{FF2B5EF4-FFF2-40B4-BE49-F238E27FC236}">
                <a16:creationId xmlns:a16="http://schemas.microsoft.com/office/drawing/2014/main" id="{7F97D382-E5CE-D65E-FC60-A9C86955FAB0}"/>
              </a:ext>
            </a:extLst>
          </p:cNvPr>
          <p:cNvSpPr>
            <a:spLocks noGrp="1"/>
          </p:cNvSpPr>
          <p:nvPr>
            <p:ph type="body" sz="quarter" idx="16"/>
          </p:nvPr>
        </p:nvSpPr>
        <p:spPr/>
        <p:txBody>
          <a:bodyPr/>
          <a:lstStyle/>
          <a:p>
            <a:r>
              <a:rPr lang="en-US"/>
              <a:t>The introduction of a flexible parking reservation system allows users to reserve parking spaces within a specified time window, catering to those with unpredictable schedules. By promoting better space utilization throughout the day, this approach enhances accessibility and convenience for drivers, leading to improved overall facility efficiency.</a:t>
            </a:r>
            <a:endParaRPr lang="en-IN"/>
          </a:p>
        </p:txBody>
      </p:sp>
      <p:pic>
        <p:nvPicPr>
          <p:cNvPr id="7" name="Picture Placeholder 6">
            <a:extLst>
              <a:ext uri="{FF2B5EF4-FFF2-40B4-BE49-F238E27FC236}">
                <a16:creationId xmlns:a16="http://schemas.microsoft.com/office/drawing/2014/main" id="{A5DAFD77-014A-ED71-54AB-F1C877A717F6}"/>
              </a:ext>
            </a:extLst>
          </p:cNvPr>
          <p:cNvPicPr>
            <a:picLocks noGrp="1" noChangeAspect="1"/>
          </p:cNvPicPr>
          <p:nvPr>
            <p:ph type="pic" sz="quarter" idx="19"/>
          </p:nvPr>
        </p:nvPicPr>
        <p:blipFill>
          <a:blip r:embed="rId2"/>
          <a:srcRect l="28137" r="28137"/>
          <a:stretch>
            <a:fillRect/>
          </a:stretch>
        </p:blipFill>
        <p:spPr/>
      </p:pic>
      <p:sp>
        <p:nvSpPr>
          <p:cNvPr id="6" name="Text Placeholder 5">
            <a:extLst>
              <a:ext uri="{FF2B5EF4-FFF2-40B4-BE49-F238E27FC236}">
                <a16:creationId xmlns:a16="http://schemas.microsoft.com/office/drawing/2014/main" id="{DF26EA79-FB87-EBE1-7423-CE458C243D8B}"/>
              </a:ext>
            </a:extLst>
          </p:cNvPr>
          <p:cNvSpPr>
            <a:spLocks noGrp="1"/>
          </p:cNvSpPr>
          <p:nvPr>
            <p:ph type="body" sz="quarter" idx="20"/>
          </p:nvPr>
        </p:nvSpPr>
        <p:spPr/>
        <p:txBody>
          <a:bodyPr/>
          <a:lstStyle/>
          <a:p>
            <a:r>
              <a:rPr lang="en-IN"/>
              <a:t>Photos provided by Pexels</a:t>
            </a:r>
          </a:p>
        </p:txBody>
      </p:sp>
    </p:spTree>
    <p:extLst>
      <p:ext uri="{BB962C8B-B14F-4D97-AF65-F5344CB8AC3E}">
        <p14:creationId xmlns:p14="http://schemas.microsoft.com/office/powerpoint/2010/main" val="118248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A3C3-614B-62C1-566F-DD468D665D5C}"/>
              </a:ext>
            </a:extLst>
          </p:cNvPr>
          <p:cNvSpPr>
            <a:spLocks noGrp="1"/>
          </p:cNvSpPr>
          <p:nvPr>
            <p:ph type="title"/>
          </p:nvPr>
        </p:nvSpPr>
        <p:spPr/>
        <p:txBody>
          <a:bodyPr/>
          <a:lstStyle/>
          <a:p>
            <a:r>
              <a:rPr lang="en-IN" dirty="0"/>
              <a:t>Ultrasonic Sensors</a:t>
            </a:r>
          </a:p>
        </p:txBody>
      </p:sp>
      <p:sp>
        <p:nvSpPr>
          <p:cNvPr id="3" name="Text Placeholder 2">
            <a:extLst>
              <a:ext uri="{FF2B5EF4-FFF2-40B4-BE49-F238E27FC236}">
                <a16:creationId xmlns:a16="http://schemas.microsoft.com/office/drawing/2014/main" id="{D9731821-0098-DB4C-AE07-44B4F5D9260A}"/>
              </a:ext>
            </a:extLst>
          </p:cNvPr>
          <p:cNvSpPr>
            <a:spLocks noGrp="1"/>
          </p:cNvSpPr>
          <p:nvPr>
            <p:ph type="body" sz="quarter" idx="13"/>
          </p:nvPr>
        </p:nvSpPr>
        <p:spPr/>
        <p:txBody>
          <a:bodyPr/>
          <a:lstStyle/>
          <a:p>
            <a:r>
              <a:rPr lang="en-IN"/>
              <a:t>Detection of Vehicle Presence</a:t>
            </a:r>
          </a:p>
        </p:txBody>
      </p:sp>
      <p:sp>
        <p:nvSpPr>
          <p:cNvPr id="4" name="Text Placeholder 3">
            <a:extLst>
              <a:ext uri="{FF2B5EF4-FFF2-40B4-BE49-F238E27FC236}">
                <a16:creationId xmlns:a16="http://schemas.microsoft.com/office/drawing/2014/main" id="{6848A759-FB51-0A9A-BFE6-752A482C2686}"/>
              </a:ext>
            </a:extLst>
          </p:cNvPr>
          <p:cNvSpPr>
            <a:spLocks noGrp="1"/>
          </p:cNvSpPr>
          <p:nvPr>
            <p:ph type="body" sz="quarter" idx="16"/>
          </p:nvPr>
        </p:nvSpPr>
        <p:spPr/>
        <p:txBody>
          <a:bodyPr/>
          <a:lstStyle/>
          <a:p>
            <a:r>
              <a:rPr lang="en-US"/>
              <a:t>The installation of ultrasonic sensors within parking spaces enables precise detection of vehicle presence through changes in ultrasonic waves. Each parking spot is assigned a unique sensor ID, allowing the system to accurately identify and monitor individual vehicles within the parking facility. This enhances security, operational efficiency, and user convenience.</a:t>
            </a:r>
            <a:endParaRPr lang="en-IN"/>
          </a:p>
        </p:txBody>
      </p:sp>
      <p:pic>
        <p:nvPicPr>
          <p:cNvPr id="7" name="Picture Placeholder 6">
            <a:extLst>
              <a:ext uri="{FF2B5EF4-FFF2-40B4-BE49-F238E27FC236}">
                <a16:creationId xmlns:a16="http://schemas.microsoft.com/office/drawing/2014/main" id="{892B4595-AFFE-4D28-35AE-D65A1C0115C5}"/>
              </a:ext>
            </a:extLst>
          </p:cNvPr>
          <p:cNvPicPr>
            <a:picLocks noGrp="1" noChangeAspect="1"/>
          </p:cNvPicPr>
          <p:nvPr>
            <p:ph type="pic" sz="quarter" idx="19"/>
          </p:nvPr>
        </p:nvPicPr>
        <p:blipFill>
          <a:blip r:embed="rId2"/>
          <a:srcRect l="28137" r="28137"/>
          <a:stretch>
            <a:fillRect/>
          </a:stretch>
        </p:blipFill>
        <p:spPr/>
      </p:pic>
      <p:sp>
        <p:nvSpPr>
          <p:cNvPr id="6" name="Text Placeholder 5">
            <a:extLst>
              <a:ext uri="{FF2B5EF4-FFF2-40B4-BE49-F238E27FC236}">
                <a16:creationId xmlns:a16="http://schemas.microsoft.com/office/drawing/2014/main" id="{7769B863-5221-376B-B7BE-B860409E8ED7}"/>
              </a:ext>
            </a:extLst>
          </p:cNvPr>
          <p:cNvSpPr>
            <a:spLocks noGrp="1"/>
          </p:cNvSpPr>
          <p:nvPr>
            <p:ph type="body" sz="quarter" idx="20"/>
          </p:nvPr>
        </p:nvSpPr>
        <p:spPr/>
        <p:txBody>
          <a:bodyPr/>
          <a:lstStyle/>
          <a:p>
            <a:r>
              <a:rPr lang="en-IN"/>
              <a:t>Photos provided by Pexels</a:t>
            </a:r>
          </a:p>
        </p:txBody>
      </p:sp>
    </p:spTree>
    <p:extLst>
      <p:ext uri="{BB962C8B-B14F-4D97-AF65-F5344CB8AC3E}">
        <p14:creationId xmlns:p14="http://schemas.microsoft.com/office/powerpoint/2010/main" val="63580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B4D8-516C-272E-CF8D-CAAA6290EF14}"/>
              </a:ext>
            </a:extLst>
          </p:cNvPr>
          <p:cNvSpPr>
            <a:spLocks noGrp="1"/>
          </p:cNvSpPr>
          <p:nvPr>
            <p:ph type="title"/>
          </p:nvPr>
        </p:nvSpPr>
        <p:spPr/>
        <p:txBody>
          <a:bodyPr/>
          <a:lstStyle/>
          <a:p>
            <a:r>
              <a:rPr lang="en-IN" dirty="0"/>
              <a:t>PASSIVE INFRARED SENSOR</a:t>
            </a:r>
            <a:br>
              <a:rPr lang="en-IN" dirty="0"/>
            </a:br>
            <a:endParaRPr lang="en-IN" dirty="0"/>
          </a:p>
        </p:txBody>
      </p:sp>
      <p:sp>
        <p:nvSpPr>
          <p:cNvPr id="3" name="Text Placeholder 2">
            <a:extLst>
              <a:ext uri="{FF2B5EF4-FFF2-40B4-BE49-F238E27FC236}">
                <a16:creationId xmlns:a16="http://schemas.microsoft.com/office/drawing/2014/main" id="{7DE795DB-3855-BA0F-254C-D7DDC2FF2059}"/>
              </a:ext>
            </a:extLst>
          </p:cNvPr>
          <p:cNvSpPr>
            <a:spLocks noGrp="1"/>
          </p:cNvSpPr>
          <p:nvPr>
            <p:ph type="body" sz="quarter" idx="13"/>
          </p:nvPr>
        </p:nvSpPr>
        <p:spPr/>
        <p:txBody>
          <a:bodyPr/>
          <a:lstStyle/>
          <a:p>
            <a:r>
              <a:rPr lang="en-US" dirty="0"/>
              <a:t>improve security and surveillance</a:t>
            </a:r>
            <a:endParaRPr lang="en-IN" dirty="0"/>
          </a:p>
        </p:txBody>
      </p:sp>
      <p:sp>
        <p:nvSpPr>
          <p:cNvPr id="4" name="Text Placeholder 3">
            <a:extLst>
              <a:ext uri="{FF2B5EF4-FFF2-40B4-BE49-F238E27FC236}">
                <a16:creationId xmlns:a16="http://schemas.microsoft.com/office/drawing/2014/main" id="{515C44D2-0D59-2A31-AFCD-168D5359C4E3}"/>
              </a:ext>
            </a:extLst>
          </p:cNvPr>
          <p:cNvSpPr>
            <a:spLocks noGrp="1"/>
          </p:cNvSpPr>
          <p:nvPr>
            <p:ph type="body" sz="quarter" idx="16"/>
          </p:nvPr>
        </p:nvSpPr>
        <p:spPr/>
        <p:txBody>
          <a:bodyPr/>
          <a:lstStyle/>
          <a:p>
            <a:r>
              <a:rPr lang="en-US" dirty="0"/>
              <a:t>The use of a PIR sensor-based detection system can significantly improve security and surveillance in parking lots. This enhancement promotes safety by minimizing unauthorized access and addressing suspicious activities within the facility.</a:t>
            </a:r>
            <a:endParaRPr lang="en-IN" dirty="0"/>
          </a:p>
          <a:p>
            <a:endParaRPr lang="en-IN" dirty="0"/>
          </a:p>
        </p:txBody>
      </p:sp>
      <p:pic>
        <p:nvPicPr>
          <p:cNvPr id="8" name="Picture Placeholder 7">
            <a:extLst>
              <a:ext uri="{FF2B5EF4-FFF2-40B4-BE49-F238E27FC236}">
                <a16:creationId xmlns:a16="http://schemas.microsoft.com/office/drawing/2014/main" id="{2BA5C28E-2A6E-CDDC-3C1D-0DB486125B75}"/>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l="31563" r="31563"/>
          <a:stretch>
            <a:fillRect/>
          </a:stretch>
        </p:blipFill>
        <p:spPr/>
      </p:pic>
    </p:spTree>
    <p:extLst>
      <p:ext uri="{BB962C8B-B14F-4D97-AF65-F5344CB8AC3E}">
        <p14:creationId xmlns:p14="http://schemas.microsoft.com/office/powerpoint/2010/main" val="187593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34CC-65EB-A576-CB79-9E909D6A0D43}"/>
              </a:ext>
            </a:extLst>
          </p:cNvPr>
          <p:cNvSpPr>
            <a:spLocks noGrp="1"/>
          </p:cNvSpPr>
          <p:nvPr>
            <p:ph type="title"/>
          </p:nvPr>
        </p:nvSpPr>
        <p:spPr/>
        <p:txBody>
          <a:bodyPr/>
          <a:lstStyle/>
          <a:p>
            <a:r>
              <a:rPr lang="en-IN" dirty="0"/>
              <a:t>WHAT IS SMART PARKING SYSTEM…</a:t>
            </a:r>
          </a:p>
        </p:txBody>
      </p:sp>
      <p:sp>
        <p:nvSpPr>
          <p:cNvPr id="7" name="Text Placeholder 6">
            <a:extLst>
              <a:ext uri="{FF2B5EF4-FFF2-40B4-BE49-F238E27FC236}">
                <a16:creationId xmlns:a16="http://schemas.microsoft.com/office/drawing/2014/main" id="{EF8A5771-2DDB-F4F9-F0E8-8B443666175C}"/>
              </a:ext>
            </a:extLst>
          </p:cNvPr>
          <p:cNvSpPr>
            <a:spLocks noGrp="1"/>
          </p:cNvSpPr>
          <p:nvPr>
            <p:ph type="body" sz="quarter" idx="17"/>
          </p:nvPr>
        </p:nvSpPr>
        <p:spPr>
          <a:xfrm>
            <a:off x="914400" y="2584174"/>
            <a:ext cx="6321287" cy="3359426"/>
          </a:xfrm>
        </p:spPr>
        <p:txBody>
          <a:bodyPr/>
          <a:lstStyle/>
          <a:p>
            <a:pPr algn="just"/>
            <a:r>
              <a:rPr lang="en-US" sz="2000" b="0" i="0" dirty="0">
                <a:solidFill>
                  <a:srgbClr val="FF0000"/>
                </a:solidFill>
                <a:effectLst/>
                <a:latin typeface="Söhne"/>
              </a:rPr>
              <a:t>A smart parking system is an innovative solution that utilizes technology to manage parking spaces more efficiently. It typically involves a combination of sensors, cameras, software, and mobile applications to provide real-time information about parking availability, parking </a:t>
            </a:r>
            <a:r>
              <a:rPr lang="en-IN" sz="2000" b="0" i="0" dirty="0">
                <a:solidFill>
                  <a:srgbClr val="FF0000"/>
                </a:solidFill>
                <a:effectLst/>
                <a:latin typeface="Söhne"/>
              </a:rPr>
              <a:t>locations across an area and is energy efficient.</a:t>
            </a:r>
            <a:endParaRPr lang="en-IN" sz="2000" dirty="0">
              <a:solidFill>
                <a:srgbClr val="FF0000"/>
              </a:solidFill>
            </a:endParaRPr>
          </a:p>
        </p:txBody>
      </p:sp>
    </p:spTree>
    <p:extLst>
      <p:ext uri="{BB962C8B-B14F-4D97-AF65-F5344CB8AC3E}">
        <p14:creationId xmlns:p14="http://schemas.microsoft.com/office/powerpoint/2010/main" val="127248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255F-A56B-2B20-AF60-BD1B70AB32F0}"/>
              </a:ext>
            </a:extLst>
          </p:cNvPr>
          <p:cNvSpPr>
            <a:spLocks noGrp="1"/>
          </p:cNvSpPr>
          <p:nvPr>
            <p:ph type="title"/>
          </p:nvPr>
        </p:nvSpPr>
        <p:spPr/>
        <p:txBody>
          <a:bodyPr/>
          <a:lstStyle/>
          <a:p>
            <a:r>
              <a:rPr lang="en-US"/>
              <a:t>Minimizing Parking Search and Delays</a:t>
            </a:r>
            <a:endParaRPr lang="en-IN"/>
          </a:p>
        </p:txBody>
      </p:sp>
      <p:sp>
        <p:nvSpPr>
          <p:cNvPr id="3" name="Text Placeholder 2">
            <a:extLst>
              <a:ext uri="{FF2B5EF4-FFF2-40B4-BE49-F238E27FC236}">
                <a16:creationId xmlns:a16="http://schemas.microsoft.com/office/drawing/2014/main" id="{1E9FCBD2-D668-B36F-DC02-5EE7BF802DA3}"/>
              </a:ext>
            </a:extLst>
          </p:cNvPr>
          <p:cNvSpPr>
            <a:spLocks noGrp="1"/>
          </p:cNvSpPr>
          <p:nvPr>
            <p:ph type="body" sz="quarter" idx="13"/>
          </p:nvPr>
        </p:nvSpPr>
        <p:spPr/>
        <p:txBody>
          <a:bodyPr/>
          <a:lstStyle/>
          <a:p>
            <a:r>
              <a:rPr lang="en-IN"/>
              <a:t>Real-time Availability</a:t>
            </a:r>
          </a:p>
        </p:txBody>
      </p:sp>
      <p:sp>
        <p:nvSpPr>
          <p:cNvPr id="4" name="Text Placeholder 3">
            <a:extLst>
              <a:ext uri="{FF2B5EF4-FFF2-40B4-BE49-F238E27FC236}">
                <a16:creationId xmlns:a16="http://schemas.microsoft.com/office/drawing/2014/main" id="{322AB94D-6FA0-1D3C-6C0D-4F816F1907B1}"/>
              </a:ext>
            </a:extLst>
          </p:cNvPr>
          <p:cNvSpPr>
            <a:spLocks noGrp="1"/>
          </p:cNvSpPr>
          <p:nvPr>
            <p:ph type="body" sz="quarter" idx="14"/>
          </p:nvPr>
        </p:nvSpPr>
        <p:spPr/>
        <p:txBody>
          <a:bodyPr/>
          <a:lstStyle/>
          <a:p>
            <a:r>
              <a:rPr lang="en-IN"/>
              <a:t>Automated Entrance System</a:t>
            </a:r>
          </a:p>
        </p:txBody>
      </p:sp>
      <p:sp>
        <p:nvSpPr>
          <p:cNvPr id="5" name="Text Placeholder 4">
            <a:extLst>
              <a:ext uri="{FF2B5EF4-FFF2-40B4-BE49-F238E27FC236}">
                <a16:creationId xmlns:a16="http://schemas.microsoft.com/office/drawing/2014/main" id="{F74167B2-B2DD-7A12-0DE4-528EC003573E}"/>
              </a:ext>
            </a:extLst>
          </p:cNvPr>
          <p:cNvSpPr>
            <a:spLocks noGrp="1"/>
          </p:cNvSpPr>
          <p:nvPr>
            <p:ph type="body" sz="quarter" idx="15"/>
          </p:nvPr>
        </p:nvSpPr>
        <p:spPr/>
        <p:txBody>
          <a:bodyPr/>
          <a:lstStyle/>
          <a:p>
            <a:r>
              <a:rPr lang="en-IN"/>
              <a:t>Optimized Navigation</a:t>
            </a:r>
          </a:p>
        </p:txBody>
      </p:sp>
      <p:sp>
        <p:nvSpPr>
          <p:cNvPr id="6" name="Text Placeholder 5">
            <a:extLst>
              <a:ext uri="{FF2B5EF4-FFF2-40B4-BE49-F238E27FC236}">
                <a16:creationId xmlns:a16="http://schemas.microsoft.com/office/drawing/2014/main" id="{1BB992A1-A7FA-E638-2493-AD2B8E182FE5}"/>
              </a:ext>
            </a:extLst>
          </p:cNvPr>
          <p:cNvSpPr>
            <a:spLocks noGrp="1"/>
          </p:cNvSpPr>
          <p:nvPr>
            <p:ph type="body" sz="quarter" idx="16"/>
          </p:nvPr>
        </p:nvSpPr>
        <p:spPr/>
        <p:txBody>
          <a:bodyPr/>
          <a:lstStyle/>
          <a:p>
            <a:r>
              <a:rPr lang="en-US"/>
              <a:t>Utilizing IoT, the system provides real-time data of parking space availability, enabling drivers to quickly locate an open spot, thereby reducing the time spent searching for parking.</a:t>
            </a:r>
            <a:endParaRPr lang="en-IN"/>
          </a:p>
        </p:txBody>
      </p:sp>
      <p:sp>
        <p:nvSpPr>
          <p:cNvPr id="7" name="Text Placeholder 6">
            <a:extLst>
              <a:ext uri="{FF2B5EF4-FFF2-40B4-BE49-F238E27FC236}">
                <a16:creationId xmlns:a16="http://schemas.microsoft.com/office/drawing/2014/main" id="{E19FEC91-B29E-ECF7-665C-92D66956C046}"/>
              </a:ext>
            </a:extLst>
          </p:cNvPr>
          <p:cNvSpPr>
            <a:spLocks noGrp="1"/>
          </p:cNvSpPr>
          <p:nvPr>
            <p:ph type="body" sz="quarter" idx="17"/>
          </p:nvPr>
        </p:nvSpPr>
        <p:spPr/>
        <p:txBody>
          <a:bodyPr/>
          <a:lstStyle/>
          <a:p>
            <a:r>
              <a:rPr lang="en-US"/>
              <a:t>Implementing IoT-integrated entrance systems to automate ticketing and entry, mitigating delays at parking entrances, and enhancing the overall efficiency of the parking process.</a:t>
            </a:r>
            <a:endParaRPr lang="en-IN"/>
          </a:p>
        </p:txBody>
      </p:sp>
      <p:sp>
        <p:nvSpPr>
          <p:cNvPr id="8" name="Text Placeholder 7">
            <a:extLst>
              <a:ext uri="{FF2B5EF4-FFF2-40B4-BE49-F238E27FC236}">
                <a16:creationId xmlns:a16="http://schemas.microsoft.com/office/drawing/2014/main" id="{691A36FD-5B16-78F1-C9BC-67C92BB77CEA}"/>
              </a:ext>
            </a:extLst>
          </p:cNvPr>
          <p:cNvSpPr>
            <a:spLocks noGrp="1"/>
          </p:cNvSpPr>
          <p:nvPr>
            <p:ph type="body" sz="quarter" idx="18"/>
          </p:nvPr>
        </p:nvSpPr>
        <p:spPr/>
        <p:txBody>
          <a:bodyPr/>
          <a:lstStyle/>
          <a:p>
            <a:r>
              <a:rPr lang="en-US"/>
              <a:t>Integrating IoT technology to offer optimized parking navigation, directing drivers to the nearest open parking spots, effectively reducing congestion and streamlining the parking experience.</a:t>
            </a:r>
            <a:endParaRPr lang="en-IN"/>
          </a:p>
        </p:txBody>
      </p:sp>
    </p:spTree>
    <p:extLst>
      <p:ext uri="{BB962C8B-B14F-4D97-AF65-F5344CB8AC3E}">
        <p14:creationId xmlns:p14="http://schemas.microsoft.com/office/powerpoint/2010/main" val="165935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36F4-1D12-4254-0DEC-86B9E1EA329E}"/>
              </a:ext>
            </a:extLst>
          </p:cNvPr>
          <p:cNvSpPr>
            <a:spLocks noGrp="1"/>
          </p:cNvSpPr>
          <p:nvPr>
            <p:ph type="title"/>
          </p:nvPr>
        </p:nvSpPr>
        <p:spPr/>
        <p:txBody>
          <a:bodyPr/>
          <a:lstStyle/>
          <a:p>
            <a:r>
              <a:rPr lang="en-IN"/>
              <a:t>E-Ticket Generation &amp; Paper Reduction</a:t>
            </a:r>
          </a:p>
        </p:txBody>
      </p:sp>
      <p:pic>
        <p:nvPicPr>
          <p:cNvPr id="9" name="Picture Placeholder 8">
            <a:extLst>
              <a:ext uri="{FF2B5EF4-FFF2-40B4-BE49-F238E27FC236}">
                <a16:creationId xmlns:a16="http://schemas.microsoft.com/office/drawing/2014/main" id="{32D364D5-F064-62BF-BE9E-1F0DD1BBD3CC}"/>
              </a:ext>
            </a:extLst>
          </p:cNvPr>
          <p:cNvPicPr>
            <a:picLocks noGrp="1" noChangeAspect="1"/>
          </p:cNvPicPr>
          <p:nvPr>
            <p:ph type="pic" sz="quarter" idx="19"/>
          </p:nvPr>
        </p:nvPicPr>
        <p:blipFill>
          <a:blip r:embed="rId2"/>
          <a:srcRect l="28824" r="28824"/>
          <a:stretch>
            <a:fillRect/>
          </a:stretch>
        </p:blipFill>
        <p:spPr/>
      </p:pic>
      <p:sp>
        <p:nvSpPr>
          <p:cNvPr id="4" name="Text Placeholder 3">
            <a:extLst>
              <a:ext uri="{FF2B5EF4-FFF2-40B4-BE49-F238E27FC236}">
                <a16:creationId xmlns:a16="http://schemas.microsoft.com/office/drawing/2014/main" id="{C59F90C7-570F-D36D-9E00-E178E0031D4E}"/>
              </a:ext>
            </a:extLst>
          </p:cNvPr>
          <p:cNvSpPr>
            <a:spLocks noGrp="1"/>
          </p:cNvSpPr>
          <p:nvPr>
            <p:ph type="body" sz="quarter" idx="21"/>
          </p:nvPr>
        </p:nvSpPr>
        <p:spPr/>
        <p:txBody>
          <a:bodyPr/>
          <a:lstStyle/>
          <a:p>
            <a:r>
              <a:rPr lang="en-IN"/>
              <a:t>Digital Ticketing</a:t>
            </a:r>
          </a:p>
        </p:txBody>
      </p:sp>
      <p:sp>
        <p:nvSpPr>
          <p:cNvPr id="5" name="Text Placeholder 4">
            <a:extLst>
              <a:ext uri="{FF2B5EF4-FFF2-40B4-BE49-F238E27FC236}">
                <a16:creationId xmlns:a16="http://schemas.microsoft.com/office/drawing/2014/main" id="{8338702A-2668-93C2-F2FB-452F3A256A3F}"/>
              </a:ext>
            </a:extLst>
          </p:cNvPr>
          <p:cNvSpPr>
            <a:spLocks noGrp="1"/>
          </p:cNvSpPr>
          <p:nvPr>
            <p:ph type="body" sz="quarter" idx="17"/>
          </p:nvPr>
        </p:nvSpPr>
        <p:spPr/>
        <p:txBody>
          <a:bodyPr/>
          <a:lstStyle/>
          <a:p>
            <a:r>
              <a:rPr lang="en-US"/>
              <a:t>By implementing e-ticket generation through IoT devices, the system significantly reduces the need for paper tickets, contributing to environmental sustainability and reduced operational costs.</a:t>
            </a:r>
            <a:endParaRPr lang="en-IN"/>
          </a:p>
        </p:txBody>
      </p:sp>
      <p:sp>
        <p:nvSpPr>
          <p:cNvPr id="6" name="Text Placeholder 5">
            <a:extLst>
              <a:ext uri="{FF2B5EF4-FFF2-40B4-BE49-F238E27FC236}">
                <a16:creationId xmlns:a16="http://schemas.microsoft.com/office/drawing/2014/main" id="{808F9D29-CB3C-CB78-A09A-BC524EC7D547}"/>
              </a:ext>
            </a:extLst>
          </p:cNvPr>
          <p:cNvSpPr>
            <a:spLocks noGrp="1"/>
          </p:cNvSpPr>
          <p:nvPr>
            <p:ph type="body" sz="quarter" idx="18"/>
          </p:nvPr>
        </p:nvSpPr>
        <p:spPr/>
        <p:txBody>
          <a:bodyPr/>
          <a:lstStyle/>
          <a:p>
            <a:r>
              <a:rPr lang="en-US"/>
              <a:t>The adoption of e-tickets facilitates contactless transactions, enhancing the overall user experience while aligning with the current trend towards digital and touchless solutions in parking facilities.</a:t>
            </a:r>
            <a:endParaRPr lang="en-IN"/>
          </a:p>
        </p:txBody>
      </p:sp>
      <p:sp>
        <p:nvSpPr>
          <p:cNvPr id="7" name="Text Placeholder 6">
            <a:extLst>
              <a:ext uri="{FF2B5EF4-FFF2-40B4-BE49-F238E27FC236}">
                <a16:creationId xmlns:a16="http://schemas.microsoft.com/office/drawing/2014/main" id="{64FDD3D6-5683-E5CE-75B6-238378D136C6}"/>
              </a:ext>
            </a:extLst>
          </p:cNvPr>
          <p:cNvSpPr>
            <a:spLocks noGrp="1"/>
          </p:cNvSpPr>
          <p:nvPr>
            <p:ph type="body" sz="quarter" idx="20"/>
          </p:nvPr>
        </p:nvSpPr>
        <p:spPr/>
        <p:txBody>
          <a:bodyPr/>
          <a:lstStyle/>
          <a:p>
            <a:r>
              <a:rPr lang="en-IN"/>
              <a:t>Photos provided by Pexels</a:t>
            </a:r>
          </a:p>
        </p:txBody>
      </p:sp>
      <p:sp>
        <p:nvSpPr>
          <p:cNvPr id="8" name="Text Placeholder 7">
            <a:extLst>
              <a:ext uri="{FF2B5EF4-FFF2-40B4-BE49-F238E27FC236}">
                <a16:creationId xmlns:a16="http://schemas.microsoft.com/office/drawing/2014/main" id="{C1FBEE89-5FD4-6893-642A-0C3870E5B065}"/>
              </a:ext>
            </a:extLst>
          </p:cNvPr>
          <p:cNvSpPr>
            <a:spLocks noGrp="1"/>
          </p:cNvSpPr>
          <p:nvPr>
            <p:ph type="body" sz="quarter" idx="22"/>
          </p:nvPr>
        </p:nvSpPr>
        <p:spPr/>
        <p:txBody>
          <a:bodyPr/>
          <a:lstStyle/>
          <a:p>
            <a:r>
              <a:rPr lang="en-IN"/>
              <a:t>Contactless Transactions</a:t>
            </a:r>
          </a:p>
        </p:txBody>
      </p:sp>
    </p:spTree>
    <p:extLst>
      <p:ext uri="{BB962C8B-B14F-4D97-AF65-F5344CB8AC3E}">
        <p14:creationId xmlns:p14="http://schemas.microsoft.com/office/powerpoint/2010/main" val="312968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5C85-C182-1E1C-4C8A-5D445F00215D}"/>
              </a:ext>
            </a:extLst>
          </p:cNvPr>
          <p:cNvSpPr>
            <a:spLocks noGrp="1"/>
          </p:cNvSpPr>
          <p:nvPr>
            <p:ph type="title"/>
          </p:nvPr>
        </p:nvSpPr>
        <p:spPr/>
        <p:txBody>
          <a:bodyPr/>
          <a:lstStyle/>
          <a:p>
            <a:r>
              <a:rPr lang="en-US"/>
              <a:t>Benefits of Real-Time Parking Availability</a:t>
            </a:r>
            <a:endParaRPr lang="en-IN"/>
          </a:p>
        </p:txBody>
      </p:sp>
      <p:sp>
        <p:nvSpPr>
          <p:cNvPr id="3" name="Text Placeholder 2">
            <a:extLst>
              <a:ext uri="{FF2B5EF4-FFF2-40B4-BE49-F238E27FC236}">
                <a16:creationId xmlns:a16="http://schemas.microsoft.com/office/drawing/2014/main" id="{97951E8D-6726-5C0C-038F-4290565CB5DE}"/>
              </a:ext>
            </a:extLst>
          </p:cNvPr>
          <p:cNvSpPr>
            <a:spLocks noGrp="1"/>
          </p:cNvSpPr>
          <p:nvPr>
            <p:ph type="body" sz="quarter" idx="13"/>
          </p:nvPr>
        </p:nvSpPr>
        <p:spPr/>
        <p:txBody>
          <a:bodyPr/>
          <a:lstStyle/>
          <a:p>
            <a:r>
              <a:rPr lang="en-IN"/>
              <a:t>Enhanced User Experience</a:t>
            </a:r>
          </a:p>
        </p:txBody>
      </p:sp>
      <p:sp>
        <p:nvSpPr>
          <p:cNvPr id="4" name="Text Placeholder 3">
            <a:extLst>
              <a:ext uri="{FF2B5EF4-FFF2-40B4-BE49-F238E27FC236}">
                <a16:creationId xmlns:a16="http://schemas.microsoft.com/office/drawing/2014/main" id="{ACDE793B-CA7F-3853-3C2F-950CF5CD6FC6}"/>
              </a:ext>
            </a:extLst>
          </p:cNvPr>
          <p:cNvSpPr>
            <a:spLocks noGrp="1"/>
          </p:cNvSpPr>
          <p:nvPr>
            <p:ph type="body" sz="quarter" idx="14"/>
          </p:nvPr>
        </p:nvSpPr>
        <p:spPr/>
        <p:txBody>
          <a:bodyPr/>
          <a:lstStyle/>
          <a:p>
            <a:r>
              <a:rPr lang="en-IN"/>
              <a:t>Optimized Travel Planning</a:t>
            </a:r>
          </a:p>
        </p:txBody>
      </p:sp>
      <p:sp>
        <p:nvSpPr>
          <p:cNvPr id="5" name="Text Placeholder 4">
            <a:extLst>
              <a:ext uri="{FF2B5EF4-FFF2-40B4-BE49-F238E27FC236}">
                <a16:creationId xmlns:a16="http://schemas.microsoft.com/office/drawing/2014/main" id="{CA92B809-5F60-171F-8EF6-03899FCA0BF6}"/>
              </a:ext>
            </a:extLst>
          </p:cNvPr>
          <p:cNvSpPr>
            <a:spLocks noGrp="1"/>
          </p:cNvSpPr>
          <p:nvPr>
            <p:ph type="body" sz="quarter" idx="15"/>
          </p:nvPr>
        </p:nvSpPr>
        <p:spPr/>
        <p:txBody>
          <a:bodyPr/>
          <a:lstStyle/>
          <a:p>
            <a:r>
              <a:rPr lang="en-IN"/>
              <a:t>Sustainability and Reduced Emissions</a:t>
            </a:r>
          </a:p>
        </p:txBody>
      </p:sp>
      <p:sp>
        <p:nvSpPr>
          <p:cNvPr id="6" name="Text Placeholder 5">
            <a:extLst>
              <a:ext uri="{FF2B5EF4-FFF2-40B4-BE49-F238E27FC236}">
                <a16:creationId xmlns:a16="http://schemas.microsoft.com/office/drawing/2014/main" id="{F7B48D59-8A88-BA56-55D8-1DE6A5BAEC3A}"/>
              </a:ext>
            </a:extLst>
          </p:cNvPr>
          <p:cNvSpPr>
            <a:spLocks noGrp="1"/>
          </p:cNvSpPr>
          <p:nvPr>
            <p:ph type="body" sz="quarter" idx="16"/>
          </p:nvPr>
        </p:nvSpPr>
        <p:spPr/>
        <p:txBody>
          <a:bodyPr/>
          <a:lstStyle/>
          <a:p>
            <a:r>
              <a:rPr lang="en-US"/>
              <a:t>Real-time parking availability allows users to locate parking spaces efficiently, saving time and reducing frustration. It enhances the overall user experience by providing convenience and peace of mind.</a:t>
            </a:r>
            <a:endParaRPr lang="en-IN"/>
          </a:p>
        </p:txBody>
      </p:sp>
      <p:sp>
        <p:nvSpPr>
          <p:cNvPr id="7" name="Text Placeholder 6">
            <a:extLst>
              <a:ext uri="{FF2B5EF4-FFF2-40B4-BE49-F238E27FC236}">
                <a16:creationId xmlns:a16="http://schemas.microsoft.com/office/drawing/2014/main" id="{FAAB8EB3-646A-9907-3B7D-DB5976FB4AE6}"/>
              </a:ext>
            </a:extLst>
          </p:cNvPr>
          <p:cNvSpPr>
            <a:spLocks noGrp="1"/>
          </p:cNvSpPr>
          <p:nvPr>
            <p:ph type="body" sz="quarter" idx="17"/>
          </p:nvPr>
        </p:nvSpPr>
        <p:spPr/>
        <p:txBody>
          <a:bodyPr/>
          <a:lstStyle/>
          <a:p>
            <a:r>
              <a:rPr lang="en-US"/>
              <a:t>With access to real-time parking availability, users can plan their trips effectively. It helps in reducing traffic congestion and enhances navigation through pre-planned parking.</a:t>
            </a:r>
            <a:endParaRPr lang="en-IN"/>
          </a:p>
        </p:txBody>
      </p:sp>
      <p:sp>
        <p:nvSpPr>
          <p:cNvPr id="8" name="Text Placeholder 7">
            <a:extLst>
              <a:ext uri="{FF2B5EF4-FFF2-40B4-BE49-F238E27FC236}">
                <a16:creationId xmlns:a16="http://schemas.microsoft.com/office/drawing/2014/main" id="{348853F3-E6C2-926C-BDE1-B2BD0F37B7B1}"/>
              </a:ext>
            </a:extLst>
          </p:cNvPr>
          <p:cNvSpPr>
            <a:spLocks noGrp="1"/>
          </p:cNvSpPr>
          <p:nvPr>
            <p:ph type="body" sz="quarter" idx="18"/>
          </p:nvPr>
        </p:nvSpPr>
        <p:spPr/>
        <p:txBody>
          <a:bodyPr/>
          <a:lstStyle/>
          <a:p>
            <a:r>
              <a:rPr lang="en-US"/>
              <a:t>Access to real-time parking availability promotes sustainable transportation as it reduces urban traffic congestion and lowers vehicle emissions, contributing to a cleaner environment.</a:t>
            </a:r>
            <a:endParaRPr lang="en-IN"/>
          </a:p>
        </p:txBody>
      </p:sp>
    </p:spTree>
    <p:extLst>
      <p:ext uri="{BB962C8B-B14F-4D97-AF65-F5344CB8AC3E}">
        <p14:creationId xmlns:p14="http://schemas.microsoft.com/office/powerpoint/2010/main" val="428904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3FC8-075F-14C4-2E8A-9F6FACA6EDC7}"/>
              </a:ext>
            </a:extLst>
          </p:cNvPr>
          <p:cNvSpPr>
            <a:spLocks noGrp="1"/>
          </p:cNvSpPr>
          <p:nvPr>
            <p:ph type="title"/>
          </p:nvPr>
        </p:nvSpPr>
        <p:spPr/>
        <p:txBody>
          <a:bodyPr/>
          <a:lstStyle/>
          <a:p>
            <a:r>
              <a:rPr lang="en-IN"/>
              <a:t>Security and Reservation Process</a:t>
            </a:r>
          </a:p>
        </p:txBody>
      </p:sp>
      <p:pic>
        <p:nvPicPr>
          <p:cNvPr id="9" name="Picture Placeholder 8">
            <a:extLst>
              <a:ext uri="{FF2B5EF4-FFF2-40B4-BE49-F238E27FC236}">
                <a16:creationId xmlns:a16="http://schemas.microsoft.com/office/drawing/2014/main" id="{9F9370F3-E030-A75A-BAB4-1D5B3F06B412}"/>
              </a:ext>
            </a:extLst>
          </p:cNvPr>
          <p:cNvPicPr>
            <a:picLocks noGrp="1" noChangeAspect="1"/>
          </p:cNvPicPr>
          <p:nvPr>
            <p:ph type="pic" sz="quarter" idx="19"/>
          </p:nvPr>
        </p:nvPicPr>
        <p:blipFill>
          <a:blip r:embed="rId2"/>
          <a:srcRect l="28824" r="28824"/>
          <a:stretch>
            <a:fillRect/>
          </a:stretch>
        </p:blipFill>
        <p:spPr/>
      </p:pic>
      <p:sp>
        <p:nvSpPr>
          <p:cNvPr id="4" name="Text Placeholder 3">
            <a:extLst>
              <a:ext uri="{FF2B5EF4-FFF2-40B4-BE49-F238E27FC236}">
                <a16:creationId xmlns:a16="http://schemas.microsoft.com/office/drawing/2014/main" id="{6D4610F4-DC36-C8FB-B981-7E487A5EA222}"/>
              </a:ext>
            </a:extLst>
          </p:cNvPr>
          <p:cNvSpPr>
            <a:spLocks noGrp="1"/>
          </p:cNvSpPr>
          <p:nvPr>
            <p:ph type="body" sz="quarter" idx="21"/>
          </p:nvPr>
        </p:nvSpPr>
        <p:spPr/>
        <p:txBody>
          <a:bodyPr/>
          <a:lstStyle/>
          <a:p>
            <a:r>
              <a:rPr lang="en-IN"/>
              <a:t>Vehicle Security</a:t>
            </a:r>
          </a:p>
        </p:txBody>
      </p:sp>
      <p:sp>
        <p:nvSpPr>
          <p:cNvPr id="5" name="Text Placeholder 4">
            <a:extLst>
              <a:ext uri="{FF2B5EF4-FFF2-40B4-BE49-F238E27FC236}">
                <a16:creationId xmlns:a16="http://schemas.microsoft.com/office/drawing/2014/main" id="{5A0288B9-81EA-E8FC-7B6E-113D38AB5F65}"/>
              </a:ext>
            </a:extLst>
          </p:cNvPr>
          <p:cNvSpPr>
            <a:spLocks noGrp="1"/>
          </p:cNvSpPr>
          <p:nvPr>
            <p:ph type="body" sz="quarter" idx="17"/>
          </p:nvPr>
        </p:nvSpPr>
        <p:spPr/>
        <p:txBody>
          <a:bodyPr/>
          <a:lstStyle/>
          <a:p>
            <a:r>
              <a:rPr lang="en-US"/>
              <a:t>The process involves recording vehicle registration plates for enhanced security measures in the parking area, ensuring a safe environment for vehicles and their owners.</a:t>
            </a:r>
            <a:endParaRPr lang="en-IN"/>
          </a:p>
        </p:txBody>
      </p:sp>
      <p:sp>
        <p:nvSpPr>
          <p:cNvPr id="6" name="Text Placeholder 5">
            <a:extLst>
              <a:ext uri="{FF2B5EF4-FFF2-40B4-BE49-F238E27FC236}">
                <a16:creationId xmlns:a16="http://schemas.microsoft.com/office/drawing/2014/main" id="{20C4105D-2991-69C0-4C64-EFCF10841782}"/>
              </a:ext>
            </a:extLst>
          </p:cNvPr>
          <p:cNvSpPr>
            <a:spLocks noGrp="1"/>
          </p:cNvSpPr>
          <p:nvPr>
            <p:ph type="body" sz="quarter" idx="18"/>
          </p:nvPr>
        </p:nvSpPr>
        <p:spPr/>
        <p:txBody>
          <a:bodyPr/>
          <a:lstStyle/>
          <a:p>
            <a:r>
              <a:rPr lang="en-US"/>
              <a:t>Users are guided through a straightforward reservation process, enabling them to secure parking spaces with ease and flexibility, improving their overall parking experience.</a:t>
            </a:r>
            <a:endParaRPr lang="en-IN"/>
          </a:p>
        </p:txBody>
      </p:sp>
      <p:sp>
        <p:nvSpPr>
          <p:cNvPr id="7" name="Text Placeholder 6">
            <a:extLst>
              <a:ext uri="{FF2B5EF4-FFF2-40B4-BE49-F238E27FC236}">
                <a16:creationId xmlns:a16="http://schemas.microsoft.com/office/drawing/2014/main" id="{353A1D0E-5917-A5B3-B742-8C9BD06ED4C5}"/>
              </a:ext>
            </a:extLst>
          </p:cNvPr>
          <p:cNvSpPr>
            <a:spLocks noGrp="1"/>
          </p:cNvSpPr>
          <p:nvPr>
            <p:ph type="body" sz="quarter" idx="20"/>
          </p:nvPr>
        </p:nvSpPr>
        <p:spPr/>
        <p:txBody>
          <a:bodyPr/>
          <a:lstStyle/>
          <a:p>
            <a:r>
              <a:rPr lang="en-IN"/>
              <a:t>Photos provided by Pexels</a:t>
            </a:r>
          </a:p>
        </p:txBody>
      </p:sp>
      <p:sp>
        <p:nvSpPr>
          <p:cNvPr id="8" name="Text Placeholder 7">
            <a:extLst>
              <a:ext uri="{FF2B5EF4-FFF2-40B4-BE49-F238E27FC236}">
                <a16:creationId xmlns:a16="http://schemas.microsoft.com/office/drawing/2014/main" id="{4C75842F-410D-9BE9-BCEF-57A68CF486E0}"/>
              </a:ext>
            </a:extLst>
          </p:cNvPr>
          <p:cNvSpPr>
            <a:spLocks noGrp="1"/>
          </p:cNvSpPr>
          <p:nvPr>
            <p:ph type="body" sz="quarter" idx="22"/>
          </p:nvPr>
        </p:nvSpPr>
        <p:spPr/>
        <p:txBody>
          <a:bodyPr/>
          <a:lstStyle/>
          <a:p>
            <a:r>
              <a:rPr lang="en-IN"/>
              <a:t>Facilitated Reservation</a:t>
            </a:r>
          </a:p>
        </p:txBody>
      </p:sp>
    </p:spTree>
    <p:extLst>
      <p:ext uri="{BB962C8B-B14F-4D97-AF65-F5344CB8AC3E}">
        <p14:creationId xmlns:p14="http://schemas.microsoft.com/office/powerpoint/2010/main" val="247345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AE88-0678-FFD9-FC09-91A15244DBD3}"/>
              </a:ext>
            </a:extLst>
          </p:cNvPr>
          <p:cNvSpPr>
            <a:spLocks noGrp="1"/>
          </p:cNvSpPr>
          <p:nvPr>
            <p:ph type="title"/>
          </p:nvPr>
        </p:nvSpPr>
        <p:spPr/>
        <p:txBody>
          <a:bodyPr/>
          <a:lstStyle/>
          <a:p>
            <a:r>
              <a:rPr lang="en-IN" dirty="0"/>
              <a:t>Recordkeeping Process</a:t>
            </a:r>
          </a:p>
        </p:txBody>
      </p:sp>
      <p:pic>
        <p:nvPicPr>
          <p:cNvPr id="9" name="Picture Placeholder 8">
            <a:extLst>
              <a:ext uri="{FF2B5EF4-FFF2-40B4-BE49-F238E27FC236}">
                <a16:creationId xmlns:a16="http://schemas.microsoft.com/office/drawing/2014/main" id="{7F10A2DF-77D6-B17C-B75F-556F1EB07292}"/>
              </a:ext>
            </a:extLst>
          </p:cNvPr>
          <p:cNvPicPr>
            <a:picLocks noGrp="1" noChangeAspect="1"/>
          </p:cNvPicPr>
          <p:nvPr>
            <p:ph type="pic" sz="quarter" idx="19"/>
          </p:nvPr>
        </p:nvPicPr>
        <p:blipFill>
          <a:blip r:embed="rId2"/>
          <a:srcRect l="28824" r="28824"/>
          <a:stretch>
            <a:fillRect/>
          </a:stretch>
        </p:blipFill>
        <p:spPr/>
      </p:pic>
      <p:sp>
        <p:nvSpPr>
          <p:cNvPr id="4" name="Text Placeholder 3">
            <a:extLst>
              <a:ext uri="{FF2B5EF4-FFF2-40B4-BE49-F238E27FC236}">
                <a16:creationId xmlns:a16="http://schemas.microsoft.com/office/drawing/2014/main" id="{60DC221B-0A84-25A9-ACBB-7C4B364097B9}"/>
              </a:ext>
            </a:extLst>
          </p:cNvPr>
          <p:cNvSpPr>
            <a:spLocks noGrp="1"/>
          </p:cNvSpPr>
          <p:nvPr>
            <p:ph type="body" sz="quarter" idx="21"/>
          </p:nvPr>
        </p:nvSpPr>
        <p:spPr/>
        <p:txBody>
          <a:bodyPr/>
          <a:lstStyle/>
          <a:p>
            <a:r>
              <a:rPr lang="en-IN"/>
              <a:t>Data Entry</a:t>
            </a:r>
          </a:p>
        </p:txBody>
      </p:sp>
      <p:sp>
        <p:nvSpPr>
          <p:cNvPr id="5" name="Text Placeholder 4">
            <a:extLst>
              <a:ext uri="{FF2B5EF4-FFF2-40B4-BE49-F238E27FC236}">
                <a16:creationId xmlns:a16="http://schemas.microsoft.com/office/drawing/2014/main" id="{18FB388B-C47A-4355-B735-5A434DD7A95D}"/>
              </a:ext>
            </a:extLst>
          </p:cNvPr>
          <p:cNvSpPr>
            <a:spLocks noGrp="1"/>
          </p:cNvSpPr>
          <p:nvPr>
            <p:ph type="body" sz="quarter" idx="17"/>
          </p:nvPr>
        </p:nvSpPr>
        <p:spPr/>
        <p:txBody>
          <a:bodyPr/>
          <a:lstStyle/>
          <a:p>
            <a:r>
              <a:rPr lang="en-US"/>
              <a:t>Records are entered into Google Sheets using structured formats, ensuring consistency and ease of data capture.</a:t>
            </a:r>
            <a:endParaRPr lang="en-IN"/>
          </a:p>
        </p:txBody>
      </p:sp>
      <p:sp>
        <p:nvSpPr>
          <p:cNvPr id="7" name="Text Placeholder 6">
            <a:extLst>
              <a:ext uri="{FF2B5EF4-FFF2-40B4-BE49-F238E27FC236}">
                <a16:creationId xmlns:a16="http://schemas.microsoft.com/office/drawing/2014/main" id="{42191C8D-E0C0-98DD-373B-84137C269757}"/>
              </a:ext>
            </a:extLst>
          </p:cNvPr>
          <p:cNvSpPr>
            <a:spLocks noGrp="1"/>
          </p:cNvSpPr>
          <p:nvPr>
            <p:ph type="body" sz="quarter" idx="20"/>
          </p:nvPr>
        </p:nvSpPr>
        <p:spPr/>
        <p:txBody>
          <a:bodyPr/>
          <a:lstStyle/>
          <a:p>
            <a:r>
              <a:rPr lang="en-IN"/>
              <a:t>Photos provided by Pexels</a:t>
            </a:r>
          </a:p>
        </p:txBody>
      </p:sp>
      <p:graphicFrame>
        <p:nvGraphicFramePr>
          <p:cNvPr id="11" name="Table 10">
            <a:extLst>
              <a:ext uri="{FF2B5EF4-FFF2-40B4-BE49-F238E27FC236}">
                <a16:creationId xmlns:a16="http://schemas.microsoft.com/office/drawing/2014/main" id="{8231F338-10F3-547F-FEFD-F3713DAABD37}"/>
              </a:ext>
            </a:extLst>
          </p:cNvPr>
          <p:cNvGraphicFramePr>
            <a:graphicFrameLocks noGrp="1"/>
          </p:cNvGraphicFramePr>
          <p:nvPr>
            <p:extLst>
              <p:ext uri="{D42A27DB-BD31-4B8C-83A1-F6EECF244321}">
                <p14:modId xmlns:p14="http://schemas.microsoft.com/office/powerpoint/2010/main" val="4282589735"/>
              </p:ext>
            </p:extLst>
          </p:nvPr>
        </p:nvGraphicFramePr>
        <p:xfrm>
          <a:off x="4499429" y="3194828"/>
          <a:ext cx="3604050" cy="1427820"/>
        </p:xfrm>
        <a:graphic>
          <a:graphicData uri="http://schemas.openxmlformats.org/drawingml/2006/table">
            <a:tbl>
              <a:tblPr firstRow="1" bandRow="1" bandCol="1">
                <a:tableStyleId>{5C22544A-7EE6-4342-B048-85BDC9FD1C3A}</a:tableStyleId>
              </a:tblPr>
              <a:tblGrid>
                <a:gridCol w="720810">
                  <a:extLst>
                    <a:ext uri="{9D8B030D-6E8A-4147-A177-3AD203B41FA5}">
                      <a16:colId xmlns:a16="http://schemas.microsoft.com/office/drawing/2014/main" val="1735712602"/>
                    </a:ext>
                  </a:extLst>
                </a:gridCol>
                <a:gridCol w="720810">
                  <a:extLst>
                    <a:ext uri="{9D8B030D-6E8A-4147-A177-3AD203B41FA5}">
                      <a16:colId xmlns:a16="http://schemas.microsoft.com/office/drawing/2014/main" val="2574432266"/>
                    </a:ext>
                  </a:extLst>
                </a:gridCol>
                <a:gridCol w="720810">
                  <a:extLst>
                    <a:ext uri="{9D8B030D-6E8A-4147-A177-3AD203B41FA5}">
                      <a16:colId xmlns:a16="http://schemas.microsoft.com/office/drawing/2014/main" val="1100172915"/>
                    </a:ext>
                  </a:extLst>
                </a:gridCol>
                <a:gridCol w="720810">
                  <a:extLst>
                    <a:ext uri="{9D8B030D-6E8A-4147-A177-3AD203B41FA5}">
                      <a16:colId xmlns:a16="http://schemas.microsoft.com/office/drawing/2014/main" val="3609938586"/>
                    </a:ext>
                  </a:extLst>
                </a:gridCol>
                <a:gridCol w="720810">
                  <a:extLst>
                    <a:ext uri="{9D8B030D-6E8A-4147-A177-3AD203B41FA5}">
                      <a16:colId xmlns:a16="http://schemas.microsoft.com/office/drawing/2014/main" val="319565686"/>
                    </a:ext>
                  </a:extLst>
                </a:gridCol>
              </a:tblGrid>
              <a:tr h="293983">
                <a:tc>
                  <a:txBody>
                    <a:bodyPr/>
                    <a:lstStyle/>
                    <a:p>
                      <a:r>
                        <a:rPr lang="en-IN" sz="1000" dirty="0"/>
                        <a:t>NAME</a:t>
                      </a:r>
                    </a:p>
                  </a:txBody>
                  <a:tcPr/>
                </a:tc>
                <a:tc>
                  <a:txBody>
                    <a:bodyPr/>
                    <a:lstStyle/>
                    <a:p>
                      <a:r>
                        <a:rPr lang="en-IN" sz="1000" dirty="0"/>
                        <a:t>ENTRY TIME</a:t>
                      </a:r>
                    </a:p>
                  </a:txBody>
                  <a:tcPr/>
                </a:tc>
                <a:tc>
                  <a:txBody>
                    <a:bodyPr/>
                    <a:lstStyle/>
                    <a:p>
                      <a:r>
                        <a:rPr lang="en-IN" sz="1000" dirty="0"/>
                        <a:t>EXPECTED EXIT</a:t>
                      </a:r>
                    </a:p>
                  </a:txBody>
                  <a:tcPr/>
                </a:tc>
                <a:tc>
                  <a:txBody>
                    <a:bodyPr/>
                    <a:lstStyle/>
                    <a:p>
                      <a:r>
                        <a:rPr lang="en-IN" sz="1000" dirty="0"/>
                        <a:t>EXIT TIME</a:t>
                      </a:r>
                    </a:p>
                  </a:txBody>
                  <a:tcPr/>
                </a:tc>
                <a:tc>
                  <a:txBody>
                    <a:bodyPr/>
                    <a:lstStyle/>
                    <a:p>
                      <a:r>
                        <a:rPr lang="en-IN" sz="1000" dirty="0"/>
                        <a:t>BILL STATUS</a:t>
                      </a:r>
                    </a:p>
                  </a:txBody>
                  <a:tcPr/>
                </a:tc>
                <a:extLst>
                  <a:ext uri="{0D108BD9-81ED-4DB2-BD59-A6C34878D82A}">
                    <a16:rowId xmlns:a16="http://schemas.microsoft.com/office/drawing/2014/main" val="2183623966"/>
                  </a:ext>
                </a:extLst>
              </a:tr>
              <a:tr h="343860">
                <a:tc>
                  <a:txBody>
                    <a:bodyPr/>
                    <a:lstStyle/>
                    <a:p>
                      <a:r>
                        <a:rPr lang="en-IN" sz="800" dirty="0"/>
                        <a:t>Priyanshu </a:t>
                      </a:r>
                    </a:p>
                  </a:txBody>
                  <a:tcPr/>
                </a:tc>
                <a:tc>
                  <a:txBody>
                    <a:bodyPr/>
                    <a:lstStyle/>
                    <a:p>
                      <a:r>
                        <a:rPr lang="en-IN" sz="800" dirty="0"/>
                        <a:t>9:00</a:t>
                      </a:r>
                    </a:p>
                  </a:txBody>
                  <a:tcPr/>
                </a:tc>
                <a:tc>
                  <a:txBody>
                    <a:bodyPr/>
                    <a:lstStyle/>
                    <a:p>
                      <a:r>
                        <a:rPr lang="en-IN" sz="800" dirty="0"/>
                        <a:t>11:00</a:t>
                      </a:r>
                    </a:p>
                  </a:txBody>
                  <a:tcPr/>
                </a:tc>
                <a:tc>
                  <a:txBody>
                    <a:bodyPr/>
                    <a:lstStyle/>
                    <a:p>
                      <a:r>
                        <a:rPr lang="en-IN" sz="800" dirty="0"/>
                        <a:t>11:20</a:t>
                      </a:r>
                    </a:p>
                  </a:txBody>
                  <a:tcPr/>
                </a:tc>
                <a:tc>
                  <a:txBody>
                    <a:bodyPr/>
                    <a:lstStyle/>
                    <a:p>
                      <a:r>
                        <a:rPr lang="en-IN" sz="800" dirty="0"/>
                        <a:t>PAID</a:t>
                      </a:r>
                    </a:p>
                  </a:txBody>
                  <a:tcPr/>
                </a:tc>
                <a:extLst>
                  <a:ext uri="{0D108BD9-81ED-4DB2-BD59-A6C34878D82A}">
                    <a16:rowId xmlns:a16="http://schemas.microsoft.com/office/drawing/2014/main" val="1108563520"/>
                  </a:ext>
                </a:extLst>
              </a:tr>
              <a:tr h="343860">
                <a:tc>
                  <a:txBody>
                    <a:bodyPr/>
                    <a:lstStyle/>
                    <a:p>
                      <a:r>
                        <a:rPr lang="en-IN" sz="800" dirty="0"/>
                        <a:t>Akars</a:t>
                      </a:r>
                    </a:p>
                  </a:txBody>
                  <a:tcPr/>
                </a:tc>
                <a:tc>
                  <a:txBody>
                    <a:bodyPr/>
                    <a:lstStyle/>
                    <a:p>
                      <a:r>
                        <a:rPr lang="en-IN" sz="800" dirty="0"/>
                        <a:t>8:15</a:t>
                      </a:r>
                    </a:p>
                  </a:txBody>
                  <a:tcPr/>
                </a:tc>
                <a:tc>
                  <a:txBody>
                    <a:bodyPr/>
                    <a:lstStyle/>
                    <a:p>
                      <a:r>
                        <a:rPr lang="en-IN" sz="800" dirty="0"/>
                        <a:t>9:00</a:t>
                      </a:r>
                    </a:p>
                  </a:txBody>
                  <a:tcPr/>
                </a:tc>
                <a:tc>
                  <a:txBody>
                    <a:bodyPr/>
                    <a:lstStyle/>
                    <a:p>
                      <a:r>
                        <a:rPr lang="en-IN" sz="800" dirty="0"/>
                        <a:t>9:00</a:t>
                      </a:r>
                    </a:p>
                  </a:txBody>
                  <a:tcPr/>
                </a:tc>
                <a:tc>
                  <a:txBody>
                    <a:bodyPr/>
                    <a:lstStyle/>
                    <a:p>
                      <a:r>
                        <a:rPr lang="en-IN" sz="800" dirty="0"/>
                        <a:t>PAID</a:t>
                      </a:r>
                    </a:p>
                  </a:txBody>
                  <a:tcPr/>
                </a:tc>
                <a:extLst>
                  <a:ext uri="{0D108BD9-81ED-4DB2-BD59-A6C34878D82A}">
                    <a16:rowId xmlns:a16="http://schemas.microsoft.com/office/drawing/2014/main" val="564253591"/>
                  </a:ext>
                </a:extLst>
              </a:tr>
              <a:tr h="343860">
                <a:tc>
                  <a:txBody>
                    <a:bodyPr/>
                    <a:lstStyle/>
                    <a:p>
                      <a:r>
                        <a:rPr lang="en-IN" sz="800" dirty="0"/>
                        <a:t>Divas </a:t>
                      </a:r>
                    </a:p>
                  </a:txBody>
                  <a:tcPr/>
                </a:tc>
                <a:tc>
                  <a:txBody>
                    <a:bodyPr/>
                    <a:lstStyle/>
                    <a:p>
                      <a:r>
                        <a:rPr lang="en-IN" sz="800" dirty="0"/>
                        <a:t>13:40</a:t>
                      </a:r>
                    </a:p>
                  </a:txBody>
                  <a:tcPr/>
                </a:tc>
                <a:tc>
                  <a:txBody>
                    <a:bodyPr/>
                    <a:lstStyle/>
                    <a:p>
                      <a:r>
                        <a:rPr lang="en-IN" sz="800" dirty="0"/>
                        <a:t>14:30</a:t>
                      </a:r>
                    </a:p>
                  </a:txBody>
                  <a:tcPr/>
                </a:tc>
                <a:tc>
                  <a:txBody>
                    <a:bodyPr/>
                    <a:lstStyle/>
                    <a:p>
                      <a:r>
                        <a:rPr lang="en-IN" sz="800" dirty="0"/>
                        <a:t>15:00</a:t>
                      </a:r>
                    </a:p>
                  </a:txBody>
                  <a:tcPr/>
                </a:tc>
                <a:tc>
                  <a:txBody>
                    <a:bodyPr/>
                    <a:lstStyle/>
                    <a:p>
                      <a:r>
                        <a:rPr lang="en-IN" sz="800" dirty="0"/>
                        <a:t>PAID</a:t>
                      </a:r>
                    </a:p>
                  </a:txBody>
                  <a:tcPr/>
                </a:tc>
                <a:extLst>
                  <a:ext uri="{0D108BD9-81ED-4DB2-BD59-A6C34878D82A}">
                    <a16:rowId xmlns:a16="http://schemas.microsoft.com/office/drawing/2014/main" val="3558945175"/>
                  </a:ext>
                </a:extLst>
              </a:tr>
            </a:tbl>
          </a:graphicData>
        </a:graphic>
      </p:graphicFrame>
    </p:spTree>
    <p:extLst>
      <p:ext uri="{BB962C8B-B14F-4D97-AF65-F5344CB8AC3E}">
        <p14:creationId xmlns:p14="http://schemas.microsoft.com/office/powerpoint/2010/main" val="308563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8133-4657-C68A-A95C-AE76C807FC72}"/>
              </a:ext>
            </a:extLst>
          </p:cNvPr>
          <p:cNvSpPr>
            <a:spLocks noGrp="1"/>
          </p:cNvSpPr>
          <p:nvPr>
            <p:ph type="title"/>
          </p:nvPr>
        </p:nvSpPr>
        <p:spPr/>
        <p:txBody>
          <a:bodyPr/>
          <a:lstStyle/>
          <a:p>
            <a:r>
              <a:rPr lang="en-IN"/>
              <a:t>Data Management Benefits</a:t>
            </a:r>
          </a:p>
        </p:txBody>
      </p:sp>
      <p:sp>
        <p:nvSpPr>
          <p:cNvPr id="3" name="Text Placeholder 2">
            <a:extLst>
              <a:ext uri="{FF2B5EF4-FFF2-40B4-BE49-F238E27FC236}">
                <a16:creationId xmlns:a16="http://schemas.microsoft.com/office/drawing/2014/main" id="{91D9F9EB-3B52-7A57-348B-3BEA73146746}"/>
              </a:ext>
            </a:extLst>
          </p:cNvPr>
          <p:cNvSpPr>
            <a:spLocks noGrp="1"/>
          </p:cNvSpPr>
          <p:nvPr>
            <p:ph type="body" sz="quarter" idx="13"/>
          </p:nvPr>
        </p:nvSpPr>
        <p:spPr/>
        <p:txBody>
          <a:bodyPr/>
          <a:lstStyle/>
          <a:p>
            <a:r>
              <a:rPr lang="en-IN"/>
              <a:t>Accessibility</a:t>
            </a:r>
          </a:p>
        </p:txBody>
      </p:sp>
      <p:sp>
        <p:nvSpPr>
          <p:cNvPr id="4" name="Text Placeholder 3">
            <a:extLst>
              <a:ext uri="{FF2B5EF4-FFF2-40B4-BE49-F238E27FC236}">
                <a16:creationId xmlns:a16="http://schemas.microsoft.com/office/drawing/2014/main" id="{7AED8C90-3A13-2AA3-14B4-EA24A1F8FBC5}"/>
              </a:ext>
            </a:extLst>
          </p:cNvPr>
          <p:cNvSpPr>
            <a:spLocks noGrp="1"/>
          </p:cNvSpPr>
          <p:nvPr>
            <p:ph type="body" sz="quarter" idx="14"/>
          </p:nvPr>
        </p:nvSpPr>
        <p:spPr/>
        <p:txBody>
          <a:bodyPr/>
          <a:lstStyle/>
          <a:p>
            <a:r>
              <a:rPr lang="en-IN"/>
              <a:t>Real-time Updates</a:t>
            </a:r>
          </a:p>
        </p:txBody>
      </p:sp>
      <p:sp>
        <p:nvSpPr>
          <p:cNvPr id="5" name="Text Placeholder 4">
            <a:extLst>
              <a:ext uri="{FF2B5EF4-FFF2-40B4-BE49-F238E27FC236}">
                <a16:creationId xmlns:a16="http://schemas.microsoft.com/office/drawing/2014/main" id="{2D426168-F235-02A5-F95A-E859AB04F389}"/>
              </a:ext>
            </a:extLst>
          </p:cNvPr>
          <p:cNvSpPr>
            <a:spLocks noGrp="1"/>
          </p:cNvSpPr>
          <p:nvPr>
            <p:ph type="body" sz="quarter" idx="15"/>
          </p:nvPr>
        </p:nvSpPr>
        <p:spPr/>
        <p:txBody>
          <a:bodyPr/>
          <a:lstStyle/>
          <a:p>
            <a:r>
              <a:rPr lang="en-IN"/>
              <a:t>Version History</a:t>
            </a:r>
          </a:p>
        </p:txBody>
      </p:sp>
      <p:sp>
        <p:nvSpPr>
          <p:cNvPr id="6" name="Text Placeholder 5">
            <a:extLst>
              <a:ext uri="{FF2B5EF4-FFF2-40B4-BE49-F238E27FC236}">
                <a16:creationId xmlns:a16="http://schemas.microsoft.com/office/drawing/2014/main" id="{8662059C-D3D7-0F20-9BCC-1F468E1F1B64}"/>
              </a:ext>
            </a:extLst>
          </p:cNvPr>
          <p:cNvSpPr>
            <a:spLocks noGrp="1"/>
          </p:cNvSpPr>
          <p:nvPr>
            <p:ph type="body" sz="quarter" idx="16"/>
          </p:nvPr>
        </p:nvSpPr>
        <p:spPr/>
        <p:txBody>
          <a:bodyPr/>
          <a:lstStyle/>
          <a:p>
            <a:r>
              <a:rPr lang="en-US"/>
              <a:t>Google Sheets allows easy access to records from any device with an internet connection, facilitating remote collaboration and data sharing.</a:t>
            </a:r>
            <a:endParaRPr lang="en-IN"/>
          </a:p>
        </p:txBody>
      </p:sp>
      <p:sp>
        <p:nvSpPr>
          <p:cNvPr id="7" name="Text Placeholder 6">
            <a:extLst>
              <a:ext uri="{FF2B5EF4-FFF2-40B4-BE49-F238E27FC236}">
                <a16:creationId xmlns:a16="http://schemas.microsoft.com/office/drawing/2014/main" id="{80FB3408-3FCF-B106-8575-98088A8338FD}"/>
              </a:ext>
            </a:extLst>
          </p:cNvPr>
          <p:cNvSpPr>
            <a:spLocks noGrp="1"/>
          </p:cNvSpPr>
          <p:nvPr>
            <p:ph type="body" sz="quarter" idx="17"/>
          </p:nvPr>
        </p:nvSpPr>
        <p:spPr/>
        <p:txBody>
          <a:bodyPr/>
          <a:lstStyle/>
          <a:p>
            <a:r>
              <a:rPr lang="en-US"/>
              <a:t>Records can be updated in real-time, ensuring that all users view the most current data, enhancing accuracy and efficiency.</a:t>
            </a:r>
            <a:endParaRPr lang="en-IN"/>
          </a:p>
        </p:txBody>
      </p:sp>
      <p:sp>
        <p:nvSpPr>
          <p:cNvPr id="8" name="Text Placeholder 7">
            <a:extLst>
              <a:ext uri="{FF2B5EF4-FFF2-40B4-BE49-F238E27FC236}">
                <a16:creationId xmlns:a16="http://schemas.microsoft.com/office/drawing/2014/main" id="{BEB81445-1EBA-9A57-BEE3-19F9610C2BD9}"/>
              </a:ext>
            </a:extLst>
          </p:cNvPr>
          <p:cNvSpPr>
            <a:spLocks noGrp="1"/>
          </p:cNvSpPr>
          <p:nvPr>
            <p:ph type="body" sz="quarter" idx="18"/>
          </p:nvPr>
        </p:nvSpPr>
        <p:spPr/>
        <p:txBody>
          <a:bodyPr/>
          <a:lstStyle/>
          <a:p>
            <a:r>
              <a:rPr lang="en-US"/>
              <a:t>Google Sheets maintains a version history, allowing users to track changes, revert to previous versions, and assess data integrity.</a:t>
            </a:r>
            <a:endParaRPr lang="en-IN"/>
          </a:p>
        </p:txBody>
      </p:sp>
    </p:spTree>
    <p:extLst>
      <p:ext uri="{BB962C8B-B14F-4D97-AF65-F5344CB8AC3E}">
        <p14:creationId xmlns:p14="http://schemas.microsoft.com/office/powerpoint/2010/main" val="4036485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E0D5-3D0D-2B25-AAF5-46582E654D66}"/>
              </a:ext>
            </a:extLst>
          </p:cNvPr>
          <p:cNvSpPr>
            <a:spLocks noGrp="1"/>
          </p:cNvSpPr>
          <p:nvPr>
            <p:ph type="title"/>
          </p:nvPr>
        </p:nvSpPr>
        <p:spPr/>
        <p:txBody>
          <a:bodyPr/>
          <a:lstStyle/>
          <a:p>
            <a:r>
              <a:rPr lang="en-IN"/>
              <a:t>Energy Efficiency</a:t>
            </a:r>
          </a:p>
        </p:txBody>
      </p:sp>
      <p:sp>
        <p:nvSpPr>
          <p:cNvPr id="3" name="Text Placeholder 2">
            <a:extLst>
              <a:ext uri="{FF2B5EF4-FFF2-40B4-BE49-F238E27FC236}">
                <a16:creationId xmlns:a16="http://schemas.microsoft.com/office/drawing/2014/main" id="{E4DFA85B-77C0-7FB3-FFF5-407A71CC4301}"/>
              </a:ext>
            </a:extLst>
          </p:cNvPr>
          <p:cNvSpPr>
            <a:spLocks noGrp="1"/>
          </p:cNvSpPr>
          <p:nvPr>
            <p:ph type="body" sz="quarter" idx="13"/>
          </p:nvPr>
        </p:nvSpPr>
        <p:spPr/>
        <p:txBody>
          <a:bodyPr/>
          <a:lstStyle/>
          <a:p>
            <a:r>
              <a:rPr lang="en-IN"/>
              <a:t>Implement Smart Lighting Systems</a:t>
            </a:r>
          </a:p>
        </p:txBody>
      </p:sp>
      <p:sp>
        <p:nvSpPr>
          <p:cNvPr id="4" name="Text Placeholder 3">
            <a:extLst>
              <a:ext uri="{FF2B5EF4-FFF2-40B4-BE49-F238E27FC236}">
                <a16:creationId xmlns:a16="http://schemas.microsoft.com/office/drawing/2014/main" id="{DA45CF5A-CAC3-25D4-6653-899549E8E839}"/>
              </a:ext>
            </a:extLst>
          </p:cNvPr>
          <p:cNvSpPr>
            <a:spLocks noGrp="1"/>
          </p:cNvSpPr>
          <p:nvPr>
            <p:ph type="body" sz="quarter" idx="14"/>
          </p:nvPr>
        </p:nvSpPr>
        <p:spPr/>
        <p:txBody>
          <a:bodyPr/>
          <a:lstStyle/>
          <a:p>
            <a:r>
              <a:rPr lang="en-IN"/>
              <a:t>Benefits</a:t>
            </a:r>
          </a:p>
        </p:txBody>
      </p:sp>
      <p:sp>
        <p:nvSpPr>
          <p:cNvPr id="5" name="Text Placeholder 4">
            <a:extLst>
              <a:ext uri="{FF2B5EF4-FFF2-40B4-BE49-F238E27FC236}">
                <a16:creationId xmlns:a16="http://schemas.microsoft.com/office/drawing/2014/main" id="{07C2E5E5-184F-A010-7C73-BD1C6613312F}"/>
              </a:ext>
            </a:extLst>
          </p:cNvPr>
          <p:cNvSpPr>
            <a:spLocks noGrp="1"/>
          </p:cNvSpPr>
          <p:nvPr>
            <p:ph type="body" sz="quarter" idx="15"/>
          </p:nvPr>
        </p:nvSpPr>
        <p:spPr/>
        <p:txBody>
          <a:bodyPr/>
          <a:lstStyle/>
          <a:p>
            <a:r>
              <a:rPr lang="en-IN"/>
              <a:t>Maintenance Cost Reduction</a:t>
            </a:r>
          </a:p>
        </p:txBody>
      </p:sp>
      <p:sp>
        <p:nvSpPr>
          <p:cNvPr id="6" name="Text Placeholder 5">
            <a:extLst>
              <a:ext uri="{FF2B5EF4-FFF2-40B4-BE49-F238E27FC236}">
                <a16:creationId xmlns:a16="http://schemas.microsoft.com/office/drawing/2014/main" id="{3B8715DA-D669-DBEA-6A5A-F4DD803D6B0D}"/>
              </a:ext>
            </a:extLst>
          </p:cNvPr>
          <p:cNvSpPr>
            <a:spLocks noGrp="1"/>
          </p:cNvSpPr>
          <p:nvPr>
            <p:ph type="body" sz="quarter" idx="16"/>
          </p:nvPr>
        </p:nvSpPr>
        <p:spPr/>
        <p:txBody>
          <a:bodyPr/>
          <a:lstStyle/>
          <a:p>
            <a:r>
              <a:rPr lang="en-US"/>
              <a:t>The implementation of smart lighting systems involves the use of sensors to adjust the brightness based on parking area occupancy. This not only reduces energy consumption but also lowers maintenance costs. Smart lighting ensures adequate lighting for safety and security, enhancing the overall parking experience.</a:t>
            </a:r>
            <a:endParaRPr lang="en-IN"/>
          </a:p>
        </p:txBody>
      </p:sp>
      <p:sp>
        <p:nvSpPr>
          <p:cNvPr id="7" name="Text Placeholder 6">
            <a:extLst>
              <a:ext uri="{FF2B5EF4-FFF2-40B4-BE49-F238E27FC236}">
                <a16:creationId xmlns:a16="http://schemas.microsoft.com/office/drawing/2014/main" id="{CB59C45F-99F7-5221-431B-7082E21EA46C}"/>
              </a:ext>
            </a:extLst>
          </p:cNvPr>
          <p:cNvSpPr>
            <a:spLocks noGrp="1"/>
          </p:cNvSpPr>
          <p:nvPr>
            <p:ph type="body" sz="quarter" idx="17"/>
          </p:nvPr>
        </p:nvSpPr>
        <p:spPr/>
        <p:txBody>
          <a:bodyPr/>
          <a:lstStyle/>
          <a:p>
            <a:r>
              <a:rPr lang="en-US"/>
              <a:t>By reducing energy use and maintenance, the smart lighting system contributes to sustainability efforts, cost savings, and improved operational efficiency. Additionally, it enhances safety and security within the parking areas, fostering a better customer experience.</a:t>
            </a:r>
            <a:endParaRPr lang="en-IN"/>
          </a:p>
        </p:txBody>
      </p:sp>
      <p:sp>
        <p:nvSpPr>
          <p:cNvPr id="8" name="Text Placeholder 7">
            <a:extLst>
              <a:ext uri="{FF2B5EF4-FFF2-40B4-BE49-F238E27FC236}">
                <a16:creationId xmlns:a16="http://schemas.microsoft.com/office/drawing/2014/main" id="{7115568A-7B64-C5E1-E023-B65D0936E848}"/>
              </a:ext>
            </a:extLst>
          </p:cNvPr>
          <p:cNvSpPr>
            <a:spLocks noGrp="1"/>
          </p:cNvSpPr>
          <p:nvPr>
            <p:ph type="body" sz="quarter" idx="18"/>
          </p:nvPr>
        </p:nvSpPr>
        <p:spPr/>
        <p:txBody>
          <a:bodyPr/>
          <a:lstStyle/>
          <a:p>
            <a:r>
              <a:rPr lang="en-US"/>
              <a:t>The adaptive nature of smart lighting systems minimizes unnecessary usage, thus extending the lifespan of lighting fixtures and reducing replacement and maintenance costs.</a:t>
            </a:r>
            <a:endParaRPr lang="en-IN"/>
          </a:p>
        </p:txBody>
      </p:sp>
    </p:spTree>
    <p:extLst>
      <p:ext uri="{BB962C8B-B14F-4D97-AF65-F5344CB8AC3E}">
        <p14:creationId xmlns:p14="http://schemas.microsoft.com/office/powerpoint/2010/main" val="3869056610"/>
      </p:ext>
    </p:extLst>
  </p:cSld>
  <p:clrMapOvr>
    <a:masterClrMapping/>
  </p:clrMapOvr>
</p:sld>
</file>

<file path=ppt/theme/theme1.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EA5A72A7-39B7-47C3-BC01-03AE29E6343C}">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583AFD6-8FD4-46A4-B056-385BFE9CCAE2}">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185</TotalTime>
  <Words>925</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Palatino Linotype</vt:lpstr>
      <vt:lpstr>Poppins</vt:lpstr>
      <vt:lpstr>Söhne</vt:lpstr>
      <vt:lpstr>Terra</vt:lpstr>
      <vt:lpstr>Smart Parking System: Enhancing Efficiency with IoT </vt:lpstr>
      <vt:lpstr>WHAT IS SMART PARKING SYSTEM…</vt:lpstr>
      <vt:lpstr>Minimizing Parking Search and Delays</vt:lpstr>
      <vt:lpstr>E-Ticket Generation &amp; Paper Reduction</vt:lpstr>
      <vt:lpstr>Benefits of Real-Time Parking Availability</vt:lpstr>
      <vt:lpstr>Security and Reservation Process</vt:lpstr>
      <vt:lpstr>Recordkeeping Process</vt:lpstr>
      <vt:lpstr>Data Management Benefits</vt:lpstr>
      <vt:lpstr>Energy Efficiency</vt:lpstr>
      <vt:lpstr>Occupancy Monitoring</vt:lpstr>
      <vt:lpstr>Space Reservation with Time Flexibility</vt:lpstr>
      <vt:lpstr>Ultrasonic Sensors</vt:lpstr>
      <vt:lpstr>PASSIVE INFRARED SENSOR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kashyap</dc:creator>
  <cp:lastModifiedBy>priyanshu kashyap</cp:lastModifiedBy>
  <cp:revision>6</cp:revision>
  <dcterms:created xsi:type="dcterms:W3CDTF">2024-05-13T18:09:24Z</dcterms:created>
  <dcterms:modified xsi:type="dcterms:W3CDTF">2024-05-30T10:19:06Z</dcterms:modified>
</cp:coreProperties>
</file>