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1" r:id="rId2"/>
    <p:sldId id="483" r:id="rId3"/>
    <p:sldId id="484" r:id="rId4"/>
    <p:sldId id="487" r:id="rId5"/>
    <p:sldId id="4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 autoAdjust="0"/>
    <p:restoredTop sz="81618" autoAdjust="0"/>
  </p:normalViewPr>
  <p:slideViewPr>
    <p:cSldViewPr snapToGrid="0">
      <p:cViewPr varScale="1">
        <p:scale>
          <a:sx n="13" d="100"/>
          <a:sy n="13" d="100"/>
        </p:scale>
        <p:origin x="898" y="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3FE8-6B22-4125-A29B-BCE64F49FEBB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CB63-6EFC-4AFD-AE6D-1B09D143A9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1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8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E87E-DAB6-4EFF-96D2-A9C8DCA693D3}" type="datetimeFigureOut">
              <a:rPr lang="de-DE" smtClean="0"/>
              <a:pPr/>
              <a:t>24.11.2023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3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jp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Experimente der HSN – Überblick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A228EE-5B06-4C06-A8CD-D21C6D41BF46}"/>
              </a:ext>
            </a:extLst>
          </p:cNvPr>
          <p:cNvSpPr txBox="1"/>
          <p:nvPr/>
        </p:nvSpPr>
        <p:spPr>
          <a:xfrm>
            <a:off x="396974" y="866262"/>
            <a:ext cx="83279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000" b="1" dirty="0"/>
              <a:t>BEXUS-IMUFUSION, 2017 bis 2019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Aufnahme </a:t>
            </a:r>
            <a:r>
              <a:rPr lang="de-DE" sz="2000" dirty="0" err="1"/>
              <a:t>inertialer</a:t>
            </a:r>
            <a:r>
              <a:rPr lang="de-DE" sz="2000" dirty="0"/>
              <a:t> Messdaten in einem                                                        weltraumnahen Fahrzeug  mit speziellem System                                                  (</a:t>
            </a:r>
            <a:r>
              <a:rPr lang="de-DE" sz="2000" dirty="0" err="1"/>
              <a:t>Inertial</a:t>
            </a:r>
            <a:r>
              <a:rPr lang="de-DE" sz="2000" dirty="0"/>
              <a:t> Measurement Unit, IMU)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Datenfusion und Berechnung der Flugbahn (FUSION) </a:t>
            </a:r>
          </a:p>
          <a:p>
            <a:endParaRPr lang="de-DE" dirty="0"/>
          </a:p>
          <a:p>
            <a:pPr lvl="0"/>
            <a:r>
              <a:rPr lang="de-DE" sz="2000" b="1" dirty="0"/>
              <a:t>BEXUS-ELFI, 2019 bis 2022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 err="1"/>
              <a:t>Extremely</a:t>
            </a:r>
            <a:r>
              <a:rPr lang="de-DE" sz="2000" dirty="0"/>
              <a:t> Low </a:t>
            </a:r>
            <a:r>
              <a:rPr lang="de-DE" sz="2000" dirty="0" err="1"/>
              <a:t>Frequency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IMU (ELFI)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Messung von Magnetfeldern im niederfrequenten Bereich                              (16⅔ Hz, 50 Hz, Schumann-Resonanzfrequenz) </a:t>
            </a:r>
          </a:p>
          <a:p>
            <a:endParaRPr lang="de-DE" dirty="0"/>
          </a:p>
          <a:p>
            <a:r>
              <a:rPr lang="de-DE" sz="2000" b="1" dirty="0"/>
              <a:t>BEXUS-ARESONUS, Bewerbungs-/Vorbereitungsphase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/>
              <a:t>Altus</a:t>
            </a:r>
            <a:r>
              <a:rPr lang="de-DE" sz="2000" dirty="0"/>
              <a:t> </a:t>
            </a:r>
            <a:r>
              <a:rPr lang="de-DE" sz="2000" dirty="0" err="1"/>
              <a:t>Repitito</a:t>
            </a:r>
            <a:r>
              <a:rPr lang="de-DE" sz="2000" dirty="0"/>
              <a:t> </a:t>
            </a:r>
            <a:r>
              <a:rPr lang="de-DE" sz="2000" dirty="0" err="1"/>
              <a:t>Sonus</a:t>
            </a:r>
            <a:r>
              <a:rPr lang="de-DE" sz="2000" dirty="0"/>
              <a:t> (alternierendes, zyklisches Geräusch)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Messung von </a:t>
            </a:r>
            <a:r>
              <a:rPr lang="de-DE" sz="2000" dirty="0" err="1"/>
              <a:t>Infraschall</a:t>
            </a:r>
            <a:r>
              <a:rPr lang="de-DE" sz="2000" dirty="0"/>
              <a:t> von kleiner 1 Hz bis etwa 20 Hz                                 (Windräder, Flugzeuge, Züge, Erdbeben, Gewitter,                       Luftdruckänderungen, Luftströmungen, …) </a:t>
            </a: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37A140-631D-4FD5-AE70-4424389EB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19" y="1004635"/>
            <a:ext cx="1344865" cy="13448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19" y="2682748"/>
            <a:ext cx="1344865" cy="13448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43" y="4333748"/>
            <a:ext cx="2036016" cy="14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Team und Vorbereitung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" y="681807"/>
            <a:ext cx="4557489" cy="2050870"/>
          </a:xfrm>
          <a:prstGeom prst="rect">
            <a:avLst/>
          </a:prstGeom>
        </p:spPr>
      </p:pic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88087"/>
              </p:ext>
            </p:extLst>
          </p:nvPr>
        </p:nvGraphicFramePr>
        <p:xfrm>
          <a:off x="3131687" y="3867150"/>
          <a:ext cx="117475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87" y="3867150"/>
                        <a:ext cx="1174750" cy="503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" y="3278772"/>
            <a:ext cx="3706647" cy="2146301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401183" y="5457913"/>
            <a:ext cx="3798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/>
              <a:t>Umspannwerke EV und Bahn, </a:t>
            </a:r>
            <a:r>
              <a:rPr lang="de-DE" sz="2000" b="1" dirty="0" err="1"/>
              <a:t>Oberröblingen</a:t>
            </a:r>
            <a:endParaRPr lang="de-DE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5183570" y="5424832"/>
            <a:ext cx="3392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2000" b="1" dirty="0" err="1"/>
              <a:t>Röhrigschacht</a:t>
            </a:r>
            <a:r>
              <a:rPr lang="de-DE" sz="2000" b="1" dirty="0"/>
              <a:t> </a:t>
            </a:r>
            <a:r>
              <a:rPr lang="de-DE" sz="2000" b="1" dirty="0" err="1"/>
              <a:t>Wettelrode</a:t>
            </a:r>
            <a:r>
              <a:rPr lang="de-DE" sz="2000" b="1" dirty="0"/>
              <a:t>,                 283 m                      </a:t>
            </a:r>
            <a:r>
              <a:rPr lang="de-DE" sz="2000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22" name="Rechteck 21"/>
          <p:cNvSpPr/>
          <p:nvPr/>
        </p:nvSpPr>
        <p:spPr>
          <a:xfrm>
            <a:off x="5262109" y="2688275"/>
            <a:ext cx="3235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b="1" dirty="0">
                <a:solidFill>
                  <a:srgbClr val="C00000"/>
                </a:solidFill>
              </a:rPr>
              <a:t>Dem Schachtpersonal Dank und ein freundliches Glück auf!   </a:t>
            </a:r>
          </a:p>
        </p:txBody>
      </p:sp>
      <p:pic>
        <p:nvPicPr>
          <p:cNvPr id="24" name="Grafik 2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2" b="21524"/>
          <a:stretch/>
        </p:blipFill>
        <p:spPr bwMode="auto">
          <a:xfrm>
            <a:off x="5269338" y="694869"/>
            <a:ext cx="3232778" cy="2037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02" y="3291835"/>
            <a:ext cx="3764495" cy="214630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0" y="803067"/>
            <a:ext cx="1533147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System   </a:t>
            </a:r>
          </a:p>
        </p:txBody>
      </p:sp>
      <p:sp>
        <p:nvSpPr>
          <p:cNvPr id="11" name="Textfeld 2"/>
          <p:cNvSpPr txBox="1">
            <a:spLocks noChangeArrowheads="1"/>
          </p:cNvSpPr>
          <p:nvPr/>
        </p:nvSpPr>
        <p:spPr bwMode="auto">
          <a:xfrm>
            <a:off x="2019619" y="3977005"/>
            <a:ext cx="3619182" cy="2053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Drahtdurchmesser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d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0,2 mm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Drahtmasse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2 kg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Drahtlänge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l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7105 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Wicklungswiderstand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R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≈ 4 </a:t>
            </a:r>
            <a:r>
              <a:rPr lang="de-DE" sz="1800" dirty="0" err="1">
                <a:effectLst/>
                <a:latin typeface="Calibri"/>
                <a:ea typeface="Calibri"/>
                <a:cs typeface="Times New Roman"/>
              </a:rPr>
              <a:t>k</a:t>
            </a:r>
            <a:r>
              <a:rPr lang="de-DE" sz="1800" dirty="0" err="1">
                <a:effectLst/>
                <a:latin typeface="Calibri"/>
                <a:ea typeface="Calibri"/>
                <a:cs typeface="Calibri"/>
              </a:rPr>
              <a:t>Ω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Windungszahl 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2863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Spulendurchmesser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d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Spule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79 cm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Spulenfläche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F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Spule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= 1403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de-DE" sz="1800" baseline="30000" dirty="0">
                <a:effectLst/>
                <a:latin typeface="Calibri"/>
                <a:ea typeface="Calibri"/>
                <a:cs typeface="Times New Roman"/>
              </a:rPr>
              <a:t>2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Grafik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86809"/>
            <a:ext cx="2064668" cy="48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"/>
          <p:cNvSpPr txBox="1">
            <a:spLocks noChangeArrowheads="1"/>
          </p:cNvSpPr>
          <p:nvPr/>
        </p:nvSpPr>
        <p:spPr bwMode="auto">
          <a:xfrm>
            <a:off x="463550" y="867142"/>
            <a:ext cx="5314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Hauptmodul BEXUS-ELFI</a:t>
            </a:r>
            <a:endParaRPr lang="de-DE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Analog-Front-End, AGC, ADC, Controller, Speicher, Sensorik, Kommunikation, Spannungsversorgung</a:t>
            </a:r>
          </a:p>
        </p:txBody>
      </p:sp>
      <p:sp>
        <p:nvSpPr>
          <p:cNvPr id="16" name="Textfeld 2"/>
          <p:cNvSpPr txBox="1">
            <a:spLocks noChangeArrowheads="1"/>
          </p:cNvSpPr>
          <p:nvPr/>
        </p:nvSpPr>
        <p:spPr bwMode="auto">
          <a:xfrm>
            <a:off x="539749" y="3333581"/>
            <a:ext cx="5238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Antennenspule (3. Generation) am Scherenarm</a:t>
            </a:r>
            <a:endParaRPr lang="de-DE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Absenken der Antenne in einigen Metern Höhe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727700" y="1498600"/>
            <a:ext cx="6324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76900" y="5029200"/>
            <a:ext cx="6324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746" r="10248" b="1046"/>
          <a:stretch/>
        </p:blipFill>
        <p:spPr bwMode="auto">
          <a:xfrm>
            <a:off x="627312" y="4095750"/>
            <a:ext cx="1557088" cy="1466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2" y="1902607"/>
            <a:ext cx="2222876" cy="13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Durchführung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1" t="24818" r="19297" b="11923"/>
          <a:stretch/>
        </p:blipFill>
        <p:spPr>
          <a:xfrm>
            <a:off x="477798" y="2579787"/>
            <a:ext cx="3271241" cy="284352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2"/>
          <a:stretch/>
        </p:blipFill>
        <p:spPr>
          <a:xfrm>
            <a:off x="3940621" y="2579786"/>
            <a:ext cx="4897946" cy="284353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99058" y="5410616"/>
            <a:ext cx="3103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Gondel BX 30 mit Spule                                     am Scherenarm</a:t>
            </a:r>
            <a:endParaRPr lang="de-DE" sz="800" b="1" dirty="0"/>
          </a:p>
          <a:p>
            <a:endParaRPr lang="de-DE" sz="8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851721" y="541015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Gondel BX 30 am Startwagen „Herkules“</a:t>
            </a:r>
          </a:p>
          <a:p>
            <a:endParaRPr lang="de-DE" sz="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376199" y="643358"/>
            <a:ext cx="5306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Flug von BX 30 mit ELFI am 30.09.2021</a:t>
            </a:r>
          </a:p>
          <a:p>
            <a:pPr lvl="0"/>
            <a:r>
              <a:rPr lang="de-DE" sz="2000" dirty="0"/>
              <a:t>06:54 Uhr bis 12:29 Uhr, Start in </a:t>
            </a:r>
            <a:r>
              <a:rPr lang="de-DE" sz="2000" dirty="0" err="1"/>
              <a:t>Esrange</a:t>
            </a:r>
            <a:r>
              <a:rPr lang="de-DE" sz="2000" dirty="0"/>
              <a:t>, Landung in Finnland, maximale Flughöhe                  27300 m, minimaler Druck 16 </a:t>
            </a:r>
            <a:r>
              <a:rPr lang="de-DE" sz="2000" dirty="0" err="1"/>
              <a:t>mbar</a:t>
            </a:r>
            <a:r>
              <a:rPr lang="de-DE" sz="2000" dirty="0"/>
              <a:t>,                    minimale Temperatur –61 °C</a:t>
            </a:r>
          </a:p>
          <a:p>
            <a:r>
              <a:rPr lang="de-DE" sz="2000" b="1" dirty="0"/>
              <a:t>  </a:t>
            </a:r>
            <a:endParaRPr lang="de-DE" sz="2000" dirty="0"/>
          </a:p>
        </p:txBody>
      </p:sp>
      <p:pic>
        <p:nvPicPr>
          <p:cNvPr id="18" name="Picture 3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20116" r="16764" b="9913"/>
          <a:stretch/>
        </p:blipFill>
        <p:spPr bwMode="auto">
          <a:xfrm>
            <a:off x="4892225" y="394402"/>
            <a:ext cx="3942663" cy="21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Ergebnis   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r="17605"/>
          <a:stretch/>
        </p:blipFill>
        <p:spPr>
          <a:xfrm>
            <a:off x="554726" y="701821"/>
            <a:ext cx="5363474" cy="341873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3" t="9755" r="49183" b="13591"/>
          <a:stretch/>
        </p:blipFill>
        <p:spPr>
          <a:xfrm>
            <a:off x="624797" y="4751574"/>
            <a:ext cx="2140836" cy="105856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6105976" y="960496"/>
            <a:ext cx="273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Vormessung </a:t>
            </a:r>
            <a:r>
              <a:rPr lang="de-DE" sz="2000" b="1" dirty="0" err="1"/>
              <a:t>Freifeld</a:t>
            </a:r>
            <a:endParaRPr lang="de-DE" sz="2000" b="1" dirty="0"/>
          </a:p>
          <a:p>
            <a:r>
              <a:rPr lang="de-DE" sz="2000" dirty="0"/>
              <a:t>Schumann-Frequenz sichtbar (≈ 7 Hz)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6105976" y="4039310"/>
            <a:ext cx="273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Signaldominanz</a:t>
            </a:r>
          </a:p>
          <a:p>
            <a:r>
              <a:rPr lang="de-DE" sz="2000" dirty="0"/>
              <a:t>Systempendeln während des Fluges (≈ 0,3 Hz)  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8"/>
          <a:stretch/>
        </p:blipFill>
        <p:spPr>
          <a:xfrm>
            <a:off x="3038025" y="4663440"/>
            <a:ext cx="2565215" cy="14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Bildschirmpräsentation (4:3)</PresentationFormat>
  <Paragraphs>54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Equation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max.goretti</dc:creator>
  <cp:lastModifiedBy>Mr. Nerb</cp:lastModifiedBy>
  <cp:revision>560</cp:revision>
  <dcterms:created xsi:type="dcterms:W3CDTF">2018-07-06T11:56:43Z</dcterms:created>
  <dcterms:modified xsi:type="dcterms:W3CDTF">2023-11-24T19:14:10Z</dcterms:modified>
</cp:coreProperties>
</file>