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61" r:id="rId2"/>
    <p:sldId id="483" r:id="rId3"/>
    <p:sldId id="484" r:id="rId4"/>
    <p:sldId id="487" r:id="rId5"/>
    <p:sldId id="48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8" autoAdjust="0"/>
    <p:restoredTop sz="81618" autoAdjust="0"/>
  </p:normalViewPr>
  <p:slideViewPr>
    <p:cSldViewPr snapToGrid="0">
      <p:cViewPr>
        <p:scale>
          <a:sx n="100" d="100"/>
          <a:sy n="100" d="100"/>
        </p:scale>
        <p:origin x="598" y="-30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erb" userId="39ca3ef928303be7" providerId="LiveId" clId="{EAA498FB-8809-4611-BBE5-B299EA7D5084}"/>
    <pc:docChg chg="undo custSel modSld">
      <pc:chgData name="Mr. Nerb" userId="39ca3ef928303be7" providerId="LiveId" clId="{EAA498FB-8809-4611-BBE5-B299EA7D5084}" dt="2023-11-25T22:45:02.201" v="19" actId="14100"/>
      <pc:docMkLst>
        <pc:docMk/>
      </pc:docMkLst>
      <pc:sldChg chg="modSp mod">
        <pc:chgData name="Mr. Nerb" userId="39ca3ef928303be7" providerId="LiveId" clId="{EAA498FB-8809-4611-BBE5-B299EA7D5084}" dt="2023-11-25T22:45:02.201" v="19" actId="14100"/>
        <pc:sldMkLst>
          <pc:docMk/>
          <pc:sldMk cId="1206610744" sldId="485"/>
        </pc:sldMkLst>
        <pc:picChg chg="mod">
          <ac:chgData name="Mr. Nerb" userId="39ca3ef928303be7" providerId="LiveId" clId="{EAA498FB-8809-4611-BBE5-B299EA7D5084}" dt="2023-11-25T22:45:02.201" v="19" actId="14100"/>
          <ac:picMkLst>
            <pc:docMk/>
            <pc:sldMk cId="1206610744" sldId="485"/>
            <ac:picMk id="14" creationId="{00000000-0000-0000-0000-000000000000}"/>
          </ac:picMkLst>
        </pc:picChg>
        <pc:picChg chg="mod">
          <ac:chgData name="Mr. Nerb" userId="39ca3ef928303be7" providerId="LiveId" clId="{EAA498FB-8809-4611-BBE5-B299EA7D5084}" dt="2023-11-25T22:03:38.615" v="5" actId="14100"/>
          <ac:picMkLst>
            <pc:docMk/>
            <pc:sldMk cId="1206610744" sldId="485"/>
            <ac:picMk id="15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3FE8-6B22-4125-A29B-BCE64F49FEBB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2CB63-6EFC-4AFD-AE6D-1B09D143A9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31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CB63-6EFC-4AFD-AE6D-1B09D143A91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0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3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87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38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2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8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0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1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E87E-DAB6-4EFF-96D2-A9C8DCA693D3}" type="datetimeFigureOut">
              <a:rPr lang="de-DE" smtClean="0"/>
              <a:pPr/>
              <a:t>25.11.2023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59E6-6AFF-48CA-9070-1DF7D92E61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3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microsoft.com/office/2007/relationships/hdphoto" Target="../media/hdphoto3.wd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jp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Experimente der HSN – Überblick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A228EE-5B06-4C06-A8CD-D21C6D41BF46}"/>
              </a:ext>
            </a:extLst>
          </p:cNvPr>
          <p:cNvSpPr txBox="1"/>
          <p:nvPr/>
        </p:nvSpPr>
        <p:spPr>
          <a:xfrm>
            <a:off x="396974" y="866262"/>
            <a:ext cx="832792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2000" b="1" dirty="0"/>
              <a:t>BEXUS-IMUFUSION, 2017 bis 2019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Aufnahme </a:t>
            </a:r>
            <a:r>
              <a:rPr lang="de-DE" sz="2000" dirty="0" err="1"/>
              <a:t>inertialer</a:t>
            </a:r>
            <a:r>
              <a:rPr lang="de-DE" sz="2000" dirty="0"/>
              <a:t> Messdaten in einem                                                        weltraumnahen Fahrzeug  mit speziellem System                                                  (</a:t>
            </a:r>
            <a:r>
              <a:rPr lang="de-DE" sz="2000" dirty="0" err="1"/>
              <a:t>Inertial</a:t>
            </a:r>
            <a:r>
              <a:rPr lang="de-DE" sz="2000" dirty="0"/>
              <a:t> Measurement Unit, IMU)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Datenfusion und Berechnung der Flugbahn (FUSION) </a:t>
            </a:r>
          </a:p>
          <a:p>
            <a:endParaRPr lang="de-DE" dirty="0"/>
          </a:p>
          <a:p>
            <a:pPr lvl="0"/>
            <a:r>
              <a:rPr lang="de-DE" sz="2000" b="1" dirty="0"/>
              <a:t>BEXUS-ELFI, 2019 bis 2022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 err="1"/>
              <a:t>Extremely</a:t>
            </a:r>
            <a:r>
              <a:rPr lang="de-DE" sz="2000" dirty="0"/>
              <a:t> Low </a:t>
            </a:r>
            <a:r>
              <a:rPr lang="de-DE" sz="2000" dirty="0" err="1"/>
              <a:t>Frequency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IMU (ELFI)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de-DE" sz="2000" dirty="0"/>
              <a:t>Messung von Magnetfeldern im niederfrequenten Bereich                              (16⅔ Hz, 50 Hz, Schumann-Resonanzfrequenz) </a:t>
            </a:r>
          </a:p>
          <a:p>
            <a:endParaRPr lang="de-DE" dirty="0"/>
          </a:p>
          <a:p>
            <a:r>
              <a:rPr lang="de-DE" sz="2000" b="1" dirty="0"/>
              <a:t>BEXUS-ARESONUS, Bewerbungs-/Vorbereitungsphase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err="1"/>
              <a:t>Altus</a:t>
            </a:r>
            <a:r>
              <a:rPr lang="de-DE" sz="2000" dirty="0"/>
              <a:t> </a:t>
            </a:r>
            <a:r>
              <a:rPr lang="de-DE" sz="2000" dirty="0" err="1"/>
              <a:t>Repitito</a:t>
            </a:r>
            <a:r>
              <a:rPr lang="de-DE" sz="2000" dirty="0"/>
              <a:t> </a:t>
            </a:r>
            <a:r>
              <a:rPr lang="de-DE" sz="2000" dirty="0" err="1"/>
              <a:t>Sonus</a:t>
            </a:r>
            <a:r>
              <a:rPr lang="de-DE" sz="2000" dirty="0"/>
              <a:t> (alternierendes, zyklisches Geräusch)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Messung von </a:t>
            </a:r>
            <a:r>
              <a:rPr lang="de-DE" sz="2000" dirty="0" err="1"/>
              <a:t>Infraschall</a:t>
            </a:r>
            <a:r>
              <a:rPr lang="de-DE" sz="2000" dirty="0"/>
              <a:t> von kleiner 1 Hz bis etwa 20 Hz                                 (Windräder, Flugzeuge, Züge, Erdbeben, Gewitter,                       Luftdruckänderungen, Luftströmungen, …) </a:t>
            </a:r>
            <a:endParaRPr lang="de-DE" dirty="0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37A140-631D-4FD5-AE70-4424389EB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19" y="1004635"/>
            <a:ext cx="1344865" cy="13448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19" y="2682748"/>
            <a:ext cx="1344865" cy="13448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43" y="4333748"/>
            <a:ext cx="2036016" cy="14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BEXUS-ELFI – Team und Vorbereitung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" y="681807"/>
            <a:ext cx="4557489" cy="2050870"/>
          </a:xfrm>
          <a:prstGeom prst="rect">
            <a:avLst/>
          </a:prstGeom>
        </p:spPr>
      </p:pic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88087"/>
              </p:ext>
            </p:extLst>
          </p:nvPr>
        </p:nvGraphicFramePr>
        <p:xfrm>
          <a:off x="3131687" y="3867150"/>
          <a:ext cx="117475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990360" imgH="431640" progId="Equation.DSMT4">
                  <p:embed/>
                </p:oleObj>
              </mc:Choice>
              <mc:Fallback>
                <p:oleObj name="Equation" r:id="rId6" imgW="990360" imgH="431640" progId="Equation.DSMT4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87" y="3867150"/>
                        <a:ext cx="1174750" cy="503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Grafik 1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" y="3278772"/>
            <a:ext cx="3706647" cy="2146301"/>
          </a:xfrm>
          <a:prstGeom prst="rect">
            <a:avLst/>
          </a:prstGeom>
        </p:spPr>
      </p:pic>
      <p:sp>
        <p:nvSpPr>
          <p:cNvPr id="20" name="Rechteck 19"/>
          <p:cNvSpPr/>
          <p:nvPr/>
        </p:nvSpPr>
        <p:spPr>
          <a:xfrm>
            <a:off x="401183" y="5457913"/>
            <a:ext cx="3798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/>
              <a:t>Umspannwerke EV und Bahn, </a:t>
            </a:r>
            <a:r>
              <a:rPr lang="de-DE" sz="2000" b="1" dirty="0" err="1"/>
              <a:t>Oberröblingen</a:t>
            </a:r>
            <a:endParaRPr lang="de-DE" sz="2000" b="1" dirty="0"/>
          </a:p>
        </p:txBody>
      </p:sp>
      <p:sp>
        <p:nvSpPr>
          <p:cNvPr id="21" name="Rechteck 20"/>
          <p:cNvSpPr/>
          <p:nvPr/>
        </p:nvSpPr>
        <p:spPr>
          <a:xfrm>
            <a:off x="5183570" y="5424832"/>
            <a:ext cx="3392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2000" b="1" dirty="0" err="1"/>
              <a:t>Röhrigschacht</a:t>
            </a:r>
            <a:r>
              <a:rPr lang="de-DE" sz="2000" b="1" dirty="0"/>
              <a:t> </a:t>
            </a:r>
            <a:r>
              <a:rPr lang="de-DE" sz="2000" b="1" dirty="0" err="1"/>
              <a:t>Wettelrode</a:t>
            </a:r>
            <a:r>
              <a:rPr lang="de-DE" sz="2000" b="1" dirty="0"/>
              <a:t>,                 283 m                      </a:t>
            </a:r>
            <a:r>
              <a:rPr lang="de-DE" sz="2000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22" name="Rechteck 21"/>
          <p:cNvSpPr/>
          <p:nvPr/>
        </p:nvSpPr>
        <p:spPr>
          <a:xfrm>
            <a:off x="5262109" y="2688275"/>
            <a:ext cx="3235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b="1" dirty="0">
                <a:solidFill>
                  <a:srgbClr val="C00000"/>
                </a:solidFill>
              </a:rPr>
              <a:t>Dem Schachtpersonal Dank und ein freundliches Glück auf!   </a:t>
            </a:r>
          </a:p>
        </p:txBody>
      </p:sp>
      <p:pic>
        <p:nvPicPr>
          <p:cNvPr id="24" name="Grafik 2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2" b="21524"/>
          <a:stretch/>
        </p:blipFill>
        <p:spPr bwMode="auto">
          <a:xfrm>
            <a:off x="5269338" y="694869"/>
            <a:ext cx="3232778" cy="2037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02" y="3291835"/>
            <a:ext cx="3764495" cy="2146301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80" y="803067"/>
            <a:ext cx="1533147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1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BEXUS-ELFI – System   </a:t>
            </a:r>
          </a:p>
        </p:txBody>
      </p:sp>
      <p:sp>
        <p:nvSpPr>
          <p:cNvPr id="11" name="Textfeld 2"/>
          <p:cNvSpPr txBox="1">
            <a:spLocks noChangeArrowheads="1"/>
          </p:cNvSpPr>
          <p:nvPr/>
        </p:nvSpPr>
        <p:spPr bwMode="auto">
          <a:xfrm>
            <a:off x="2019619" y="3977005"/>
            <a:ext cx="3619182" cy="2053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Drahtdurchmesser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d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Draht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0,2 mm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Drahtmasse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m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Draht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2 kg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Drahtlänge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l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Draht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7105 m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Wicklungswiderstand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R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≈ 4 </a:t>
            </a:r>
            <a:r>
              <a:rPr lang="de-DE" sz="1800" dirty="0" err="1">
                <a:effectLst/>
                <a:latin typeface="Calibri"/>
                <a:ea typeface="Calibri"/>
                <a:cs typeface="Times New Roman"/>
              </a:rPr>
              <a:t>k</a:t>
            </a:r>
            <a:r>
              <a:rPr lang="de-DE" sz="1800" dirty="0" err="1">
                <a:effectLst/>
                <a:latin typeface="Calibri"/>
                <a:ea typeface="Calibri"/>
                <a:cs typeface="Calibri"/>
              </a:rPr>
              <a:t>Ω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Windungszahl 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2863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Spulendurchmesser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d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Spule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 = 79 cm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Spulenfläche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i="1" dirty="0" err="1">
                <a:effectLst/>
                <a:latin typeface="Calibri"/>
                <a:ea typeface="Calibri"/>
                <a:cs typeface="Times New Roman"/>
              </a:rPr>
              <a:t>F</a:t>
            </a:r>
            <a:r>
              <a:rPr lang="de-DE" sz="1800" baseline="-25000" dirty="0" err="1">
                <a:effectLst/>
                <a:latin typeface="Calibri"/>
                <a:ea typeface="Calibri"/>
                <a:cs typeface="Times New Roman"/>
              </a:rPr>
              <a:t>Spule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= 1403</a:t>
            </a:r>
            <a:r>
              <a:rPr lang="de-DE" sz="1800" i="1" dirty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de-DE" sz="1800" dirty="0">
                <a:effectLst/>
                <a:latin typeface="Calibri"/>
                <a:ea typeface="Calibri"/>
                <a:cs typeface="Times New Roman"/>
              </a:rPr>
              <a:t>m</a:t>
            </a:r>
            <a:r>
              <a:rPr lang="de-DE" sz="1800" baseline="30000" dirty="0">
                <a:effectLst/>
                <a:latin typeface="Calibri"/>
                <a:ea typeface="Calibri"/>
                <a:cs typeface="Times New Roman"/>
              </a:rPr>
              <a:t>2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Grafik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686809"/>
            <a:ext cx="2064668" cy="48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"/>
          <p:cNvSpPr txBox="1">
            <a:spLocks noChangeArrowheads="1"/>
          </p:cNvSpPr>
          <p:nvPr/>
        </p:nvSpPr>
        <p:spPr bwMode="auto">
          <a:xfrm>
            <a:off x="463550" y="867142"/>
            <a:ext cx="5314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20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Hauptmodul BEXUS-ELFI</a:t>
            </a:r>
            <a:endParaRPr lang="de-DE" sz="20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Analog-Front-End, AGC, ADC, Controller, Speicher, Sensorik, Kommunikation, Spannungsversorgung</a:t>
            </a:r>
          </a:p>
        </p:txBody>
      </p:sp>
      <p:sp>
        <p:nvSpPr>
          <p:cNvPr id="16" name="Textfeld 2"/>
          <p:cNvSpPr txBox="1">
            <a:spLocks noChangeArrowheads="1"/>
          </p:cNvSpPr>
          <p:nvPr/>
        </p:nvSpPr>
        <p:spPr bwMode="auto">
          <a:xfrm>
            <a:off x="539749" y="3333581"/>
            <a:ext cx="5238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20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Antennenspule (3. Generation) am Scherenarm</a:t>
            </a:r>
            <a:endParaRPr lang="de-DE" sz="20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Absenken der Antenne in einigen Metern Höhe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5727700" y="1498600"/>
            <a:ext cx="6324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5676900" y="5029200"/>
            <a:ext cx="6324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3746" r="10248" b="1046"/>
          <a:stretch/>
        </p:blipFill>
        <p:spPr bwMode="auto">
          <a:xfrm>
            <a:off x="627312" y="4095750"/>
            <a:ext cx="1557088" cy="1466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2" y="1902607"/>
            <a:ext cx="2222876" cy="13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1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BEXUS-ELFI – Durchführung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1" t="24818" r="19297" b="11923"/>
          <a:stretch/>
        </p:blipFill>
        <p:spPr>
          <a:xfrm>
            <a:off x="477798" y="2579787"/>
            <a:ext cx="3271241" cy="284352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2"/>
          <a:stretch/>
        </p:blipFill>
        <p:spPr>
          <a:xfrm>
            <a:off x="3940621" y="2579786"/>
            <a:ext cx="4897946" cy="284353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399058" y="5410616"/>
            <a:ext cx="3103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Gondel BX 30 mit Spule                                     am Scherenarm</a:t>
            </a:r>
            <a:endParaRPr lang="de-DE" sz="800" b="1" dirty="0"/>
          </a:p>
          <a:p>
            <a:endParaRPr lang="de-DE" sz="8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3851721" y="5410159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Gondel BX 30 am Startwagen „Herkules“</a:t>
            </a:r>
          </a:p>
          <a:p>
            <a:endParaRPr lang="de-DE" sz="8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134B57-7E15-4532-902D-EFA6DE7EF9CA}"/>
              </a:ext>
            </a:extLst>
          </p:cNvPr>
          <p:cNvSpPr txBox="1"/>
          <p:nvPr/>
        </p:nvSpPr>
        <p:spPr>
          <a:xfrm>
            <a:off x="376199" y="643358"/>
            <a:ext cx="5306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Flug von BX 30 mit ELFI am 30.09.2021</a:t>
            </a:r>
          </a:p>
          <a:p>
            <a:pPr lvl="0"/>
            <a:r>
              <a:rPr lang="de-DE" sz="2000" dirty="0"/>
              <a:t>06:54 Uhr bis 12:29 Uhr, Start in </a:t>
            </a:r>
            <a:r>
              <a:rPr lang="de-DE" sz="2000" dirty="0" err="1"/>
              <a:t>Esrange</a:t>
            </a:r>
            <a:r>
              <a:rPr lang="de-DE" sz="2000" dirty="0"/>
              <a:t>, Landung in Finnland, maximale Flughöhe                  27300 m, minimaler Druck 16 </a:t>
            </a:r>
            <a:r>
              <a:rPr lang="de-DE" sz="2000" dirty="0" err="1"/>
              <a:t>mbar</a:t>
            </a:r>
            <a:r>
              <a:rPr lang="de-DE" sz="2000" dirty="0"/>
              <a:t>,                    minimale Temperatur –61 °C</a:t>
            </a:r>
          </a:p>
          <a:p>
            <a:r>
              <a:rPr lang="de-DE" sz="2000" b="1" dirty="0"/>
              <a:t>  </a:t>
            </a:r>
            <a:endParaRPr lang="de-DE" sz="2000" dirty="0"/>
          </a:p>
        </p:txBody>
      </p:sp>
      <p:pic>
        <p:nvPicPr>
          <p:cNvPr id="18" name="Picture 3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20116" r="16764" b="9913"/>
          <a:stretch/>
        </p:blipFill>
        <p:spPr bwMode="auto">
          <a:xfrm>
            <a:off x="4892225" y="394402"/>
            <a:ext cx="3942663" cy="216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5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09336BF-545C-4B37-BEF4-794FB93C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" y="6164771"/>
            <a:ext cx="1343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85050" y="6164891"/>
            <a:ext cx="172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/>
              <a:t>Prof. Dr.-Ing. </a:t>
            </a:r>
          </a:p>
          <a:p>
            <a:r>
              <a:rPr lang="de-DE" sz="1200" b="1" dirty="0"/>
              <a:t>Matthias </a:t>
            </a:r>
            <a:r>
              <a:rPr lang="de-DE" sz="1200" b="1" dirty="0" err="1"/>
              <a:t>Viehmann</a:t>
            </a:r>
            <a:endParaRPr lang="de-DE" sz="1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2AF567-4492-4A59-9766-5BB8D9F86E05}"/>
              </a:ext>
            </a:extLst>
          </p:cNvPr>
          <p:cNvSpPr txBox="1"/>
          <p:nvPr/>
        </p:nvSpPr>
        <p:spPr>
          <a:xfrm>
            <a:off x="356916" y="120138"/>
            <a:ext cx="864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BEXUS-ELFI – Ergebnis   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r="17605"/>
          <a:stretch/>
        </p:blipFill>
        <p:spPr>
          <a:xfrm>
            <a:off x="554726" y="701821"/>
            <a:ext cx="5363474" cy="34187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8"/>
          <a:stretch/>
        </p:blipFill>
        <p:spPr>
          <a:xfrm>
            <a:off x="2742050" y="4052992"/>
            <a:ext cx="3363926" cy="202388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3" t="9755" r="49183" b="13591"/>
          <a:stretch/>
        </p:blipFill>
        <p:spPr>
          <a:xfrm>
            <a:off x="624797" y="4751574"/>
            <a:ext cx="2140836" cy="105856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8134B57-7E15-4532-902D-EFA6DE7EF9CA}"/>
              </a:ext>
            </a:extLst>
          </p:cNvPr>
          <p:cNvSpPr txBox="1"/>
          <p:nvPr/>
        </p:nvSpPr>
        <p:spPr>
          <a:xfrm>
            <a:off x="6105976" y="960496"/>
            <a:ext cx="2739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Vormessung </a:t>
            </a:r>
            <a:r>
              <a:rPr lang="de-DE" sz="2000" b="1" dirty="0" err="1"/>
              <a:t>Freifeld</a:t>
            </a:r>
            <a:endParaRPr lang="de-DE" sz="2000" b="1" dirty="0"/>
          </a:p>
          <a:p>
            <a:r>
              <a:rPr lang="de-DE" sz="2000" dirty="0"/>
              <a:t>Schumann-Frequenz sichtbar (≈ 7 Hz) 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8134B57-7E15-4532-902D-EFA6DE7EF9CA}"/>
              </a:ext>
            </a:extLst>
          </p:cNvPr>
          <p:cNvSpPr txBox="1"/>
          <p:nvPr/>
        </p:nvSpPr>
        <p:spPr>
          <a:xfrm>
            <a:off x="6105976" y="4039310"/>
            <a:ext cx="2739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Signaldominanz</a:t>
            </a:r>
          </a:p>
          <a:p>
            <a:r>
              <a:rPr lang="de-DE" sz="2000" dirty="0"/>
              <a:t>Systempendeln während des Fluges (≈ 0,3 Hz)  </a:t>
            </a:r>
          </a:p>
        </p:txBody>
      </p:sp>
    </p:spTree>
    <p:extLst>
      <p:ext uri="{BB962C8B-B14F-4D97-AF65-F5344CB8AC3E}">
        <p14:creationId xmlns:p14="http://schemas.microsoft.com/office/powerpoint/2010/main" val="120661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</Words>
  <Application>Microsoft Office PowerPoint</Application>
  <PresentationFormat>Bildschirmpräsentation (4:3)</PresentationFormat>
  <Paragraphs>54</Paragraphs>
  <Slides>5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Equation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max.goretti</dc:creator>
  <cp:lastModifiedBy>Mr. Nerb</cp:lastModifiedBy>
  <cp:revision>559</cp:revision>
  <dcterms:created xsi:type="dcterms:W3CDTF">2018-07-06T11:56:43Z</dcterms:created>
  <dcterms:modified xsi:type="dcterms:W3CDTF">2023-11-25T22:45:02Z</dcterms:modified>
</cp:coreProperties>
</file>