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hKAJL3oLKDdv+CH58M8WtHytyM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1F6A13-AB0C-480A-B544-E0D7B3DCC4BF}">
  <a:tblStyle styleId="{EF1F6A13-AB0C-480A-B544-E0D7B3DCC4BF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Punkt 1: Da es noch wenig Publikationen gibt</a:t>
            </a:r>
            <a:endParaRPr/>
          </a:p>
        </p:txBody>
      </p:sp>
      <p:sp>
        <p:nvSpPr>
          <p:cNvPr id="75" name="Google Shape;7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Google Shape;29;p1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1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" name="Google Shape;31;p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56A9F3">
                <a:alpha val="69803"/>
              </a:srgbClr>
            </a:solidFill>
            <a:ln>
              <a:noFill/>
            </a:ln>
          </p:spPr>
        </p:sp>
        <p:sp>
          <p:nvSpPr>
            <p:cNvPr id="33" name="Google Shape;33;p1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E2FC">
                <a:alpha val="64705"/>
              </a:srgbClr>
            </a:solidFill>
            <a:ln>
              <a:noFill/>
            </a:ln>
          </p:spPr>
        </p:sp>
        <p:sp>
          <p:nvSpPr>
            <p:cNvPr id="34" name="Google Shape;34;p10"/>
            <p:cNvSpPr/>
            <p:nvPr/>
          </p:nvSpPr>
          <p:spPr>
            <a:xfrm>
              <a:off x="9903715" y="1066800"/>
              <a:ext cx="2250352" cy="5791200"/>
            </a:xfrm>
            <a:prstGeom prst="triangle">
              <a:avLst>
                <a:gd fmla="val 100000" name="adj"/>
              </a:avLst>
            </a:prstGeom>
            <a:solidFill>
              <a:srgbClr val="89DEFE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5" name="Google Shape;35;p10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rgbClr val="56A9F3">
                <a:alpha val="8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10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rebuchet MS"/>
              <a:buNone/>
              <a:defRPr sz="5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0"/>
          <p:cNvSpPr txBox="1"/>
          <p:nvPr>
            <p:ph idx="10" type="dt"/>
          </p:nvPr>
        </p:nvSpPr>
        <p:spPr>
          <a:xfrm>
            <a:off x="6739467" y="6132908"/>
            <a:ext cx="1377605" cy="273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1" name="Google Shape;4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83176" y="5147744"/>
            <a:ext cx="2325783" cy="1646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677334" y="2160589"/>
            <a:ext cx="9520915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228600" lvl="1" marL="91440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/>
            </a:lvl2pPr>
            <a:lvl3pPr indent="-320039" lvl="2" marL="137160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0" type="dt"/>
          </p:nvPr>
        </p:nvSpPr>
        <p:spPr>
          <a:xfrm>
            <a:off x="6739467" y="6132908"/>
            <a:ext cx="1377605" cy="273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3" name="Google Shape;53;p12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0" type="dt"/>
          </p:nvPr>
        </p:nvSpPr>
        <p:spPr>
          <a:xfrm>
            <a:off x="6739467" y="6132908"/>
            <a:ext cx="1377605" cy="273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56A9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F0F7">
                <a:alpha val="20000"/>
              </a:srgbClr>
            </a:solidFill>
            <a:ln>
              <a:noFill/>
            </a:ln>
          </p:spPr>
        </p:sp>
        <p:sp>
          <p:nvSpPr>
            <p:cNvPr id="15" name="Google Shape;15;p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9615672" y="-8467"/>
              <a:ext cx="2576328" cy="6232391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A9F3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" name="Google Shape;17;p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56A9F3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rgbClr val="92F6F9">
                <a:alpha val="8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" name="Google Shape;22;p9"/>
          <p:cNvSpPr txBox="1"/>
          <p:nvPr>
            <p:ph idx="10" type="dt"/>
          </p:nvPr>
        </p:nvSpPr>
        <p:spPr>
          <a:xfrm>
            <a:off x="6739467" y="6132908"/>
            <a:ext cx="1377605" cy="273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5" name="Google Shape;25;p9"/>
          <p:cNvSpPr/>
          <p:nvPr/>
        </p:nvSpPr>
        <p:spPr>
          <a:xfrm>
            <a:off x="9941648" y="1066800"/>
            <a:ext cx="2250352" cy="5791200"/>
          </a:xfrm>
          <a:prstGeom prst="triangle">
            <a:avLst>
              <a:gd fmla="val 100000" name="adj"/>
            </a:avLst>
          </a:prstGeom>
          <a:solidFill>
            <a:srgbClr val="89DEFE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" name="Google Shape;26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089263" y="5177180"/>
            <a:ext cx="2325783" cy="164627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de-DE" sz="7200"/>
              <a:t>Deckblatt</a:t>
            </a:r>
            <a:br>
              <a:rPr lang="de-DE" sz="7200"/>
            </a:br>
            <a:endParaRPr sz="7200"/>
          </a:p>
        </p:txBody>
      </p:sp>
      <p:sp>
        <p:nvSpPr>
          <p:cNvPr id="62" name="Google Shape;62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677334" y="2160589"/>
            <a:ext cx="9520915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 txBox="1"/>
          <p:nvPr>
            <p:ph idx="10" type="dt"/>
          </p:nvPr>
        </p:nvSpPr>
        <p:spPr>
          <a:xfrm>
            <a:off x="6739467" y="6132908"/>
            <a:ext cx="1377605" cy="273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Bonn 27-28.11.2023</a:t>
            </a:r>
            <a:endParaRPr/>
          </a:p>
        </p:txBody>
      </p:sp>
      <p:sp>
        <p:nvSpPr>
          <p:cNvPr id="70" name="Google Shape;70;p3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Team ARESONUS – Hochschule Nordhausen </a:t>
            </a:r>
            <a:endParaRPr/>
          </a:p>
        </p:txBody>
      </p:sp>
      <p:sp>
        <p:nvSpPr>
          <p:cNvPr id="71" name="Google Shape;71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rebuchet MS"/>
              <a:buNone/>
            </a:pPr>
            <a:r>
              <a:rPr lang="de-DE"/>
              <a:t>(Gliederung)</a:t>
            </a:r>
            <a:br>
              <a:rPr lang="de-DE"/>
            </a:br>
            <a:r>
              <a:rPr lang="de-DE"/>
              <a:t>Ziele und Thesen</a:t>
            </a:r>
            <a:endParaRPr/>
          </a:p>
        </p:txBody>
      </p:sp>
      <p:sp>
        <p:nvSpPr>
          <p:cNvPr id="78" name="Google Shape;78;p2"/>
          <p:cNvSpPr txBox="1"/>
          <p:nvPr>
            <p:ph idx="1" type="body"/>
          </p:nvPr>
        </p:nvSpPr>
        <p:spPr>
          <a:xfrm>
            <a:off x="677334" y="2160589"/>
            <a:ext cx="9520915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de-DE"/>
              <a:t>Erhalten neuen Messdatensatzes für die Region im Bereich Infraschall </a:t>
            </a:r>
            <a:br>
              <a:rPr lang="de-DE"/>
            </a:br>
            <a:r>
              <a:rPr lang="de-DE"/>
              <a:t>🡪 Erstellung Schall-Pegel-Höhenmodell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de-DE"/>
              <a:t>(Wieder-)Erkennung Signale, u.a. aus zuvor erstellter Infraschallreferenzdatenbank (ISRD) 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de-DE"/>
              <a:t>Nebenziel: möglicher Nachweis störendes Pendeln von ELFI (BEXUS 30)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de-DE"/>
              <a:t> </a:t>
            </a:r>
            <a:endParaRPr/>
          </a:p>
          <a:p>
            <a:pPr indent="-251459" lvl="0" marL="3429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79" name="Google Shape;79;p2"/>
          <p:cNvSpPr txBox="1"/>
          <p:nvPr>
            <p:ph idx="10" type="dt"/>
          </p:nvPr>
        </p:nvSpPr>
        <p:spPr>
          <a:xfrm>
            <a:off x="6739467" y="6132908"/>
            <a:ext cx="1377605" cy="273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Bonn 27-28.11.2023</a:t>
            </a:r>
            <a:endParaRPr/>
          </a:p>
        </p:txBody>
      </p:sp>
      <p:sp>
        <p:nvSpPr>
          <p:cNvPr id="80" name="Google Shape;80;p2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Team AEROSONUNS – Hochschule Nordhausen </a:t>
            </a:r>
            <a:endParaRPr/>
          </a:p>
        </p:txBody>
      </p:sp>
      <p:sp>
        <p:nvSpPr>
          <p:cNvPr id="81" name="Google Shape;81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rebuchet MS"/>
              <a:buNone/>
            </a:pPr>
            <a:r>
              <a:rPr lang="de-DE"/>
              <a:t>(Gliederung)</a:t>
            </a:r>
            <a:br>
              <a:rPr lang="de-DE"/>
            </a:br>
            <a:r>
              <a:rPr lang="de-DE"/>
              <a:t>Motivation</a:t>
            </a:r>
            <a:endParaRPr/>
          </a:p>
        </p:txBody>
      </p:sp>
      <p:sp>
        <p:nvSpPr>
          <p:cNvPr id="87" name="Google Shape;87;p4"/>
          <p:cNvSpPr txBox="1"/>
          <p:nvPr>
            <p:ph idx="1" type="body"/>
          </p:nvPr>
        </p:nvSpPr>
        <p:spPr>
          <a:xfrm>
            <a:off x="677334" y="2160589"/>
            <a:ext cx="9520915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0" i="0" lang="de-DE" u="none" strike="noStrike">
                <a:latin typeface="Arial"/>
                <a:ea typeface="Arial"/>
                <a:cs typeface="Arial"/>
                <a:sym typeface="Arial"/>
              </a:rPr>
              <a:t>„Stratospheric infrasound is </a:t>
            </a:r>
            <a:r>
              <a:rPr lang="de-DE">
                <a:latin typeface="Arial"/>
                <a:ea typeface="Arial"/>
                <a:cs typeface="Arial"/>
                <a:sym typeface="Arial"/>
              </a:rPr>
              <a:t>very different</a:t>
            </a:r>
            <a:r>
              <a:rPr b="0" i="0" lang="de-DE" u="none" strike="noStrike">
                <a:latin typeface="Arial"/>
                <a:ea typeface="Arial"/>
                <a:cs typeface="Arial"/>
                <a:sym typeface="Arial"/>
              </a:rPr>
              <a:t> from infrasound recorded </a:t>
            </a:r>
            <a:r>
              <a:rPr lang="de-DE">
                <a:latin typeface="Arial"/>
                <a:ea typeface="Arial"/>
                <a:cs typeface="Arial"/>
                <a:sym typeface="Arial"/>
              </a:rPr>
              <a:t>on ground</a:t>
            </a:r>
            <a:r>
              <a:rPr b="0" i="0" lang="de-DE" u="none" strike="noStrike">
                <a:latin typeface="Arial"/>
                <a:ea typeface="Arial"/>
                <a:cs typeface="Arial"/>
                <a:sym typeface="Arial"/>
              </a:rPr>
              <a:t> stations“ [1(</a:t>
            </a:r>
            <a:r>
              <a:rPr b="0" i="1" lang="de-DE" u="none" strike="noStrike">
                <a:latin typeface="Arial"/>
                <a:ea typeface="Arial"/>
                <a:cs typeface="Arial"/>
                <a:sym typeface="Arial"/>
              </a:rPr>
              <a:t>Bowman „Infrasound in the middle startoshere measured with a free-flying acoustic array</a:t>
            </a:r>
            <a:r>
              <a:rPr b="0" i="0" lang="de-DE" u="none" strike="noStrike">
                <a:latin typeface="Arial"/>
                <a:ea typeface="Arial"/>
                <a:cs typeface="Arial"/>
                <a:sym typeface="Arial"/>
              </a:rPr>
              <a:t>)]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de-DE"/>
              <a:t>Little number of publications 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de-DE"/>
              <a:t>Less high frequencies in stratosphere due to wave length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88" name="Google Shape;88;p4"/>
          <p:cNvSpPr txBox="1"/>
          <p:nvPr>
            <p:ph idx="10" type="dt"/>
          </p:nvPr>
        </p:nvSpPr>
        <p:spPr>
          <a:xfrm>
            <a:off x="6739467" y="6132908"/>
            <a:ext cx="1377605" cy="273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Bonn 27-28.11.2023</a:t>
            </a:r>
            <a:endParaRPr/>
          </a:p>
        </p:txBody>
      </p:sp>
      <p:sp>
        <p:nvSpPr>
          <p:cNvPr id="89" name="Google Shape;89;p4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Team ARESONU S– Hochschule Nordhausen </a:t>
            </a:r>
            <a:endParaRPr/>
          </a:p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677334" y="609600"/>
            <a:ext cx="8596668" cy="1208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rebuchet MS"/>
              <a:buNone/>
            </a:pPr>
            <a:r>
              <a:rPr lang="de-DE"/>
              <a:t>(Gliederung)</a:t>
            </a:r>
            <a:br>
              <a:rPr lang="de-DE"/>
            </a:br>
            <a:r>
              <a:rPr lang="de-DE"/>
              <a:t>Zeitplan</a:t>
            </a:r>
            <a:endParaRPr/>
          </a:p>
        </p:txBody>
      </p:sp>
      <p:sp>
        <p:nvSpPr>
          <p:cNvPr id="96" name="Google Shape;96;p5"/>
          <p:cNvSpPr txBox="1"/>
          <p:nvPr>
            <p:ph idx="10" type="dt"/>
          </p:nvPr>
        </p:nvSpPr>
        <p:spPr>
          <a:xfrm>
            <a:off x="6739467" y="6132908"/>
            <a:ext cx="1377605" cy="273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Bonn 27-28.11.2023</a:t>
            </a:r>
            <a:endParaRPr/>
          </a:p>
        </p:txBody>
      </p:sp>
      <p:sp>
        <p:nvSpPr>
          <p:cNvPr id="97" name="Google Shape;97;p5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Team ARESONUS – Hochschule Nordhausen </a:t>
            </a:r>
            <a:endParaRPr/>
          </a:p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607864" y="3447826"/>
            <a:ext cx="8735607" cy="8283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2DDF2"/>
          </a:solidFill>
          <a:ln cap="flat" cmpd="sng" w="349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17500" algn="ctr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00" name="Google Shape;100;p5"/>
          <p:cNvCxnSpPr/>
          <p:nvPr/>
        </p:nvCxnSpPr>
        <p:spPr>
          <a:xfrm rot="10800000">
            <a:off x="1097280" y="4561242"/>
            <a:ext cx="0" cy="693869"/>
          </a:xfrm>
          <a:prstGeom prst="straightConnector1">
            <a:avLst/>
          </a:prstGeom>
          <a:noFill/>
          <a:ln cap="rnd" cmpd="sng" w="127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" name="Google Shape;101;p5"/>
          <p:cNvSpPr txBox="1"/>
          <p:nvPr/>
        </p:nvSpPr>
        <p:spPr>
          <a:xfrm>
            <a:off x="392657" y="3583239"/>
            <a:ext cx="166205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Presentation Bonn 27/28.11.23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rebuchet MS"/>
              <a:buNone/>
            </a:pPr>
            <a:r>
              <a:rPr lang="de-DE"/>
              <a:t>(Gliederung)</a:t>
            </a:r>
            <a:br>
              <a:rPr lang="de-DE"/>
            </a:br>
            <a:r>
              <a:rPr lang="de-DE"/>
              <a:t>Technische Anforderungen</a:t>
            </a:r>
            <a:endParaRPr/>
          </a:p>
        </p:txBody>
      </p:sp>
      <p:sp>
        <p:nvSpPr>
          <p:cNvPr id="107" name="Google Shape;107;p6"/>
          <p:cNvSpPr txBox="1"/>
          <p:nvPr>
            <p:ph idx="1" type="body"/>
          </p:nvPr>
        </p:nvSpPr>
        <p:spPr>
          <a:xfrm>
            <a:off x="677334" y="2160589"/>
            <a:ext cx="9520915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de-DE"/>
              <a:t>Datenrate 2,5 bis 4 Mbyte/min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de-DE"/>
              <a:t>Gesamt Masse zirka 5 kg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de-DE"/>
              <a:t>Energieversorgung zirka 120 Wh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de-DE"/>
              <a:t>Störquellen (von Außen): Lüfter, Pumpen, Motoren, …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de-DE"/>
              <a:t>Störquellen (durch Uns): Motor beim Herablassen</a:t>
            </a:r>
            <a:endParaRPr/>
          </a:p>
        </p:txBody>
      </p:sp>
      <p:sp>
        <p:nvSpPr>
          <p:cNvPr id="108" name="Google Shape;108;p6"/>
          <p:cNvSpPr txBox="1"/>
          <p:nvPr>
            <p:ph idx="10" type="dt"/>
          </p:nvPr>
        </p:nvSpPr>
        <p:spPr>
          <a:xfrm>
            <a:off x="6739467" y="6132908"/>
            <a:ext cx="1377605" cy="273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Bonn 27-28.11.2023</a:t>
            </a:r>
            <a:endParaRPr/>
          </a:p>
        </p:txBody>
      </p:sp>
      <p:sp>
        <p:nvSpPr>
          <p:cNvPr id="109" name="Google Shape;109;p6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Team ARESONUS – Hochschule Nordhausen </a:t>
            </a:r>
            <a:endParaRPr/>
          </a:p>
        </p:txBody>
      </p:sp>
      <p:sp>
        <p:nvSpPr>
          <p:cNvPr id="110" name="Google Shape;110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rebuchet MS"/>
              <a:buNone/>
            </a:pPr>
            <a:r>
              <a:rPr lang="de-DE"/>
              <a:t>(Gliederung)</a:t>
            </a:r>
            <a:br>
              <a:rPr lang="de-DE"/>
            </a:br>
            <a:r>
              <a:rPr lang="de-DE"/>
              <a:t>Technische Bestandteile</a:t>
            </a:r>
            <a:endParaRPr/>
          </a:p>
        </p:txBody>
      </p:sp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677334" y="2160589"/>
            <a:ext cx="9520915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de-DE"/>
              <a:t>Messaufbau (siehe redundanter Aufbau Viehmann + unserer adaptiert)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de-DE"/>
              <a:t>Zusätzliche Sensoren zum Infraschallmessaufbau:</a:t>
            </a:r>
            <a:br>
              <a:rPr lang="de-DE"/>
            </a:br>
            <a:r>
              <a:rPr lang="de-DE"/>
              <a:t>Höhenmessung, Beschleunigung/ Gyroskop, Druck, Außentemperatur</a:t>
            </a:r>
            <a:endParaRPr/>
          </a:p>
          <a:p>
            <a:pPr indent="-251459" lvl="0" marL="3429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17" name="Google Shape;117;p7"/>
          <p:cNvSpPr txBox="1"/>
          <p:nvPr>
            <p:ph idx="10" type="dt"/>
          </p:nvPr>
        </p:nvSpPr>
        <p:spPr>
          <a:xfrm>
            <a:off x="6739467" y="6132908"/>
            <a:ext cx="1377605" cy="273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Bonn 27-28.11.2023</a:t>
            </a:r>
            <a:endParaRPr/>
          </a:p>
        </p:txBody>
      </p:sp>
      <p:sp>
        <p:nvSpPr>
          <p:cNvPr id="118" name="Google Shape;118;p7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Team ARESONUS – Hochschule Nordhausen </a:t>
            </a:r>
            <a:endParaRPr/>
          </a:p>
        </p:txBody>
      </p:sp>
      <p:sp>
        <p:nvSpPr>
          <p:cNvPr id="119" name="Google Shape;119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rebuchet MS"/>
              <a:buNone/>
            </a:pPr>
            <a:r>
              <a:rPr lang="de-DE"/>
              <a:t>(Gliederung)</a:t>
            </a:r>
            <a:br>
              <a:rPr lang="de-DE"/>
            </a:br>
            <a:r>
              <a:rPr lang="de-DE"/>
              <a:t>Teamaufstellung</a:t>
            </a:r>
            <a:endParaRPr/>
          </a:p>
        </p:txBody>
      </p:sp>
      <p:sp>
        <p:nvSpPr>
          <p:cNvPr id="125" name="Google Shape;125;p8"/>
          <p:cNvSpPr txBox="1"/>
          <p:nvPr>
            <p:ph idx="1" type="body"/>
          </p:nvPr>
        </p:nvSpPr>
        <p:spPr>
          <a:xfrm>
            <a:off x="677334" y="2160589"/>
            <a:ext cx="9520915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1459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de-DE" sz="2000"/>
              <a:t>Additionally every </a:t>
            </a:r>
            <a:r>
              <a:rPr lang="de-DE" sz="2000"/>
              <a:t>team member</a:t>
            </a:r>
            <a:r>
              <a:rPr lang="de-DE" sz="2000"/>
              <a:t> is included in designing and mechanical engineering tasks</a:t>
            </a:r>
            <a:endParaRPr sz="2000"/>
          </a:p>
        </p:txBody>
      </p:sp>
      <p:sp>
        <p:nvSpPr>
          <p:cNvPr id="126" name="Google Shape;126;p8"/>
          <p:cNvSpPr txBox="1"/>
          <p:nvPr>
            <p:ph idx="10" type="dt"/>
          </p:nvPr>
        </p:nvSpPr>
        <p:spPr>
          <a:xfrm>
            <a:off x="6739467" y="6132908"/>
            <a:ext cx="1377605" cy="273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Bonn 27-28.11.2023</a:t>
            </a:r>
            <a:endParaRPr/>
          </a:p>
        </p:txBody>
      </p:sp>
      <p:sp>
        <p:nvSpPr>
          <p:cNvPr id="127" name="Google Shape;127;p8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Team ARESONUS – Hochschule Nordhausen </a:t>
            </a:r>
            <a:endParaRPr/>
          </a:p>
        </p:txBody>
      </p:sp>
      <p:sp>
        <p:nvSpPr>
          <p:cNvPr id="128" name="Google Shape;128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aphicFrame>
        <p:nvGraphicFramePr>
          <p:cNvPr id="129" name="Google Shape;129;p8"/>
          <p:cNvGraphicFramePr/>
          <p:nvPr/>
        </p:nvGraphicFramePr>
        <p:xfrm>
          <a:off x="677334" y="24796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{EF1F6A13-AB0C-480A-B544-E0D7B3DCC4BF}</a:tableStyleId>
              </a:tblPr>
              <a:tblGrid>
                <a:gridCol w="4427375"/>
                <a:gridCol w="4427375"/>
              </a:tblGrid>
              <a:tr h="223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u="none" cap="none" strike="noStrike"/>
                        <a:t>Member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Main Purpose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Niclas Bierwisch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Management and Organisation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Sabine Köhler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Documentation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Sven Malag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Software Engineering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Ria Bele Pohley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Outreach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Johann Stiebritz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Testing Engineering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frasound 1">
  <a:themeElements>
    <a:clrScheme name="Blau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2023-11-21T07:25:54Z</dcterms:created>
  <dc:creator>ria-bele.pohley</dc:creator>
</cp:coreProperties>
</file>