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8" r:id="rId6"/>
    <p:sldId id="260" r:id="rId7"/>
    <p:sldId id="284" r:id="rId8"/>
    <p:sldId id="275" r:id="rId9"/>
    <p:sldId id="287" r:id="rId10"/>
    <p:sldId id="294" r:id="rId11"/>
    <p:sldId id="293" r:id="rId12"/>
    <p:sldId id="278" r:id="rId13"/>
    <p:sldId id="279" r:id="rId14"/>
    <p:sldId id="291" r:id="rId15"/>
    <p:sldId id="292" r:id="rId16"/>
    <p:sldId id="285" r:id="rId17"/>
    <p:sldId id="288" r:id="rId18"/>
    <p:sldId id="280" r:id="rId19"/>
    <p:sldId id="289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00"/>
    <a:srgbClr val="D00000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36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true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true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title" hasCustomPrompt="true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false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Relationship Id="rId3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025748"/>
            <a:ext cx="9144000" cy="148421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三维透明立体魔方制作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780628" y="3995224"/>
            <a:ext cx="3887371" cy="126257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HTML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与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4" name="椭圆 3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矩形 8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880772" y="1624330"/>
            <a:ext cx="918845" cy="41071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</a:rPr>
              <a:t>魔方的六面的制作</a:t>
            </a:r>
            <a:endParaRPr lang="zh-CN" altLang="en-US" sz="4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47269" y="1667353"/>
            <a:ext cx="6569608" cy="3523293"/>
            <a:chOff x="3637772" y="1768012"/>
            <a:chExt cx="6569608" cy="3523293"/>
          </a:xfrm>
        </p:grpSpPr>
        <p:sp>
          <p:nvSpPr>
            <p:cNvPr id="14" name="文本框 13"/>
            <p:cNvSpPr txBox="true"/>
            <p:nvPr/>
          </p:nvSpPr>
          <p:spPr>
            <a:xfrm>
              <a:off x="3637772" y="1768012"/>
              <a:ext cx="5809953" cy="46166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zh-CN" altLang="en-US" sz="2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840626" y="2564419"/>
              <a:ext cx="1519310" cy="113948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282507" y="2564181"/>
              <a:ext cx="1519310" cy="113948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867547" y="4143517"/>
              <a:ext cx="1519310" cy="11394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362080" y="4143516"/>
              <a:ext cx="1519310" cy="113948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688070" y="4151822"/>
              <a:ext cx="1519310" cy="11394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688070" y="2564181"/>
              <a:ext cx="1519310" cy="113948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7287064" y="1768012"/>
              <a:ext cx="2701555" cy="796169"/>
              <a:chOff x="7132320" y="1162518"/>
              <a:chExt cx="2701555" cy="79616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9" name="直接箭头连接符 38"/>
              <p:cNvCxnSpPr/>
              <p:nvPr/>
            </p:nvCxnSpPr>
            <p:spPr>
              <a:xfrm flipH="true">
                <a:off x="7132320" y="1350498"/>
                <a:ext cx="365760" cy="608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7498080" y="1350498"/>
                <a:ext cx="4642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true"/>
              <p:nvPr/>
            </p:nvSpPr>
            <p:spPr>
              <a:xfrm>
                <a:off x="7966504" y="1162518"/>
                <a:ext cx="1867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position: absolute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9" name="椭圆 18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矩形 21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true"/>
          <p:nvPr/>
        </p:nvSpPr>
        <p:spPr>
          <a:xfrm>
            <a:off x="1237121" y="944590"/>
            <a:ext cx="5809953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魔方的九宫格制作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7142982" y="5101439"/>
            <a:ext cx="28740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true">
            <a:off x="6749086" y="5611493"/>
            <a:ext cx="8298" cy="2747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3854694" y="5229949"/>
            <a:ext cx="28740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13" idx="0"/>
          </p:cNvCxnSpPr>
          <p:nvPr/>
        </p:nvCxnSpPr>
        <p:spPr>
          <a:xfrm flipH="true">
            <a:off x="3504489" y="3551220"/>
            <a:ext cx="3" cy="31654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691740" y="1849856"/>
            <a:ext cx="7937512" cy="4565060"/>
            <a:chOff x="3854694" y="1760021"/>
            <a:chExt cx="7937512" cy="4565060"/>
          </a:xfrm>
        </p:grpSpPr>
        <p:grpSp>
          <p:nvGrpSpPr>
            <p:cNvPr id="26" name="组合 25"/>
            <p:cNvGrpSpPr/>
            <p:nvPr/>
          </p:nvGrpSpPr>
          <p:grpSpPr>
            <a:xfrm>
              <a:off x="3854694" y="2392455"/>
              <a:ext cx="3583990" cy="3473767"/>
              <a:chOff x="3685882" y="1761343"/>
              <a:chExt cx="3583990" cy="330302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3685882" y="1761343"/>
                <a:ext cx="3583990" cy="33030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/>
              <p:cNvSpPr/>
              <p:nvPr/>
            </p:nvSpPr>
            <p:spPr>
              <a:xfrm>
                <a:off x="3934024" y="2067951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+mn-ea"/>
                  </a:rPr>
                  <a:t>1</a:t>
                </a:r>
                <a:endParaRPr lang="zh-CN" altLang="en-US" sz="2800" dirty="0">
                  <a:latin typeface="+mn-ea"/>
                </a:endParaRPr>
              </a:p>
            </p:txBody>
          </p:sp>
          <p:sp>
            <p:nvSpPr>
              <p:cNvPr id="5" name="矩形: 圆角 4"/>
              <p:cNvSpPr/>
              <p:nvPr/>
            </p:nvSpPr>
            <p:spPr>
              <a:xfrm>
                <a:off x="3934024" y="3068833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4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10" name="矩形: 圆角 9"/>
              <p:cNvSpPr/>
              <p:nvPr/>
            </p:nvSpPr>
            <p:spPr>
              <a:xfrm>
                <a:off x="3963878" y="4115435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7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>
                <a:off x="5119482" y="4115435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8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6194677" y="4115435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9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13" name="矩形: 圆角 12"/>
              <p:cNvSpPr/>
              <p:nvPr/>
            </p:nvSpPr>
            <p:spPr>
              <a:xfrm>
                <a:off x="5104735" y="3078715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5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18" name="矩形: 圆角 17"/>
              <p:cNvSpPr/>
              <p:nvPr/>
            </p:nvSpPr>
            <p:spPr>
              <a:xfrm>
                <a:off x="6186379" y="3078715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6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20" name="矩形: 圆角 19"/>
              <p:cNvSpPr/>
              <p:nvPr/>
            </p:nvSpPr>
            <p:spPr>
              <a:xfrm>
                <a:off x="5060202" y="2042001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2</a:t>
                </a:r>
                <a:endParaRPr lang="zh-CN" altLang="en-US" sz="2400" dirty="0">
                  <a:latin typeface="+mn-ea"/>
                </a:endParaRPr>
              </a:p>
            </p:txBody>
          </p:sp>
          <p:sp>
            <p:nvSpPr>
              <p:cNvPr id="22" name="矩形: 圆角 21"/>
              <p:cNvSpPr/>
              <p:nvPr/>
            </p:nvSpPr>
            <p:spPr>
              <a:xfrm>
                <a:off x="6186380" y="2042001"/>
                <a:ext cx="787791" cy="7097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+mn-ea"/>
                  </a:rPr>
                  <a:t>3</a:t>
                </a:r>
                <a:endParaRPr lang="zh-CN" altLang="en-US" sz="2400" dirty="0">
                  <a:latin typeface="+mn-ea"/>
                </a:endParaRPr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8208228" y="2406776"/>
              <a:ext cx="3583978" cy="330302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6016805" y="1760021"/>
              <a:ext cx="2016164" cy="1194194"/>
              <a:chOff x="6016805" y="1760021"/>
              <a:chExt cx="2016164" cy="11941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9" name="组合 48"/>
              <p:cNvGrpSpPr/>
              <p:nvPr/>
            </p:nvGrpSpPr>
            <p:grpSpPr>
              <a:xfrm>
                <a:off x="6016805" y="1963774"/>
                <a:ext cx="1126177" cy="990441"/>
                <a:chOff x="6016805" y="1963774"/>
                <a:chExt cx="1126177" cy="990441"/>
              </a:xfrm>
            </p:grpSpPr>
            <p:cxnSp>
              <p:nvCxnSpPr>
                <p:cNvPr id="34" name="直接箭头连接符 33"/>
                <p:cNvCxnSpPr/>
                <p:nvPr/>
              </p:nvCxnSpPr>
              <p:spPr>
                <a:xfrm>
                  <a:off x="6016805" y="2954215"/>
                  <a:ext cx="338386" cy="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/>
                <p:nvPr/>
              </p:nvCxnSpPr>
              <p:spPr>
                <a:xfrm flipH="true">
                  <a:off x="6192183" y="1963774"/>
                  <a:ext cx="528767" cy="990441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6720950" y="1963774"/>
                  <a:ext cx="422032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文本框 49"/>
              <p:cNvSpPr txBox="true"/>
              <p:nvPr/>
            </p:nvSpPr>
            <p:spPr>
              <a:xfrm>
                <a:off x="7142982" y="1760021"/>
                <a:ext cx="88998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50"/>
                    </a:solidFill>
                  </a:rPr>
                  <a:t>margin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7481370" y="1760021"/>
              <a:ext cx="2132850" cy="1194194"/>
              <a:chOff x="7490494" y="1351970"/>
              <a:chExt cx="2132850" cy="11941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直接箭头连接符 54"/>
              <p:cNvCxnSpPr/>
              <p:nvPr/>
            </p:nvCxnSpPr>
            <p:spPr>
              <a:xfrm>
                <a:off x="7490494" y="2546164"/>
                <a:ext cx="698849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H="true">
                <a:off x="7782558" y="1555723"/>
                <a:ext cx="528768" cy="99044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8311325" y="1555723"/>
                <a:ext cx="422032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true"/>
              <p:nvPr/>
            </p:nvSpPr>
            <p:spPr>
              <a:xfrm>
                <a:off x="8733357" y="1351970"/>
                <a:ext cx="88998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00B050"/>
                    </a:solidFill>
                  </a:rPr>
                  <a:t>margin</a:t>
                </a:r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6757384" y="5735294"/>
              <a:ext cx="2336610" cy="589787"/>
              <a:chOff x="6757384" y="5735294"/>
              <a:chExt cx="2336610" cy="58978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1" name="直接箭头连接符 70"/>
              <p:cNvCxnSpPr/>
              <p:nvPr/>
            </p:nvCxnSpPr>
            <p:spPr>
              <a:xfrm flipH="true" flipV="true">
                <a:off x="6757384" y="5735294"/>
                <a:ext cx="723986" cy="4409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7458276" y="6182405"/>
                <a:ext cx="63031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/>
              <p:cNvSpPr txBox="true"/>
              <p:nvPr/>
            </p:nvSpPr>
            <p:spPr>
              <a:xfrm>
                <a:off x="8088591" y="5955749"/>
                <a:ext cx="100540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padding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473952" y="1937068"/>
              <a:ext cx="1890884" cy="796169"/>
              <a:chOff x="7132320" y="1162518"/>
              <a:chExt cx="1890884" cy="79616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0" name="直接箭头连接符 79"/>
              <p:cNvCxnSpPr/>
              <p:nvPr/>
            </p:nvCxnSpPr>
            <p:spPr>
              <a:xfrm flipH="true">
                <a:off x="7132320" y="1350498"/>
                <a:ext cx="365760" cy="608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7498080" y="1350498"/>
                <a:ext cx="46423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文本框 81"/>
              <p:cNvSpPr txBox="true"/>
              <p:nvPr/>
            </p:nvSpPr>
            <p:spPr>
              <a:xfrm>
                <a:off x="7966504" y="1162518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float: left</a:t>
                </a:r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46" name="椭圆 45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矩形 57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箭头连接符 61"/>
          <p:cNvCxnSpPr/>
          <p:nvPr/>
        </p:nvCxnSpPr>
        <p:spPr>
          <a:xfrm flipH="true">
            <a:off x="4590281" y="5690611"/>
            <a:ext cx="8298" cy="2747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true">
            <a:off x="1669516" y="4360138"/>
            <a:ext cx="2925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true">
            <a:off x="4956423" y="4230603"/>
            <a:ext cx="29259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true">
            <a:off x="3483735" y="2473071"/>
            <a:ext cx="8298" cy="2747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459955" y="3551220"/>
            <a:ext cx="0" cy="30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8" idx="1"/>
          </p:cNvCxnSpPr>
          <p:nvPr/>
        </p:nvCxnSpPr>
        <p:spPr>
          <a:xfrm>
            <a:off x="3894090" y="4230603"/>
            <a:ext cx="298147" cy="10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true">
            <a:off x="2757527" y="4240996"/>
            <a:ext cx="3678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519235" y="4614233"/>
            <a:ext cx="0" cy="343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867219" y="860632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六个单面子元素的公共样式代码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26097" y="1848256"/>
            <a:ext cx="7793500" cy="48127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32500" lnSpcReduction="20000"/>
          </a:bodyPr>
          <a:lstStyle/>
          <a:p>
            <a:pPr algn="l">
              <a:buClr>
                <a:srgbClr val="000000"/>
              </a:buClr>
            </a:pP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charset="-122"/>
                <a:ea typeface="微软雅黑" panose="020B0503020204020204" charset="-122"/>
              </a:rPr>
              <a:t>   li {</a:t>
            </a:r>
            <a:endParaRPr lang="en-US" altLang="zh-CN" sz="7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	width: 60px; 			/* </a:t>
            </a:r>
            <a:r>
              <a:rPr lang="zh-CN" altLang="en-US" sz="7200" dirty="0">
                <a:latin typeface="微软雅黑" panose="020B0503020204020204" charset="-122"/>
                <a:ea typeface="微软雅黑" panose="020B0503020204020204" charset="-122"/>
              </a:rPr>
              <a:t>宽度 *</a:t>
            </a: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	height: 60px;     		 /* </a:t>
            </a:r>
            <a:r>
              <a:rPr lang="zh-CN" altLang="en-US" sz="7200" dirty="0">
                <a:latin typeface="微软雅黑" panose="020B0503020204020204" charset="-122"/>
                <a:ea typeface="微软雅黑" panose="020B0503020204020204" charset="-122"/>
              </a:rPr>
              <a:t>高度 *</a:t>
            </a: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	color: white; 			 /* </a:t>
            </a:r>
            <a:r>
              <a:rPr lang="zh-CN" altLang="en-US" sz="7200" dirty="0">
                <a:latin typeface="微软雅黑" panose="020B0503020204020204" charset="-122"/>
                <a:ea typeface="微软雅黑" panose="020B0503020204020204" charset="-122"/>
              </a:rPr>
              <a:t>字体颜色 *</a:t>
            </a: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	font-size: 28px; 		 /* </a:t>
            </a:r>
            <a:r>
              <a:rPr lang="zh-CN" altLang="en-US" sz="7200" dirty="0">
                <a:latin typeface="微软雅黑" panose="020B0503020204020204" charset="-122"/>
                <a:ea typeface="微软雅黑" panose="020B0503020204020204" charset="-122"/>
              </a:rPr>
              <a:t>字体大小 *</a:t>
            </a: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	float: left; 			/* </a:t>
            </a:r>
            <a:r>
              <a:rPr lang="zh-CN" altLang="en-US" sz="7200" dirty="0">
                <a:latin typeface="微软雅黑" panose="020B0503020204020204" charset="-122"/>
                <a:ea typeface="微软雅黑" panose="020B0503020204020204" charset="-122"/>
              </a:rPr>
              <a:t>左浮动 *</a:t>
            </a: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	margin: 5px; 			/* </a:t>
            </a:r>
            <a:r>
              <a:rPr lang="zh-CN" altLang="en-US" sz="7200" dirty="0">
                <a:latin typeface="微软雅黑" panose="020B0503020204020204" charset="-122"/>
                <a:ea typeface="微软雅黑" panose="020B0503020204020204" charset="-122"/>
              </a:rPr>
              <a:t>外边距 *</a:t>
            </a: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	border-radius: 20px; 	/* </a:t>
            </a:r>
            <a:r>
              <a:rPr lang="zh-CN" altLang="en-US" sz="7200" dirty="0">
                <a:latin typeface="微软雅黑" panose="020B0503020204020204" charset="-122"/>
                <a:ea typeface="微软雅黑" panose="020B0503020204020204" charset="-122"/>
              </a:rPr>
              <a:t>设置圆角 *</a:t>
            </a: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	text-align: center; 		/* </a:t>
            </a:r>
            <a:r>
              <a:rPr lang="zh-CN" altLang="en-US" sz="7200" dirty="0">
                <a:latin typeface="微软雅黑" panose="020B0503020204020204" charset="-122"/>
                <a:ea typeface="微软雅黑" panose="020B0503020204020204" charset="-122"/>
              </a:rPr>
              <a:t>文字水平居中 *</a:t>
            </a: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	line-height: 60px; 		/* </a:t>
            </a:r>
            <a:r>
              <a:rPr lang="zh-CN" altLang="en-US" sz="7200" dirty="0">
                <a:latin typeface="微软雅黑" panose="020B0503020204020204" charset="-122"/>
                <a:ea typeface="微软雅黑" panose="020B0503020204020204" charset="-122"/>
              </a:rPr>
              <a:t>文字垂直居中 *</a:t>
            </a: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200" dirty="0"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副标题 2"/>
          <p:cNvSpPr>
            <a:spLocks noGrp="true"/>
          </p:cNvSpPr>
          <p:nvPr>
            <p:custDataLst>
              <p:tags r:id="rId3"/>
            </p:custDataLst>
          </p:nvPr>
        </p:nvSpPr>
        <p:spPr>
          <a:xfrm>
            <a:off x="2954214" y="4932372"/>
            <a:ext cx="8011689" cy="1035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2285462" y="782832"/>
            <a:ext cx="78645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单面子元素颜色代码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954214" y="1734059"/>
            <a:ext cx="7864521" cy="48127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32500" lnSpcReduction="20000"/>
          </a:bodyPr>
          <a:lstStyle/>
          <a:p>
            <a:pPr algn="l">
              <a:buClr>
                <a:srgbClr val="000000"/>
              </a:buClr>
            </a:pP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charset="-122"/>
                <a:ea typeface="微软雅黑" panose="020B0503020204020204" charset="-122"/>
              </a:rPr>
              <a:t>/* </a:t>
            </a:r>
            <a:r>
              <a:rPr lang="zh-CN" altLang="en-US" sz="7400" dirty="0">
                <a:latin typeface="微软雅黑" panose="020B0503020204020204" charset="-122"/>
                <a:ea typeface="微软雅黑" panose="020B0503020204020204" charset="-122"/>
              </a:rPr>
              <a:t>修改六面颜色 *</a:t>
            </a:r>
            <a:r>
              <a:rPr lang="en-US" altLang="zh-CN" sz="74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7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charset="-122"/>
                <a:ea typeface="微软雅黑" panose="020B0503020204020204" charset="-122"/>
              </a:rPr>
              <a:t>.front li { background: red; }</a:t>
            </a:r>
            <a:endParaRPr lang="en-US" altLang="zh-CN" sz="7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charset="-122"/>
                <a:ea typeface="微软雅黑" panose="020B0503020204020204" charset="-122"/>
              </a:rPr>
              <a:t>.back li { background: green; }</a:t>
            </a:r>
            <a:endParaRPr lang="en-US" altLang="zh-CN" sz="7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charset="-122"/>
                <a:ea typeface="微软雅黑" panose="020B0503020204020204" charset="-122"/>
              </a:rPr>
              <a:t>.left li { background: blue; }</a:t>
            </a:r>
            <a:endParaRPr lang="en-US" altLang="zh-CN" sz="7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charset="-122"/>
                <a:ea typeface="微软雅黑" panose="020B0503020204020204" charset="-122"/>
              </a:rPr>
              <a:t>.right li { background: purple; }</a:t>
            </a:r>
            <a:endParaRPr lang="en-US" altLang="zh-CN" sz="7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charset="-122"/>
                <a:ea typeface="微软雅黑" panose="020B0503020204020204" charset="-122"/>
              </a:rPr>
              <a:t>.top li { background: yellow; }</a:t>
            </a:r>
            <a:endParaRPr lang="en-US" altLang="zh-CN" sz="7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7400" dirty="0">
                <a:latin typeface="微软雅黑" panose="020B0503020204020204" charset="-122"/>
                <a:ea typeface="微软雅黑" panose="020B0503020204020204" charset="-122"/>
              </a:rPr>
              <a:t>.bottom li { background: </a:t>
            </a:r>
            <a:r>
              <a:rPr lang="en-US" altLang="zh-CN" sz="7400" dirty="0" err="1">
                <a:latin typeface="微软雅黑" panose="020B0503020204020204" charset="-122"/>
                <a:ea typeface="微软雅黑" panose="020B0503020204020204" charset="-122"/>
              </a:rPr>
              <a:t>darkcyan</a:t>
            </a:r>
            <a:r>
              <a:rPr lang="en-US" altLang="zh-CN" sz="7400" dirty="0">
                <a:latin typeface="微软雅黑" panose="020B0503020204020204" charset="-122"/>
                <a:ea typeface="微软雅黑" panose="020B0503020204020204" charset="-122"/>
              </a:rPr>
              <a:t>; }</a:t>
            </a:r>
            <a:endParaRPr lang="en-US" altLang="zh-CN" sz="7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副标题 2"/>
          <p:cNvSpPr>
            <a:spLocks noGrp="true"/>
          </p:cNvSpPr>
          <p:nvPr>
            <p:custDataLst>
              <p:tags r:id="rId3"/>
            </p:custDataLst>
          </p:nvPr>
        </p:nvSpPr>
        <p:spPr>
          <a:xfrm>
            <a:off x="2954214" y="4932372"/>
            <a:ext cx="8011689" cy="1035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true"/>
          <p:nvPr/>
        </p:nvSpPr>
        <p:spPr>
          <a:xfrm>
            <a:off x="1251189" y="567492"/>
            <a:ext cx="5809953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" panose="020B0503020204020204" charset="-122"/>
                <a:ea typeface="微软雅黑" panose="020B0503020204020204" charset="-122"/>
              </a:rPr>
              <a:t>魔方的九宫格制作</a:t>
            </a:r>
            <a:endParaRPr lang="zh-CN" altLang="en-US" sz="3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46" name="椭圆 45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8" name="矩形 57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矩形 52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917014" y="2278967"/>
            <a:ext cx="3327848" cy="3137095"/>
            <a:chOff x="3917014" y="2278967"/>
            <a:chExt cx="3327848" cy="3137095"/>
          </a:xfrm>
        </p:grpSpPr>
        <p:sp>
          <p:nvSpPr>
            <p:cNvPr id="17" name="立方体 16"/>
            <p:cNvSpPr/>
            <p:nvPr/>
          </p:nvSpPr>
          <p:spPr>
            <a:xfrm>
              <a:off x="3917014" y="2278967"/>
              <a:ext cx="3327848" cy="3137095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704800" y="2278972"/>
              <a:ext cx="0" cy="2359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true">
              <a:off x="3917014" y="4638824"/>
              <a:ext cx="787786" cy="777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04800" y="4638824"/>
              <a:ext cx="25400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2504055" y="1716258"/>
            <a:ext cx="6398866" cy="4657677"/>
            <a:chOff x="2504055" y="1716258"/>
            <a:chExt cx="6398866" cy="4657677"/>
          </a:xfrm>
        </p:grpSpPr>
        <p:cxnSp>
          <p:nvCxnSpPr>
            <p:cNvPr id="41" name="直接箭头连接符 40"/>
            <p:cNvCxnSpPr/>
            <p:nvPr/>
          </p:nvCxnSpPr>
          <p:spPr>
            <a:xfrm flipV="true">
              <a:off x="5460985" y="1716258"/>
              <a:ext cx="12332" cy="41971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 flipV="true">
              <a:off x="2504055" y="4294802"/>
              <a:ext cx="6398866" cy="27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H="true">
              <a:off x="3561469" y="2685514"/>
              <a:ext cx="3418450" cy="36884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/>
          <p:cNvSpPr txBox="true"/>
          <p:nvPr/>
        </p:nvSpPr>
        <p:spPr>
          <a:xfrm>
            <a:off x="5215005" y="13126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3" name="文本框 82"/>
          <p:cNvSpPr txBox="true"/>
          <p:nvPr/>
        </p:nvSpPr>
        <p:spPr>
          <a:xfrm>
            <a:off x="9244398" y="412408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true"/>
          <p:nvPr/>
        </p:nvSpPr>
        <p:spPr>
          <a:xfrm>
            <a:off x="3041068" y="629461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</a:rPr>
              <a:t>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34985" y="3603328"/>
            <a:ext cx="4491578" cy="962775"/>
            <a:chOff x="-37018" y="3479404"/>
            <a:chExt cx="4491578" cy="962775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442672" y="3861884"/>
              <a:ext cx="1011888" cy="580295"/>
              <a:chOff x="3198198" y="3397348"/>
              <a:chExt cx="1011888" cy="580295"/>
            </a:xfrm>
          </p:grpSpPr>
          <p:cxnSp>
            <p:nvCxnSpPr>
              <p:cNvPr id="68" name="直接箭头连接符 67"/>
              <p:cNvCxnSpPr/>
              <p:nvPr/>
            </p:nvCxnSpPr>
            <p:spPr>
              <a:xfrm>
                <a:off x="3460652" y="3397348"/>
                <a:ext cx="749434" cy="580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true">
                <a:off x="3198198" y="3397411"/>
                <a:ext cx="2673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矩形: 圆角 112"/>
            <p:cNvSpPr/>
            <p:nvPr/>
          </p:nvSpPr>
          <p:spPr>
            <a:xfrm>
              <a:off x="-37018" y="3479404"/>
              <a:ext cx="3542851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.left 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{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   transform: </a:t>
              </a:r>
              <a:r>
                <a:rPr lang="en-US" altLang="zh-CN" sz="1400" dirty="0" err="1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rotateY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(90deg) </a:t>
              </a:r>
              <a:r>
                <a:rPr lang="en-US" altLang="zh-CN" sz="1400" dirty="0" err="1">
                  <a:latin typeface="+mj-lt"/>
                  <a:ea typeface="微软雅黑" panose="020B050302020402020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(120px</a:t>
              </a:r>
              <a:r>
                <a:rPr lang="zh-CN" altLang="en-US" sz="1400" dirty="0">
                  <a:latin typeface="+mj-lt"/>
                  <a:ea typeface="微软雅黑" panose="020B050302020402020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charset="-122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6979920" y="2753668"/>
            <a:ext cx="4640673" cy="1179379"/>
            <a:chOff x="6979920" y="2753668"/>
            <a:chExt cx="4640673" cy="1179379"/>
          </a:xfrm>
        </p:grpSpPr>
        <p:grpSp>
          <p:nvGrpSpPr>
            <p:cNvPr id="104" name="组合 103"/>
            <p:cNvGrpSpPr/>
            <p:nvPr/>
          </p:nvGrpSpPr>
          <p:grpSpPr>
            <a:xfrm>
              <a:off x="6979920" y="3245001"/>
              <a:ext cx="855785" cy="688046"/>
              <a:chOff x="6979920" y="3245001"/>
              <a:chExt cx="855785" cy="688046"/>
            </a:xfrm>
          </p:grpSpPr>
          <p:cxnSp>
            <p:nvCxnSpPr>
              <p:cNvPr id="70" name="直接箭头连接符 69"/>
              <p:cNvCxnSpPr/>
              <p:nvPr/>
            </p:nvCxnSpPr>
            <p:spPr>
              <a:xfrm flipH="true">
                <a:off x="6979920" y="3245001"/>
                <a:ext cx="464234" cy="6880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true">
                <a:off x="7444155" y="3245001"/>
                <a:ext cx="39155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矩形: 圆角 114"/>
            <p:cNvSpPr/>
            <p:nvPr/>
          </p:nvSpPr>
          <p:spPr>
            <a:xfrm>
              <a:off x="7835705" y="2753668"/>
              <a:ext cx="3784888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.right 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{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   transform: </a:t>
              </a:r>
              <a:r>
                <a:rPr lang="en-US" altLang="zh-CN" sz="1400" dirty="0" err="1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rotateY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(-90deg) </a:t>
              </a:r>
              <a:r>
                <a:rPr lang="en-US" altLang="zh-CN" sz="1400" dirty="0" err="1">
                  <a:latin typeface="+mj-lt"/>
                  <a:ea typeface="微软雅黑" panose="020B050302020402020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(120px</a:t>
              </a:r>
              <a:r>
                <a:rPr lang="zh-CN" altLang="en-US" sz="1400" dirty="0">
                  <a:latin typeface="+mj-lt"/>
                  <a:ea typeface="微软雅黑" panose="020B050302020402020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charset="-122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813357" y="1156154"/>
            <a:ext cx="3682791" cy="1130024"/>
            <a:chOff x="5813357" y="1156154"/>
            <a:chExt cx="3682791" cy="1130024"/>
          </a:xfrm>
        </p:grpSpPr>
        <p:grpSp>
          <p:nvGrpSpPr>
            <p:cNvPr id="103" name="组合 102"/>
            <p:cNvGrpSpPr/>
            <p:nvPr/>
          </p:nvGrpSpPr>
          <p:grpSpPr>
            <a:xfrm>
              <a:off x="5813357" y="1598132"/>
              <a:ext cx="826522" cy="688046"/>
              <a:chOff x="6755964" y="1599786"/>
              <a:chExt cx="826522" cy="688046"/>
            </a:xfrm>
          </p:grpSpPr>
          <p:cxnSp>
            <p:nvCxnSpPr>
              <p:cNvPr id="67" name="直接箭头连接符 66"/>
              <p:cNvCxnSpPr/>
              <p:nvPr/>
            </p:nvCxnSpPr>
            <p:spPr>
              <a:xfrm flipH="true">
                <a:off x="6755964" y="1599786"/>
                <a:ext cx="464234" cy="6880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true" flipV="true">
                <a:off x="7197970" y="1604990"/>
                <a:ext cx="384516" cy="83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矩形: 圆角 119"/>
            <p:cNvSpPr/>
            <p:nvPr/>
          </p:nvSpPr>
          <p:spPr>
            <a:xfrm>
              <a:off x="6639879" y="1156154"/>
              <a:ext cx="2856269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.back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{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   transform: </a:t>
              </a:r>
              <a:r>
                <a:rPr lang="en-US" altLang="zh-CN" sz="1400" dirty="0" err="1">
                  <a:latin typeface="+mj-lt"/>
                  <a:ea typeface="微软雅黑" panose="020B050302020402020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(-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120px</a:t>
              </a:r>
              <a:r>
                <a:rPr lang="zh-CN" altLang="en-US" sz="1400" dirty="0">
                  <a:latin typeface="+mj-lt"/>
                  <a:ea typeface="微软雅黑" panose="020B050302020402020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charset="-122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851846" y="2463595"/>
            <a:ext cx="3676839" cy="893354"/>
            <a:chOff x="851846" y="2463595"/>
            <a:chExt cx="3676839" cy="893354"/>
          </a:xfrm>
        </p:grpSpPr>
        <p:cxnSp>
          <p:nvCxnSpPr>
            <p:cNvPr id="63" name="直接箭头连接符 62"/>
            <p:cNvCxnSpPr/>
            <p:nvPr/>
          </p:nvCxnSpPr>
          <p:spPr>
            <a:xfrm>
              <a:off x="4093129" y="2743742"/>
              <a:ext cx="435556" cy="345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H="true">
              <a:off x="3725428" y="2738975"/>
              <a:ext cx="38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: 圆角 124"/>
            <p:cNvSpPr/>
            <p:nvPr/>
          </p:nvSpPr>
          <p:spPr>
            <a:xfrm>
              <a:off x="851846" y="2463595"/>
              <a:ext cx="2856269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.front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{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   transform: </a:t>
              </a:r>
              <a:r>
                <a:rPr lang="en-US" altLang="zh-CN" sz="1400" dirty="0" err="1">
                  <a:latin typeface="+mj-lt"/>
                  <a:ea typeface="微软雅黑" panose="020B050302020402020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(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120px</a:t>
              </a:r>
              <a:r>
                <a:rPr lang="zh-CN" altLang="en-US" sz="1400" dirty="0">
                  <a:latin typeface="+mj-lt"/>
                  <a:ea typeface="微软雅黑" panose="020B050302020402020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charset="-122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512130" y="1355950"/>
            <a:ext cx="4428504" cy="1101501"/>
            <a:chOff x="512130" y="1355950"/>
            <a:chExt cx="4428504" cy="1101501"/>
          </a:xfrm>
        </p:grpSpPr>
        <p:grpSp>
          <p:nvGrpSpPr>
            <p:cNvPr id="102" name="组合 101"/>
            <p:cNvGrpSpPr/>
            <p:nvPr/>
          </p:nvGrpSpPr>
          <p:grpSpPr>
            <a:xfrm>
              <a:off x="4043072" y="2000571"/>
              <a:ext cx="897562" cy="456880"/>
              <a:chOff x="4166470" y="2147731"/>
              <a:chExt cx="897562" cy="456880"/>
            </a:xfrm>
          </p:grpSpPr>
          <p:cxnSp>
            <p:nvCxnSpPr>
              <p:cNvPr id="31" name="直接箭头连接符 30"/>
              <p:cNvCxnSpPr/>
              <p:nvPr/>
            </p:nvCxnSpPr>
            <p:spPr>
              <a:xfrm>
                <a:off x="4410400" y="2147731"/>
                <a:ext cx="653632" cy="4568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true">
                <a:off x="4166470" y="2147731"/>
                <a:ext cx="2720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矩形: 圆角 126"/>
            <p:cNvSpPr/>
            <p:nvPr/>
          </p:nvSpPr>
          <p:spPr>
            <a:xfrm>
              <a:off x="512130" y="1355950"/>
              <a:ext cx="3542851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.top 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{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   transform: </a:t>
              </a:r>
              <a:r>
                <a:rPr lang="en-US" altLang="zh-CN" sz="1400" dirty="0" err="1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rotateX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(90deg) </a:t>
              </a:r>
              <a:r>
                <a:rPr lang="en-US" altLang="zh-CN" sz="1400" dirty="0" err="1">
                  <a:latin typeface="+mj-lt"/>
                  <a:ea typeface="微软雅黑" panose="020B050302020402020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(120px</a:t>
              </a:r>
              <a:r>
                <a:rPr lang="zh-CN" altLang="en-US" sz="1400" dirty="0">
                  <a:latin typeface="+mj-lt"/>
                  <a:ea typeface="微软雅黑" panose="020B050302020402020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charset="-122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796648" y="5075824"/>
            <a:ext cx="5049388" cy="1186628"/>
            <a:chOff x="5796648" y="5075824"/>
            <a:chExt cx="5049388" cy="1186628"/>
          </a:xfrm>
        </p:grpSpPr>
        <p:grpSp>
          <p:nvGrpSpPr>
            <p:cNvPr id="107" name="组合 106"/>
            <p:cNvGrpSpPr/>
            <p:nvPr/>
          </p:nvGrpSpPr>
          <p:grpSpPr>
            <a:xfrm>
              <a:off x="5796648" y="5075824"/>
              <a:ext cx="1264494" cy="746785"/>
              <a:chOff x="5796648" y="5075824"/>
              <a:chExt cx="1264494" cy="746785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 flipH="true" flipV="true">
                <a:off x="5796648" y="5075824"/>
                <a:ext cx="693036" cy="746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true">
                <a:off x="6503753" y="5822609"/>
                <a:ext cx="5573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矩形: 圆角 128"/>
            <p:cNvSpPr/>
            <p:nvPr/>
          </p:nvSpPr>
          <p:spPr>
            <a:xfrm>
              <a:off x="7061148" y="5369098"/>
              <a:ext cx="3784888" cy="8933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.bottom 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{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   transform: </a:t>
              </a:r>
              <a:r>
                <a:rPr lang="en-US" altLang="zh-CN" sz="1400" dirty="0" err="1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rotateX</a:t>
              </a:r>
              <a:r>
                <a:rPr lang="en-US" altLang="zh-CN" sz="1400" dirty="0">
                  <a:solidFill>
                    <a:srgbClr val="FF0000"/>
                  </a:solidFill>
                  <a:latin typeface="+mj-lt"/>
                  <a:ea typeface="微软雅黑" panose="020B0503020204020204" charset="-122"/>
                </a:rPr>
                <a:t>(-90deg) </a:t>
              </a:r>
              <a:r>
                <a:rPr lang="en-US" altLang="zh-CN" sz="1400" dirty="0" err="1">
                  <a:latin typeface="+mj-lt"/>
                  <a:ea typeface="微软雅黑" panose="020B0503020204020204" charset="-122"/>
                </a:rPr>
                <a:t>translateZ</a:t>
              </a:r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(120px</a:t>
              </a:r>
              <a:r>
                <a:rPr lang="zh-CN" altLang="en-US" sz="1400" dirty="0">
                  <a:latin typeface="+mj-lt"/>
                  <a:ea typeface="微软雅黑" panose="020B0503020204020204" charset="-122"/>
                </a:rPr>
                <a:t>）</a:t>
              </a:r>
              <a:endParaRPr lang="en-US" altLang="zh-CN" sz="1400" dirty="0">
                <a:latin typeface="+mj-lt"/>
                <a:ea typeface="微软雅黑" panose="020B0503020204020204" charset="-122"/>
              </a:endParaRPr>
            </a:p>
            <a:p>
              <a:r>
                <a:rPr lang="en-US" altLang="zh-CN" sz="1400" dirty="0">
                  <a:latin typeface="+mj-lt"/>
                  <a:ea typeface="微软雅黑" panose="020B0503020204020204" charset="-122"/>
                </a:rPr>
                <a:t> }</a:t>
              </a:r>
              <a:endParaRPr lang="zh-CN" altLang="en-US" sz="1400" dirty="0">
                <a:latin typeface="+mj-lt"/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366766" y="782832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六个单面三维样式代码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73577" y="2025748"/>
            <a:ext cx="9044845" cy="410515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/*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旋转六面成立方体 *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.front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translateZ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(120px);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.back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translateZ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(-120px);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.left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(-90deg)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translateZ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(120px);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.right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(90deg)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translateZ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(120px);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.top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rotateX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(90deg)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translateZ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(120px);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6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.bottom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rotateX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(-90deg)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translateZ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(120px);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226088" y="1015377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元素动画代码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2241230" y="2407447"/>
            <a:ext cx="7709529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定义动画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2241230" y="4427860"/>
            <a:ext cx="7930833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调用动画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副标题 2"/>
          <p:cNvSpPr>
            <a:spLocks noGrp="true"/>
          </p:cNvSpPr>
          <p:nvPr>
            <p:custDataLst>
              <p:tags r:id="rId2"/>
            </p:custDataLst>
          </p:nvPr>
        </p:nvSpPr>
        <p:spPr>
          <a:xfrm>
            <a:off x="2241230" y="5057170"/>
            <a:ext cx="7709535" cy="9102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817272" y="2651984"/>
            <a:ext cx="127000" cy="3046644"/>
            <a:chOff x="1817272" y="2651984"/>
            <a:chExt cx="127000" cy="3046644"/>
          </a:xfrm>
        </p:grpSpPr>
        <p:sp>
          <p:nvSpPr>
            <p:cNvPr id="7" name="椭圆 6"/>
            <p:cNvSpPr/>
            <p:nvPr/>
          </p:nvSpPr>
          <p:spPr>
            <a:xfrm>
              <a:off x="1817272" y="2651984"/>
              <a:ext cx="127000" cy="1523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817272" y="5546309"/>
              <a:ext cx="127000" cy="1523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7" idx="4"/>
              <a:endCxn id="8" idx="0"/>
            </p:cNvCxnSpPr>
            <p:nvPr/>
          </p:nvCxnSpPr>
          <p:spPr>
            <a:xfrm>
              <a:off x="1880772" y="2804303"/>
              <a:ext cx="0" cy="2742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2368229" y="4969664"/>
            <a:ext cx="7709524" cy="9387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animation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名称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10s linear infinite alternative;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68229" y="2954215"/>
            <a:ext cx="7709527" cy="12444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  <a:buFont typeface="Wingdings" panose="05000000000000000000" charset="0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keyframs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名称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Clr>
                <a:srgbClr val="000000"/>
              </a:buClr>
              <a:buFont typeface="Wingdings" panose="05000000000000000000" charset="0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0% {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rotateX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(90drg)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rotateY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(90deg)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rotateZ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(90deg)}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Clr>
                <a:srgbClr val="000000"/>
              </a:buClr>
              <a:buFont typeface="Wingdings" panose="05000000000000000000" charset="0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100% {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rotateX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(360deg)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rotateY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(360deg) rotate(360deg)}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rgbClr val="000000"/>
              </a:buClr>
              <a:buFont typeface="Wingdings" panose="05000000000000000000" charset="0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366766" y="782832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动画的定义代码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14200" y="1653991"/>
            <a:ext cx="9849390" cy="475384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l"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/*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定义动画 *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@keyframes rotate {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0%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rotateX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(0deg);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20%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(30deg)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rotateX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(40deg)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(20deg);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40%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(-60deg)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rotateX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(-40deg)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(-20deg);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60%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(145deg)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rotateX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(80deg)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(10deg);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 80%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(90deg)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rotateX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(60deg)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(-20deg);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   100% { transform: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rotateY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(135deg)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rotateX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(-45deg)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rotateZ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(30deg);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70000"/>
              </a:lnSpc>
              <a:buClr>
                <a:srgbClr val="000000"/>
              </a:buClr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226089" y="744896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动画的调用代码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67984" y="2389158"/>
            <a:ext cx="10159561" cy="34864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10000"/>
          </a:bodyPr>
          <a:lstStyle/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.box {</a:t>
            </a:r>
            <a:endParaRPr lang="en-US" altLang="zh-CN" sz="3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	position: relative;			           /* </a:t>
            </a:r>
            <a:r>
              <a:rPr lang="zh-CN" altLang="en-US" sz="3100" dirty="0">
                <a:latin typeface="微软雅黑" panose="020B0503020204020204" charset="-122"/>
                <a:ea typeface="微软雅黑" panose="020B0503020204020204" charset="-122"/>
              </a:rPr>
              <a:t>相对定位 *</a:t>
            </a: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	transform-style: preserve-3d;           /* 3d</a:t>
            </a:r>
            <a:r>
              <a:rPr lang="zh-CN" altLang="en-US" sz="3100" dirty="0">
                <a:latin typeface="微软雅黑" panose="020B0503020204020204" charset="-122"/>
                <a:ea typeface="微软雅黑" panose="020B0503020204020204" charset="-122"/>
              </a:rPr>
              <a:t>样式变换 *</a:t>
            </a: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	perspective: 10000px; 	    /* </a:t>
            </a:r>
            <a:r>
              <a:rPr lang="zh-CN" altLang="en-US" sz="3100" dirty="0">
                <a:latin typeface="微软雅黑" panose="020B0503020204020204" charset="-122"/>
                <a:ea typeface="微软雅黑" panose="020B0503020204020204" charset="-122"/>
              </a:rPr>
              <a:t>设置立方体的三维立体视角 *</a:t>
            </a: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3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/* </a:t>
            </a:r>
            <a:r>
              <a:rPr lang="zh-CN" altLang="en-US" sz="3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调用动画 *</a:t>
            </a:r>
            <a:r>
              <a:rPr lang="en-US" altLang="zh-CN" sz="3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3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animation: rotate 10s linear infinite alternate;</a:t>
            </a:r>
            <a:endParaRPr lang="en-US" altLang="zh-CN" sz="3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347494" y="713850"/>
            <a:ext cx="6308701" cy="10482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项目开发制作步骤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112895" y="2555286"/>
            <a:ext cx="7086600" cy="294430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l">
              <a:buClr>
                <a:srgbClr val="000000"/>
              </a:buClr>
            </a:pPr>
            <a:endParaRPr lang="en-US" altLang="zh-CN" dirty="0"/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1" name="椭圆 10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矩形 13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true"/>
          <p:nvPr/>
        </p:nvSpPr>
        <p:spPr>
          <a:xfrm>
            <a:off x="2169794" y="2181564"/>
            <a:ext cx="5486401" cy="461664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创建项目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制作项目的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title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ico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立方体 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立方体居中显示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制作每一面的样式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立方体每一个单面绝对定位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转换每一面的角度，使之成为一个立方体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制作动画效果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401121" y="1533525"/>
            <a:ext cx="1210310" cy="430417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181475" y="1533525"/>
            <a:ext cx="7086600" cy="3128010"/>
          </a:xfrm>
        </p:spPr>
        <p:txBody>
          <a:bodyPr/>
          <a:lstStyle/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endParaRPr lang="en-US" altLang="zh-CN"/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6" name="椭圆 5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矩形 8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-22860" y="0"/>
            <a:ext cx="12247211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526342" y="1237958"/>
            <a:ext cx="10220860" cy="89916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立方体的制作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74166" y="2895616"/>
            <a:ext cx="8243668" cy="18252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85000" lnSpcReduction="20000"/>
          </a:bodyPr>
          <a:lstStyle/>
          <a:p>
            <a:pPr marL="514350" indent="-514350" algn="l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制作立方体的父级元素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&lt;div class=“box”&gt;&lt;div&gt;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algn="l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设置立方体的样式为三维立方体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algn="l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u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立方体相对定位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FF0000"/>
              </a:buClr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 algn="l">
              <a:buClr>
                <a:srgbClr val="FF0000"/>
              </a:buClr>
              <a:buFont typeface="Wingdings" panose="05000000000000000000" charset="0"/>
              <a:buChar char="u"/>
            </a:pPr>
            <a:endParaRPr lang="zh-CN" altLang="en-US" sz="1800" dirty="0">
              <a:latin typeface="+mn-ea"/>
              <a:cs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5" name="椭圆 4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矩形 7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22859" y="1461634"/>
            <a:ext cx="9051533" cy="8697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元素居中代码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666263" y="3291306"/>
            <a:ext cx="7709535" cy="17367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dirty="0"/>
              <a:t>display</a:t>
            </a:r>
            <a:r>
              <a:rPr lang="zh-CN" altLang="en-US" dirty="0"/>
              <a:t>：</a:t>
            </a:r>
            <a:r>
              <a:rPr lang="en-US" altLang="zh-CN" dirty="0"/>
              <a:t>flex;</a:t>
            </a:r>
            <a:endParaRPr lang="en-US" altLang="zh-CN" dirty="0"/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dirty="0"/>
              <a:t>justify-content: center;</a:t>
            </a:r>
            <a:endParaRPr lang="en-US" altLang="zh-CN" dirty="0"/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dirty="0"/>
              <a:t>align-items: center;</a:t>
            </a:r>
            <a:endParaRPr lang="en-US" altLang="zh-CN" dirty="0"/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2097165" y="3276704"/>
            <a:ext cx="128469" cy="1512105"/>
            <a:chOff x="1689202" y="2895961"/>
            <a:chExt cx="128469" cy="1512105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54171" y="2990123"/>
              <a:ext cx="0" cy="13708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1690671" y="2895961"/>
              <a:ext cx="127000" cy="941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689202" y="4313904"/>
              <a:ext cx="127000" cy="941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1" name="椭圆 10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矩形 13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226088" y="1015377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元素三维立体操作代码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954217" y="3128483"/>
            <a:ext cx="6996548" cy="13220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perspective: 1000px;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transform-style: preserve-3d;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position: relative;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2954216" y="2551011"/>
            <a:ext cx="699654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父元素代码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.box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2954215" y="4427860"/>
            <a:ext cx="721784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子元素代码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:  ul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元素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副标题 2"/>
          <p:cNvSpPr>
            <a:spLocks noGrp="true"/>
          </p:cNvSpPr>
          <p:nvPr>
            <p:custDataLst>
              <p:tags r:id="rId3"/>
            </p:custDataLst>
          </p:nvPr>
        </p:nvSpPr>
        <p:spPr>
          <a:xfrm>
            <a:off x="2954214" y="4932372"/>
            <a:ext cx="8011689" cy="10350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transform: rotateX(90deg) traanslateZ(100px);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buClr>
                <a:srgbClr val="000000"/>
              </a:buClr>
              <a:buFont typeface="Wingdings" panose="05000000000000000000" charset="0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position: absolute;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64386" y="2831374"/>
            <a:ext cx="127000" cy="3046644"/>
            <a:chOff x="1817272" y="2651984"/>
            <a:chExt cx="127000" cy="3046644"/>
          </a:xfrm>
        </p:grpSpPr>
        <p:sp>
          <p:nvSpPr>
            <p:cNvPr id="7" name="椭圆 6"/>
            <p:cNvSpPr/>
            <p:nvPr/>
          </p:nvSpPr>
          <p:spPr>
            <a:xfrm>
              <a:off x="1817272" y="2651984"/>
              <a:ext cx="127000" cy="1523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817272" y="5546309"/>
              <a:ext cx="127000" cy="15231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7" idx="4"/>
              <a:endCxn id="8" idx="0"/>
            </p:cNvCxnSpPr>
            <p:nvPr/>
          </p:nvCxnSpPr>
          <p:spPr>
            <a:xfrm>
              <a:off x="1880772" y="2804303"/>
              <a:ext cx="0" cy="27420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226089" y="744896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六面公共样式代码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73576" y="2389158"/>
            <a:ext cx="9044845" cy="34864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ul {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width: 210px;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height: 210px;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padding: 5px;	         	     /* </a:t>
            </a:r>
            <a:r>
              <a:rPr lang="zh-CN" altLang="en-US" sz="3800" dirty="0">
                <a:latin typeface="微软雅黑" panose="020B0503020204020204" charset="-122"/>
                <a:ea typeface="微软雅黑" panose="020B0503020204020204" charset="-122"/>
              </a:rPr>
              <a:t>取消无序列表默认样式 *</a:t>
            </a: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background: transparent;	     /* </a:t>
            </a:r>
            <a:r>
              <a:rPr lang="zh-CN" altLang="en-US" sz="3800" dirty="0">
                <a:latin typeface="微软雅黑" panose="020B0503020204020204" charset="-122"/>
                <a:ea typeface="微软雅黑" panose="020B0503020204020204" charset="-122"/>
              </a:rPr>
              <a:t>背景颜色设置为透明 *</a:t>
            </a: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position: absolute;		      /* </a:t>
            </a:r>
            <a:r>
              <a:rPr lang="zh-CN" altLang="en-US" sz="3800" dirty="0">
                <a:latin typeface="微软雅黑" panose="020B0503020204020204" charset="-122"/>
                <a:ea typeface="微软雅黑" panose="020B0503020204020204" charset="-122"/>
              </a:rPr>
              <a:t>绝对定位 *</a:t>
            </a: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list-style: none; 		     /* </a:t>
            </a:r>
            <a:r>
              <a:rPr lang="zh-CN" altLang="en-US" sz="3800" dirty="0">
                <a:latin typeface="微软雅黑" panose="020B0503020204020204" charset="-122"/>
                <a:ea typeface="微软雅黑" panose="020B0503020204020204" charset="-122"/>
              </a:rPr>
              <a:t>取消无序列表序号 *</a:t>
            </a: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226089" y="932350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立方体代码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87724" y="2729132"/>
            <a:ext cx="9739821" cy="3146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>
              <a:buClr>
                <a:srgbClr val="000000"/>
              </a:buClr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.box {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position: relative;			  /*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相对定位 *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transform-style: preserve-3d;  /* 3d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样式变换 *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perspective: 10000px;/*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设置立方体的三维立体视角 *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  <p:custDataLst>
              <p:tags r:id="rId1"/>
            </p:custDataLst>
          </p:nvPr>
        </p:nvSpPr>
        <p:spPr>
          <a:xfrm>
            <a:off x="1226089" y="744896"/>
            <a:ext cx="9739821" cy="91025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六面公共样式代码</a:t>
            </a:r>
            <a:endParaRPr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73576" y="2389158"/>
            <a:ext cx="9044845" cy="34864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62500" lnSpcReduction="20000"/>
          </a:bodyPr>
          <a:lstStyle/>
          <a:p>
            <a:pPr algn="l">
              <a:buClr>
                <a:srgbClr val="000000"/>
              </a:buClr>
            </a:pPr>
            <a:r>
              <a:rPr lang="en-US" altLang="zh-CN" sz="3100" dirty="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ul {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width: 210px;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height: 210px;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padding: 5px;	         	     /* </a:t>
            </a:r>
            <a:r>
              <a:rPr lang="zh-CN" altLang="en-US" sz="3800" dirty="0">
                <a:latin typeface="微软雅黑" panose="020B0503020204020204" charset="-122"/>
                <a:ea typeface="微软雅黑" panose="020B0503020204020204" charset="-122"/>
              </a:rPr>
              <a:t>取消无序列表默认样式 *</a:t>
            </a: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background: transparent;	     /* </a:t>
            </a:r>
            <a:r>
              <a:rPr lang="zh-CN" altLang="en-US" sz="3800" dirty="0">
                <a:latin typeface="微软雅黑" panose="020B0503020204020204" charset="-122"/>
                <a:ea typeface="微软雅黑" panose="020B0503020204020204" charset="-122"/>
              </a:rPr>
              <a:t>背景颜色设置为透明 *</a:t>
            </a: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position: absolute;		      /* </a:t>
            </a:r>
            <a:r>
              <a:rPr lang="zh-CN" altLang="en-US" sz="3800" dirty="0">
                <a:latin typeface="微软雅黑" panose="020B0503020204020204" charset="-122"/>
                <a:ea typeface="微软雅黑" panose="020B0503020204020204" charset="-122"/>
              </a:rPr>
              <a:t>绝对定位 *</a:t>
            </a: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	list-style: none; 		     /* </a:t>
            </a:r>
            <a:r>
              <a:rPr lang="zh-CN" altLang="en-US" sz="3800" dirty="0">
                <a:latin typeface="微软雅黑" panose="020B0503020204020204" charset="-122"/>
                <a:ea typeface="微软雅黑" panose="020B0503020204020204" charset="-122"/>
              </a:rPr>
              <a:t>取消无序列表序号 *</a:t>
            </a: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r>
              <a:rPr lang="en-US" altLang="zh-CN" sz="3800" dirty="0"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en-US" altLang="zh-CN" sz="3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Clr>
                <a:srgbClr val="000000"/>
              </a:buClr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2860" y="450167"/>
            <a:ext cx="12214860" cy="6407833"/>
            <a:chOff x="-22860" y="450167"/>
            <a:chExt cx="12214860" cy="6407833"/>
          </a:xfrm>
        </p:grpSpPr>
        <p:sp>
          <p:nvSpPr>
            <p:cNvPr id="12" name="椭圆 11"/>
            <p:cNvSpPr/>
            <p:nvPr/>
          </p:nvSpPr>
          <p:spPr>
            <a:xfrm>
              <a:off x="10016877" y="450167"/>
              <a:ext cx="1603716" cy="998806"/>
            </a:xfrm>
            <a:prstGeom prst="ellipse">
              <a:avLst/>
            </a:prstGeom>
            <a:solidFill>
              <a:srgbClr val="FF9800"/>
            </a:solidFill>
            <a:ln>
              <a:solidFill>
                <a:srgbClr val="FF98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n-ea"/>
                </a:rPr>
                <a:t>HTML5</a:t>
              </a:r>
              <a:r>
                <a:rPr lang="zh-CN" altLang="en-US" sz="2000" b="1" dirty="0">
                  <a:latin typeface="+mn-ea"/>
                </a:rPr>
                <a:t>简介</a:t>
              </a:r>
              <a:endParaRPr lang="zh-CN" altLang="en-US" sz="2000" b="1" dirty="0">
                <a:latin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0" y="6738425"/>
              <a:ext cx="12192000" cy="119575"/>
              <a:chOff x="0" y="6738425"/>
              <a:chExt cx="12192000" cy="1195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矩形 14"/>
              <p:cNvSpPr/>
              <p:nvPr/>
            </p:nvSpPr>
            <p:spPr>
              <a:xfrm>
                <a:off x="0" y="6738425"/>
                <a:ext cx="9650437" cy="119575"/>
              </a:xfrm>
              <a:prstGeom prst="rect">
                <a:avLst/>
              </a:prstGeom>
              <a:solidFill>
                <a:srgbClr val="FF9800"/>
              </a:solidFill>
              <a:ln>
                <a:solidFill>
                  <a:srgbClr val="FF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762978" y="6738425"/>
                <a:ext cx="2429022" cy="11957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 flipH="true">
              <a:off x="-22860" y="949570"/>
              <a:ext cx="45719" cy="5767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3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46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5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3193</Words>
  <Application>WPS Presentation</Application>
  <PresentationFormat>宽屏</PresentationFormat>
  <Paragraphs>254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DejaVu Sans</vt:lpstr>
      <vt:lpstr>微软雅黑</vt:lpstr>
      <vt:lpstr>Droid Sans Fallback</vt:lpstr>
      <vt:lpstr>Wingdings</vt:lpstr>
      <vt:lpstr>等线</vt:lpstr>
      <vt:lpstr>Gubbi</vt:lpstr>
      <vt:lpstr>宋体</vt:lpstr>
      <vt:lpstr>Arial Unicode MS</vt:lpstr>
      <vt:lpstr>Calibri</vt:lpstr>
      <vt:lpstr>等线 Light</vt:lpstr>
      <vt:lpstr>Calibri Light</vt:lpstr>
      <vt:lpstr>AR PL UKai CN</vt:lpstr>
      <vt:lpstr>Standard Symbols PS</vt:lpstr>
      <vt:lpstr>Phetsarath OT</vt:lpstr>
      <vt:lpstr>Office Theme</vt:lpstr>
      <vt:lpstr>三维透明立体魔方制作</vt:lpstr>
      <vt:lpstr>项目开发制作步骤</vt:lpstr>
      <vt:lpstr>PowerPoint 演示文稿</vt:lpstr>
      <vt:lpstr>立方体的制作</vt:lpstr>
      <vt:lpstr>元素居中代码</vt:lpstr>
      <vt:lpstr>元素三维立体操作代码</vt:lpstr>
      <vt:lpstr>六面公共样式代码</vt:lpstr>
      <vt:lpstr>立方体代码</vt:lpstr>
      <vt:lpstr>六面公共样式代码</vt:lpstr>
      <vt:lpstr>魔方的六面的制作</vt:lpstr>
      <vt:lpstr>PowerPoint 演示文稿</vt:lpstr>
      <vt:lpstr>六个单面子元素的公共样式代码</vt:lpstr>
      <vt:lpstr>单面子元素颜色代码</vt:lpstr>
      <vt:lpstr>PowerPoint 演示文稿</vt:lpstr>
      <vt:lpstr>六个单面三维样式代码</vt:lpstr>
      <vt:lpstr>元素动画代码</vt:lpstr>
      <vt:lpstr>动画的定义代码</vt:lpstr>
      <vt:lpstr>动画的调用代码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HTML元素简介</dc:title>
  <dc:creator>Administrator</dc:creator>
  <cp:lastModifiedBy>web</cp:lastModifiedBy>
  <cp:revision>74</cp:revision>
  <dcterms:created xsi:type="dcterms:W3CDTF">2020-11-07T02:45:55Z</dcterms:created>
  <dcterms:modified xsi:type="dcterms:W3CDTF">2020-11-07T02:45:55Z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