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8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0.xml" ContentType="application/vnd.openxmlformats-officedocument.presentationml.notesSlide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3.xml" ContentType="application/vnd.openxmlformats-officedocument.presentationml.notesSlide+xml"/>
  <Override PartName="/ppt/tags/tag54.xml" ContentType="application/vnd.openxmlformats-officedocument.presentationml.tags+xml"/>
  <Override PartName="/ppt/notesSlides/notesSlide14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5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6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7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0" r:id="rId5"/>
    <p:sldId id="284" r:id="rId6"/>
    <p:sldId id="275" r:id="rId7"/>
    <p:sldId id="287" r:id="rId8"/>
    <p:sldId id="294" r:id="rId9"/>
    <p:sldId id="293" r:id="rId10"/>
    <p:sldId id="278" r:id="rId11"/>
    <p:sldId id="279" r:id="rId12"/>
    <p:sldId id="291" r:id="rId13"/>
    <p:sldId id="292" r:id="rId14"/>
    <p:sldId id="285" r:id="rId15"/>
    <p:sldId id="288" r:id="rId16"/>
    <p:sldId id="280" r:id="rId17"/>
    <p:sldId id="289" r:id="rId18"/>
    <p:sldId id="29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00"/>
    <a:srgbClr val="D00000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36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2020/7/25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26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560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915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684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545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550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642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94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438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609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475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275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05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46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4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03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37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1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6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5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11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93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2020/7/25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06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57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6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025748"/>
            <a:ext cx="9144000" cy="148421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三维透明立体魔方制作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780628" y="3995224"/>
            <a:ext cx="3887371" cy="126257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01E0C0F-8466-439F-9AD4-F4B522CA2E2C}"/>
              </a:ext>
            </a:extLst>
          </p:cNvPr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0A52AB0-6089-4CAA-8429-3A7CDE457B51}"/>
                </a:ext>
              </a:extLst>
            </p:cNvPr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699B159-0DBE-464C-BA1C-D0D2D1D43492}"/>
                </a:ext>
              </a:extLst>
            </p:cNvPr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C4B8905-D684-4EB8-AA0C-36F3D6591A4E}"/>
                  </a:ext>
                </a:extLst>
              </p:cNvPr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08C84B2-C95B-4E98-9812-B31812C97954}"/>
                  </a:ext>
                </a:extLst>
              </p:cNvPr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922E4D6-F749-4CA3-ACE9-D85A44851EFF}"/>
                </a:ext>
              </a:extLst>
            </p:cNvPr>
            <p:cNvSpPr/>
            <p:nvPr/>
          </p:nvSpPr>
          <p:spPr>
            <a:xfrm flipH="1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80772" y="1624330"/>
            <a:ext cx="918845" cy="410718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魔方的六面的制作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192034E-3314-4B72-9F23-C5702DAC7114}"/>
              </a:ext>
            </a:extLst>
          </p:cNvPr>
          <p:cNvGrpSpPr/>
          <p:nvPr/>
        </p:nvGrpSpPr>
        <p:grpSpPr>
          <a:xfrm>
            <a:off x="3447269" y="1667353"/>
            <a:ext cx="6569608" cy="3523293"/>
            <a:chOff x="3637772" y="1768012"/>
            <a:chExt cx="6569608" cy="3523293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B3F30C9-501D-4BFF-9101-6399D3AA8C69}"/>
                </a:ext>
              </a:extLst>
            </p:cNvPr>
            <p:cNvSpPr txBox="1"/>
            <p:nvPr/>
          </p:nvSpPr>
          <p:spPr>
            <a:xfrm>
              <a:off x="3637772" y="1768012"/>
              <a:ext cx="5809953" cy="46166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endParaRPr lang="zh-CN" altLang="en-US" sz="24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6B0AEEF-6CBF-4A78-A868-AE19A0EF4CCE}"/>
                </a:ext>
              </a:extLst>
            </p:cNvPr>
            <p:cNvSpPr/>
            <p:nvPr/>
          </p:nvSpPr>
          <p:spPr>
            <a:xfrm>
              <a:off x="3840626" y="2564419"/>
              <a:ext cx="1519310" cy="11394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8E76E5D-8A88-4401-A52C-ECCD2768AFF2}"/>
                </a:ext>
              </a:extLst>
            </p:cNvPr>
            <p:cNvSpPr/>
            <p:nvPr/>
          </p:nvSpPr>
          <p:spPr>
            <a:xfrm>
              <a:off x="6282507" y="2564181"/>
              <a:ext cx="1519310" cy="113948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DEB66A3-FAA3-41C0-9D65-01F06FA47EB5}"/>
                </a:ext>
              </a:extLst>
            </p:cNvPr>
            <p:cNvSpPr/>
            <p:nvPr/>
          </p:nvSpPr>
          <p:spPr>
            <a:xfrm>
              <a:off x="3867547" y="4143517"/>
              <a:ext cx="1519310" cy="113948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59412B9-56B9-483E-8070-C82395DFF085}"/>
                </a:ext>
              </a:extLst>
            </p:cNvPr>
            <p:cNvSpPr/>
            <p:nvPr/>
          </p:nvSpPr>
          <p:spPr>
            <a:xfrm>
              <a:off x="6362080" y="4143516"/>
              <a:ext cx="1519310" cy="113948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F41B157-C09B-4550-BB18-3BC9B0606666}"/>
                </a:ext>
              </a:extLst>
            </p:cNvPr>
            <p:cNvSpPr/>
            <p:nvPr/>
          </p:nvSpPr>
          <p:spPr>
            <a:xfrm>
              <a:off x="8688070" y="4151822"/>
              <a:ext cx="1519310" cy="113948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27D48C8-C853-4793-854A-9D1408F56971}"/>
                </a:ext>
              </a:extLst>
            </p:cNvPr>
            <p:cNvSpPr/>
            <p:nvPr/>
          </p:nvSpPr>
          <p:spPr>
            <a:xfrm>
              <a:off x="8688070" y="2564181"/>
              <a:ext cx="1519310" cy="113948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F464D63B-DAFA-46BF-B221-A6EEDAB7F931}"/>
                </a:ext>
              </a:extLst>
            </p:cNvPr>
            <p:cNvGrpSpPr/>
            <p:nvPr/>
          </p:nvGrpSpPr>
          <p:grpSpPr>
            <a:xfrm>
              <a:off x="7287064" y="1768012"/>
              <a:ext cx="2701555" cy="796169"/>
              <a:chOff x="7132320" y="1162518"/>
              <a:chExt cx="2701555" cy="79616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6B361F18-6FB9-495E-8CCE-3EB88218C89F}"/>
                  </a:ext>
                </a:extLst>
              </p:cNvPr>
              <p:cNvCxnSpPr/>
              <p:nvPr/>
            </p:nvCxnSpPr>
            <p:spPr>
              <a:xfrm flipH="1">
                <a:off x="7132320" y="1350498"/>
                <a:ext cx="365760" cy="6081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6D387587-32D9-4DF2-90BD-DB939A6625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8080" y="1350498"/>
                <a:ext cx="4642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C21FA7B-25AA-4F6C-B908-BC228071653C}"/>
                  </a:ext>
                </a:extLst>
              </p:cNvPr>
              <p:cNvSpPr txBox="1"/>
              <p:nvPr/>
            </p:nvSpPr>
            <p:spPr>
              <a:xfrm>
                <a:off x="7966504" y="1162518"/>
                <a:ext cx="1867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position: absolute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FC07B17-92D7-4918-AC58-C5FD48D86F12}"/>
              </a:ext>
            </a:extLst>
          </p:cNvPr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40DB5B5-04E7-4D37-9FA8-0DC3B69BBE15}"/>
                </a:ext>
              </a:extLst>
            </p:cNvPr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DEA7D9D-E5B3-4E9E-9521-48630CDC7734}"/>
                </a:ext>
              </a:extLst>
            </p:cNvPr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63DAC7F-D318-416B-AE0A-D7E3496E4934}"/>
                  </a:ext>
                </a:extLst>
              </p:cNvPr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7D9CF68-B980-4789-96EE-72AAC18CC14F}"/>
                  </a:ext>
                </a:extLst>
              </p:cNvPr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71B58C5-3627-41B0-9979-EDE662FB6F85}"/>
                </a:ext>
              </a:extLst>
            </p:cNvPr>
            <p:cNvSpPr/>
            <p:nvPr/>
          </p:nvSpPr>
          <p:spPr>
            <a:xfrm flipH="1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9994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BB3F30C9-501D-4BFF-9101-6399D3AA8C69}"/>
              </a:ext>
            </a:extLst>
          </p:cNvPr>
          <p:cNvSpPr txBox="1"/>
          <p:nvPr/>
        </p:nvSpPr>
        <p:spPr>
          <a:xfrm>
            <a:off x="1237121" y="944590"/>
            <a:ext cx="5809953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魔方的九宫格制作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FA7B612-58D5-4310-B211-413F9C0B49FE}"/>
              </a:ext>
            </a:extLst>
          </p:cNvPr>
          <p:cNvCxnSpPr/>
          <p:nvPr/>
        </p:nvCxnSpPr>
        <p:spPr>
          <a:xfrm>
            <a:off x="7142982" y="5101439"/>
            <a:ext cx="28740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535959D-51A0-4A2F-98DA-2693537D7020}"/>
              </a:ext>
            </a:extLst>
          </p:cNvPr>
          <p:cNvCxnSpPr>
            <a:cxnSpLocks/>
          </p:cNvCxnSpPr>
          <p:nvPr/>
        </p:nvCxnSpPr>
        <p:spPr>
          <a:xfrm flipH="1">
            <a:off x="6749086" y="5611493"/>
            <a:ext cx="8298" cy="27476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9C35E38-FAC3-428C-BA9D-7D195FFCEA05}"/>
              </a:ext>
            </a:extLst>
          </p:cNvPr>
          <p:cNvCxnSpPr/>
          <p:nvPr/>
        </p:nvCxnSpPr>
        <p:spPr>
          <a:xfrm>
            <a:off x="3854694" y="5229949"/>
            <a:ext cx="28740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38FF71B-6BA4-403A-858B-693052B3DCF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504489" y="3551220"/>
            <a:ext cx="3" cy="31654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A346081-15FD-4082-9C29-29234DA6723D}"/>
              </a:ext>
            </a:extLst>
          </p:cNvPr>
          <p:cNvGrpSpPr/>
          <p:nvPr/>
        </p:nvGrpSpPr>
        <p:grpSpPr>
          <a:xfrm>
            <a:off x="1691740" y="1849856"/>
            <a:ext cx="7937512" cy="4565060"/>
            <a:chOff x="3854694" y="1760021"/>
            <a:chExt cx="7937512" cy="4565060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B4FC433E-FDD1-4D46-8AC4-7A90B049765E}"/>
                </a:ext>
              </a:extLst>
            </p:cNvPr>
            <p:cNvGrpSpPr/>
            <p:nvPr/>
          </p:nvGrpSpPr>
          <p:grpSpPr>
            <a:xfrm>
              <a:off x="3854694" y="2392455"/>
              <a:ext cx="3583990" cy="3473767"/>
              <a:chOff x="3685882" y="1761343"/>
              <a:chExt cx="3583990" cy="330302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6B0AEEF-6CBF-4A78-A868-AE19A0EF4CCE}"/>
                  </a:ext>
                </a:extLst>
              </p:cNvPr>
              <p:cNvSpPr/>
              <p:nvPr/>
            </p:nvSpPr>
            <p:spPr>
              <a:xfrm>
                <a:off x="3685882" y="1761343"/>
                <a:ext cx="3583990" cy="33030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2D887979-248A-46C1-A319-4E4FEC4C3BD2}"/>
                  </a:ext>
                </a:extLst>
              </p:cNvPr>
              <p:cNvSpPr/>
              <p:nvPr/>
            </p:nvSpPr>
            <p:spPr>
              <a:xfrm>
                <a:off x="3934024" y="2067951"/>
                <a:ext cx="787791" cy="7097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+mn-ea"/>
                  </a:rPr>
                  <a:t>1</a:t>
                </a:r>
                <a:endParaRPr lang="zh-CN" altLang="en-US" sz="2800" dirty="0">
                  <a:latin typeface="+mn-ea"/>
                </a:endParaRPr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B681CA69-26DF-4D0E-A14E-FCF8F4D5C6E2}"/>
                  </a:ext>
                </a:extLst>
              </p:cNvPr>
              <p:cNvSpPr/>
              <p:nvPr/>
            </p:nvSpPr>
            <p:spPr>
              <a:xfrm>
                <a:off x="3934024" y="3068833"/>
                <a:ext cx="787791" cy="7097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+mn-ea"/>
                  </a:rPr>
                  <a:t>4</a:t>
                </a:r>
                <a:endParaRPr lang="zh-CN" altLang="en-US" sz="2400" dirty="0">
                  <a:latin typeface="+mn-ea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983002AB-E8A7-40A9-8A6B-4801A6264100}"/>
                  </a:ext>
                </a:extLst>
              </p:cNvPr>
              <p:cNvSpPr/>
              <p:nvPr/>
            </p:nvSpPr>
            <p:spPr>
              <a:xfrm>
                <a:off x="3963878" y="4115435"/>
                <a:ext cx="787791" cy="7097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+mn-ea"/>
                  </a:rPr>
                  <a:t>7</a:t>
                </a:r>
                <a:endParaRPr lang="zh-CN" altLang="en-US" sz="2400" dirty="0">
                  <a:latin typeface="+mn-ea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1CB6187C-1F1A-4BB2-8208-5EA55167709C}"/>
                  </a:ext>
                </a:extLst>
              </p:cNvPr>
              <p:cNvSpPr/>
              <p:nvPr/>
            </p:nvSpPr>
            <p:spPr>
              <a:xfrm>
                <a:off x="5119482" y="4115435"/>
                <a:ext cx="787791" cy="7097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+mn-ea"/>
                  </a:rPr>
                  <a:t>8</a:t>
                </a:r>
                <a:endParaRPr lang="zh-CN" altLang="en-US" sz="2400" dirty="0">
                  <a:latin typeface="+mn-ea"/>
                </a:endParaRPr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04429CE2-C3C3-4958-B254-E16B42EDC140}"/>
                  </a:ext>
                </a:extLst>
              </p:cNvPr>
              <p:cNvSpPr/>
              <p:nvPr/>
            </p:nvSpPr>
            <p:spPr>
              <a:xfrm>
                <a:off x="6194677" y="4115435"/>
                <a:ext cx="787791" cy="7097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+mn-ea"/>
                  </a:rPr>
                  <a:t>9</a:t>
                </a:r>
                <a:endParaRPr lang="zh-CN" altLang="en-US" sz="2400" dirty="0">
                  <a:latin typeface="+mn-ea"/>
                </a:endParaRP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DC754433-CDEA-4232-B874-279DE6D67E13}"/>
                  </a:ext>
                </a:extLst>
              </p:cNvPr>
              <p:cNvSpPr/>
              <p:nvPr/>
            </p:nvSpPr>
            <p:spPr>
              <a:xfrm>
                <a:off x="5104735" y="3078715"/>
                <a:ext cx="787791" cy="7097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+mn-ea"/>
                  </a:rPr>
                  <a:t>5</a:t>
                </a:r>
                <a:endParaRPr lang="zh-CN" altLang="en-US" sz="2400" dirty="0">
                  <a:latin typeface="+mn-ea"/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DEA9E74E-7DF9-411E-BDF3-78B46B128133}"/>
                  </a:ext>
                </a:extLst>
              </p:cNvPr>
              <p:cNvSpPr/>
              <p:nvPr/>
            </p:nvSpPr>
            <p:spPr>
              <a:xfrm>
                <a:off x="6186379" y="3078715"/>
                <a:ext cx="787791" cy="7097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+mn-ea"/>
                  </a:rPr>
                  <a:t>6</a:t>
                </a:r>
                <a:endParaRPr lang="zh-CN" altLang="en-US" sz="2400" dirty="0">
                  <a:latin typeface="+mn-ea"/>
                </a:endParaRPr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EE6703C1-4711-40BB-8AC7-C082F3D82597}"/>
                  </a:ext>
                </a:extLst>
              </p:cNvPr>
              <p:cNvSpPr/>
              <p:nvPr/>
            </p:nvSpPr>
            <p:spPr>
              <a:xfrm>
                <a:off x="5060202" y="2042001"/>
                <a:ext cx="787791" cy="7097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+mn-ea"/>
                  </a:rPr>
                  <a:t>2</a:t>
                </a:r>
                <a:endParaRPr lang="zh-CN" altLang="en-US" sz="2400" dirty="0">
                  <a:latin typeface="+mn-ea"/>
                </a:endParaRPr>
              </a:p>
            </p:txBody>
          </p:sp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4E20F698-BADF-40B0-B5DD-1D6DC385CBD9}"/>
                  </a:ext>
                </a:extLst>
              </p:cNvPr>
              <p:cNvSpPr/>
              <p:nvPr/>
            </p:nvSpPr>
            <p:spPr>
              <a:xfrm>
                <a:off x="6186380" y="2042001"/>
                <a:ext cx="787791" cy="7097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+mn-ea"/>
                  </a:rPr>
                  <a:t>3</a:t>
                </a:r>
                <a:endParaRPr lang="zh-CN" altLang="en-US" sz="2400" dirty="0">
                  <a:latin typeface="+mn-ea"/>
                </a:endParaRPr>
              </a:p>
            </p:txBody>
          </p:sp>
        </p:grp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0B990CC-CFF8-41D0-954F-0A04970CDBD2}"/>
                </a:ext>
              </a:extLst>
            </p:cNvPr>
            <p:cNvSpPr/>
            <p:nvPr/>
          </p:nvSpPr>
          <p:spPr>
            <a:xfrm>
              <a:off x="8208228" y="2406776"/>
              <a:ext cx="3583978" cy="330302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B82E8D30-3411-4010-8918-6615B04F14F5}"/>
                </a:ext>
              </a:extLst>
            </p:cNvPr>
            <p:cNvGrpSpPr/>
            <p:nvPr/>
          </p:nvGrpSpPr>
          <p:grpSpPr>
            <a:xfrm>
              <a:off x="6016805" y="1760021"/>
              <a:ext cx="2016164" cy="1194194"/>
              <a:chOff x="6016805" y="1760021"/>
              <a:chExt cx="2016164" cy="119419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91477962-EFC5-440F-8A94-96C84AF6CAB2}"/>
                  </a:ext>
                </a:extLst>
              </p:cNvPr>
              <p:cNvGrpSpPr/>
              <p:nvPr/>
            </p:nvGrpSpPr>
            <p:grpSpPr>
              <a:xfrm>
                <a:off x="6016805" y="1963774"/>
                <a:ext cx="1126177" cy="990441"/>
                <a:chOff x="6016805" y="1963774"/>
                <a:chExt cx="1126177" cy="990441"/>
              </a:xfrm>
            </p:grpSpPr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C4D6C8EF-A4FB-4242-9BB6-D6494480C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6805" y="2954215"/>
                  <a:ext cx="338386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>
                  <a:extLst>
                    <a:ext uri="{FF2B5EF4-FFF2-40B4-BE49-F238E27FC236}">
                      <a16:creationId xmlns:a16="http://schemas.microsoft.com/office/drawing/2014/main" id="{40309842-C248-4AE4-BE9A-9DD7D62A02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92183" y="1963774"/>
                  <a:ext cx="528767" cy="990441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EC35F2B8-56C1-465A-94AE-1026C130F1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20950" y="1963774"/>
                  <a:ext cx="422032" cy="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4BEF513-CB24-47C5-9837-14D945D152A3}"/>
                  </a:ext>
                </a:extLst>
              </p:cNvPr>
              <p:cNvSpPr txBox="1"/>
              <p:nvPr/>
            </p:nvSpPr>
            <p:spPr>
              <a:xfrm>
                <a:off x="7142982" y="1760021"/>
                <a:ext cx="88998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B050"/>
                    </a:solidFill>
                  </a:rPr>
                  <a:t>margin</a:t>
                </a:r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24A99F7E-D477-484F-9A24-D5E4954D1E73}"/>
                </a:ext>
              </a:extLst>
            </p:cNvPr>
            <p:cNvGrpSpPr/>
            <p:nvPr/>
          </p:nvGrpSpPr>
          <p:grpSpPr>
            <a:xfrm>
              <a:off x="7481370" y="1760021"/>
              <a:ext cx="2132850" cy="1194194"/>
              <a:chOff x="7490494" y="1351970"/>
              <a:chExt cx="2132850" cy="119419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ED266180-ABE5-4FA8-AA1B-E5FCFEC82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0494" y="2546164"/>
                <a:ext cx="698849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E44DC1FF-0D10-45F6-BB06-6321090EA2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2558" y="1555723"/>
                <a:ext cx="528768" cy="99044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919E6644-0027-446C-BE21-6419ABFDB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1325" y="1555723"/>
                <a:ext cx="422032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F3281C9-851B-403E-90EF-5F3CF3C6A100}"/>
                  </a:ext>
                </a:extLst>
              </p:cNvPr>
              <p:cNvSpPr txBox="1"/>
              <p:nvPr/>
            </p:nvSpPr>
            <p:spPr>
              <a:xfrm>
                <a:off x="8733357" y="1351970"/>
                <a:ext cx="88998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B050"/>
                    </a:solidFill>
                  </a:rPr>
                  <a:t>margin</a:t>
                </a:r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106523C-B2C0-4712-B948-591E324F4897}"/>
                </a:ext>
              </a:extLst>
            </p:cNvPr>
            <p:cNvGrpSpPr/>
            <p:nvPr/>
          </p:nvGrpSpPr>
          <p:grpSpPr>
            <a:xfrm>
              <a:off x="6757384" y="5735294"/>
              <a:ext cx="2336610" cy="589787"/>
              <a:chOff x="6757384" y="5735294"/>
              <a:chExt cx="2336610" cy="58978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A230A7F4-8F12-4AE9-9CE0-9F8980947BD4}"/>
                  </a:ext>
                </a:extLst>
              </p:cNvPr>
              <p:cNvCxnSpPr/>
              <p:nvPr/>
            </p:nvCxnSpPr>
            <p:spPr>
              <a:xfrm flipH="1" flipV="1">
                <a:off x="6757384" y="5735294"/>
                <a:ext cx="723986" cy="44091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4E5DF08-BCEE-4B2A-83AF-8265CCE0D7D3}"/>
                  </a:ext>
                </a:extLst>
              </p:cNvPr>
              <p:cNvCxnSpPr/>
              <p:nvPr/>
            </p:nvCxnSpPr>
            <p:spPr>
              <a:xfrm>
                <a:off x="7458276" y="6182405"/>
                <a:ext cx="63031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7D6CA394-EA62-4A61-A9BA-76E5F0FE9022}"/>
                  </a:ext>
                </a:extLst>
              </p:cNvPr>
              <p:cNvSpPr txBox="1"/>
              <p:nvPr/>
            </p:nvSpPr>
            <p:spPr>
              <a:xfrm>
                <a:off x="8088591" y="5955749"/>
                <a:ext cx="100540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padding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B0CDEB1D-282D-4400-9C40-239998760C25}"/>
                </a:ext>
              </a:extLst>
            </p:cNvPr>
            <p:cNvGrpSpPr/>
            <p:nvPr/>
          </p:nvGrpSpPr>
          <p:grpSpPr>
            <a:xfrm>
              <a:off x="4473952" y="1937068"/>
              <a:ext cx="1890884" cy="796169"/>
              <a:chOff x="7132320" y="1162518"/>
              <a:chExt cx="1890884" cy="79616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0" name="直接箭头连接符 79">
                <a:extLst>
                  <a:ext uri="{FF2B5EF4-FFF2-40B4-BE49-F238E27FC236}">
                    <a16:creationId xmlns:a16="http://schemas.microsoft.com/office/drawing/2014/main" id="{78702EF8-65AC-4353-873F-0422A835A53C}"/>
                  </a:ext>
                </a:extLst>
              </p:cNvPr>
              <p:cNvCxnSpPr/>
              <p:nvPr/>
            </p:nvCxnSpPr>
            <p:spPr>
              <a:xfrm flipH="1">
                <a:off x="7132320" y="1350498"/>
                <a:ext cx="365760" cy="6081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E098E5DB-56A5-4C7C-8B7F-5762E834D1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8080" y="1350498"/>
                <a:ext cx="4642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705B77B-475D-49EA-8527-65154032DAC0}"/>
                  </a:ext>
                </a:extLst>
              </p:cNvPr>
              <p:cNvSpPr txBox="1"/>
              <p:nvPr/>
            </p:nvSpPr>
            <p:spPr>
              <a:xfrm>
                <a:off x="7966504" y="1162518"/>
                <a:ext cx="105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float: left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A565775-149F-468F-B94A-34947EE22C24}"/>
              </a:ext>
            </a:extLst>
          </p:cNvPr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1287C19-20CD-4DE7-B5C5-1F16E55FA781}"/>
                </a:ext>
              </a:extLst>
            </p:cNvPr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0A005880-CC6C-473D-BF75-A42341120D0B}"/>
                </a:ext>
              </a:extLst>
            </p:cNvPr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350A14F3-0D00-445C-A2E8-C463F13EED3B}"/>
                  </a:ext>
                </a:extLst>
              </p:cNvPr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A249CA7-1025-4E30-AAD5-C0519DAB1876}"/>
                  </a:ext>
                </a:extLst>
              </p:cNvPr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3EFD94E-FA0F-4EB5-BC5E-52D1D149AEBC}"/>
                </a:ext>
              </a:extLst>
            </p:cNvPr>
            <p:cNvSpPr/>
            <p:nvPr/>
          </p:nvSpPr>
          <p:spPr>
            <a:xfrm flipH="1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D60318E-5608-46CA-A78F-D1E66F2DA645}"/>
              </a:ext>
            </a:extLst>
          </p:cNvPr>
          <p:cNvCxnSpPr>
            <a:cxnSpLocks/>
          </p:cNvCxnSpPr>
          <p:nvPr/>
        </p:nvCxnSpPr>
        <p:spPr>
          <a:xfrm flipH="1">
            <a:off x="4590281" y="5690611"/>
            <a:ext cx="8298" cy="27476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96CC01C-CE79-40CE-9433-9E4926D8472B}"/>
              </a:ext>
            </a:extLst>
          </p:cNvPr>
          <p:cNvCxnSpPr>
            <a:cxnSpLocks/>
          </p:cNvCxnSpPr>
          <p:nvPr/>
        </p:nvCxnSpPr>
        <p:spPr>
          <a:xfrm flipH="1">
            <a:off x="1669516" y="4360138"/>
            <a:ext cx="29259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B220B09D-AD3F-48C6-A189-F657FDB94FC1}"/>
              </a:ext>
            </a:extLst>
          </p:cNvPr>
          <p:cNvCxnSpPr>
            <a:cxnSpLocks/>
          </p:cNvCxnSpPr>
          <p:nvPr/>
        </p:nvCxnSpPr>
        <p:spPr>
          <a:xfrm flipH="1">
            <a:off x="4956423" y="4230603"/>
            <a:ext cx="29259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74A030ED-F3B0-4304-A4AE-D6202E9148B0}"/>
              </a:ext>
            </a:extLst>
          </p:cNvPr>
          <p:cNvCxnSpPr>
            <a:cxnSpLocks/>
          </p:cNvCxnSpPr>
          <p:nvPr/>
        </p:nvCxnSpPr>
        <p:spPr>
          <a:xfrm flipH="1">
            <a:off x="3483735" y="2473071"/>
            <a:ext cx="8298" cy="27476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3CBA3F7-EEDD-4BA2-BCBE-DFFC5B46A679}"/>
              </a:ext>
            </a:extLst>
          </p:cNvPr>
          <p:cNvCxnSpPr/>
          <p:nvPr/>
        </p:nvCxnSpPr>
        <p:spPr>
          <a:xfrm>
            <a:off x="3459955" y="3551220"/>
            <a:ext cx="0" cy="306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B57162D-E84F-41DC-A1E6-8EA80B7DF23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94090" y="4230603"/>
            <a:ext cx="298147" cy="10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2034956-875F-4E36-B277-C30040238A01}"/>
              </a:ext>
            </a:extLst>
          </p:cNvPr>
          <p:cNvCxnSpPr>
            <a:cxnSpLocks/>
          </p:cNvCxnSpPr>
          <p:nvPr/>
        </p:nvCxnSpPr>
        <p:spPr>
          <a:xfrm flipH="1">
            <a:off x="2757527" y="4240996"/>
            <a:ext cx="3678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1AC4C0C-E26D-4DF1-A792-71D1AA3E5751}"/>
              </a:ext>
            </a:extLst>
          </p:cNvPr>
          <p:cNvCxnSpPr/>
          <p:nvPr/>
        </p:nvCxnSpPr>
        <p:spPr>
          <a:xfrm>
            <a:off x="3519235" y="4614233"/>
            <a:ext cx="0" cy="3438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76543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67219" y="860632"/>
            <a:ext cx="9739821" cy="91025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六个单面子元素的公共样式代码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226097" y="1848256"/>
            <a:ext cx="7793500" cy="481279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32500" lnSpcReduction="20000"/>
          </a:bodyPr>
          <a:lstStyle/>
          <a:p>
            <a:pPr algn="l">
              <a:buClr>
                <a:srgbClr val="000000"/>
              </a:buClr>
            </a:pPr>
            <a:endParaRPr lang="en-US" altLang="zh-CN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7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li {</a:t>
            </a:r>
          </a:p>
          <a:p>
            <a:pPr algn="l">
              <a:buClr>
                <a:srgbClr val="000000"/>
              </a:buClr>
            </a:pPr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width: 60px; 			/* </a:t>
            </a:r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宽度 *</a:t>
            </a:r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l">
              <a:buClr>
                <a:srgbClr val="000000"/>
              </a:buClr>
            </a:pPr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height: 60px;     		 /* </a:t>
            </a:r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高度 *</a:t>
            </a:r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l">
              <a:buClr>
                <a:srgbClr val="000000"/>
              </a:buClr>
            </a:pPr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color: white; 			 /* </a:t>
            </a:r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字体颜色 *</a:t>
            </a:r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l">
              <a:buClr>
                <a:srgbClr val="000000"/>
              </a:buClr>
            </a:pPr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font-size: 28px; 		 /* </a:t>
            </a:r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字体大小 *</a:t>
            </a:r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l">
              <a:buClr>
                <a:srgbClr val="000000"/>
              </a:buClr>
            </a:pPr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float: left; 			/* </a:t>
            </a:r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左浮动 *</a:t>
            </a:r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l">
              <a:buClr>
                <a:srgbClr val="000000"/>
              </a:buClr>
            </a:pPr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margin: 5px; 			/* </a:t>
            </a:r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外边距 *</a:t>
            </a:r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l">
              <a:buClr>
                <a:srgbClr val="000000"/>
              </a:buClr>
            </a:pPr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border-radius: 20px; 	/* </a:t>
            </a:r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设置圆角 *</a:t>
            </a:r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l">
              <a:buClr>
                <a:srgbClr val="000000"/>
              </a:buClr>
            </a:pPr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text-align: center; 		/* </a:t>
            </a:r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文字水平居中 *</a:t>
            </a:r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l">
              <a:buClr>
                <a:srgbClr val="000000"/>
              </a:buClr>
            </a:pPr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line-height: 60px; 		/* </a:t>
            </a:r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文字垂直居中 *</a:t>
            </a:r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l">
              <a:buClr>
                <a:srgbClr val="000000"/>
              </a:buClr>
            </a:pPr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}</a:t>
            </a:r>
          </a:p>
          <a:p>
            <a:pPr algn="l">
              <a:buClr>
                <a:srgbClr val="000000"/>
              </a:buClr>
            </a:pPr>
            <a:endParaRPr lang="en-US" altLang="zh-CN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954214" y="4932372"/>
            <a:ext cx="8011689" cy="10350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0000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BBAF3F-30FE-47FE-8F2F-9EB97A8A3759}"/>
              </a:ext>
            </a:extLst>
          </p:cNvPr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7B9FA2B-F3EA-44D5-8E51-2CE1BD39B16D}"/>
                </a:ext>
              </a:extLst>
            </p:cNvPr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6A11C59-1CE8-4155-AF92-A7B0B8212681}"/>
                </a:ext>
              </a:extLst>
            </p:cNvPr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1A5A3BF-83B0-4F5E-B77E-A08FD0D8CB53}"/>
                  </a:ext>
                </a:extLst>
              </p:cNvPr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7522091-D5E4-448F-A167-19B8B75B2F65}"/>
                  </a:ext>
                </a:extLst>
              </p:cNvPr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A5CC49-2673-4BE8-94EC-05A0CD983988}"/>
                </a:ext>
              </a:extLst>
            </p:cNvPr>
            <p:cNvSpPr/>
            <p:nvPr/>
          </p:nvSpPr>
          <p:spPr>
            <a:xfrm flipH="1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1161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285462" y="782832"/>
            <a:ext cx="7864521" cy="91025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单面子元素颜色代码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954214" y="1734059"/>
            <a:ext cx="7864521" cy="481279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32500" lnSpcReduction="20000"/>
          </a:bodyPr>
          <a:lstStyle/>
          <a:p>
            <a:pPr algn="l">
              <a:buClr>
                <a:srgbClr val="000000"/>
              </a:buClr>
            </a:pPr>
            <a:endParaRPr lang="en-US" altLang="zh-CN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7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7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修改六面颜色 *</a:t>
            </a:r>
            <a:r>
              <a:rPr lang="en-US" altLang="zh-CN" sz="7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l">
              <a:lnSpc>
                <a:spcPct val="170000"/>
              </a:lnSpc>
              <a:buClr>
                <a:srgbClr val="000000"/>
              </a:buClr>
            </a:pPr>
            <a:r>
              <a:rPr lang="en-US" altLang="zh-CN" sz="7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.front li { background: red; }</a:t>
            </a:r>
          </a:p>
          <a:p>
            <a:pPr algn="l">
              <a:lnSpc>
                <a:spcPct val="170000"/>
              </a:lnSpc>
              <a:buClr>
                <a:srgbClr val="000000"/>
              </a:buClr>
            </a:pPr>
            <a:r>
              <a:rPr lang="en-US" altLang="zh-CN" sz="7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.back li { background: green; }</a:t>
            </a:r>
          </a:p>
          <a:p>
            <a:pPr algn="l">
              <a:lnSpc>
                <a:spcPct val="170000"/>
              </a:lnSpc>
              <a:buClr>
                <a:srgbClr val="000000"/>
              </a:buClr>
            </a:pPr>
            <a:r>
              <a:rPr lang="en-US" altLang="zh-CN" sz="7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.left li { background: blue; }</a:t>
            </a:r>
          </a:p>
          <a:p>
            <a:pPr algn="l">
              <a:lnSpc>
                <a:spcPct val="170000"/>
              </a:lnSpc>
              <a:buClr>
                <a:srgbClr val="000000"/>
              </a:buClr>
            </a:pPr>
            <a:r>
              <a:rPr lang="en-US" altLang="zh-CN" sz="7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.right li { background: purple; }</a:t>
            </a:r>
          </a:p>
          <a:p>
            <a:pPr algn="l">
              <a:lnSpc>
                <a:spcPct val="170000"/>
              </a:lnSpc>
              <a:buClr>
                <a:srgbClr val="000000"/>
              </a:buClr>
            </a:pPr>
            <a:r>
              <a:rPr lang="en-US" altLang="zh-CN" sz="7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.top li { background: yellow; }</a:t>
            </a:r>
          </a:p>
          <a:p>
            <a:pPr algn="l">
              <a:lnSpc>
                <a:spcPct val="170000"/>
              </a:lnSpc>
              <a:buClr>
                <a:srgbClr val="000000"/>
              </a:buClr>
            </a:pPr>
            <a:r>
              <a:rPr lang="en-US" altLang="zh-CN" sz="7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.bottom li { background: </a:t>
            </a:r>
            <a:r>
              <a:rPr lang="en-US" altLang="zh-CN" sz="7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darkcyan</a:t>
            </a:r>
            <a:r>
              <a:rPr lang="en-US" altLang="zh-CN" sz="7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}</a:t>
            </a:r>
            <a:endParaRPr lang="en-US" altLang="zh-CN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954214" y="4932372"/>
            <a:ext cx="8011689" cy="10350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0000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BBAF3F-30FE-47FE-8F2F-9EB97A8A3759}"/>
              </a:ext>
            </a:extLst>
          </p:cNvPr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7B9FA2B-F3EA-44D5-8E51-2CE1BD39B16D}"/>
                </a:ext>
              </a:extLst>
            </p:cNvPr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6A11C59-1CE8-4155-AF92-A7B0B8212681}"/>
                </a:ext>
              </a:extLst>
            </p:cNvPr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1A5A3BF-83B0-4F5E-B77E-A08FD0D8CB53}"/>
                  </a:ext>
                </a:extLst>
              </p:cNvPr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7522091-D5E4-448F-A167-19B8B75B2F65}"/>
                  </a:ext>
                </a:extLst>
              </p:cNvPr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A5CC49-2673-4BE8-94EC-05A0CD983988}"/>
                </a:ext>
              </a:extLst>
            </p:cNvPr>
            <p:cNvSpPr/>
            <p:nvPr/>
          </p:nvSpPr>
          <p:spPr>
            <a:xfrm flipH="1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46019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BB3F30C9-501D-4BFF-9101-6399D3AA8C69}"/>
              </a:ext>
            </a:extLst>
          </p:cNvPr>
          <p:cNvSpPr txBox="1"/>
          <p:nvPr/>
        </p:nvSpPr>
        <p:spPr>
          <a:xfrm>
            <a:off x="1251189" y="567492"/>
            <a:ext cx="5809953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魔方的九宫格制作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A565775-149F-468F-B94A-34947EE22C24}"/>
              </a:ext>
            </a:extLst>
          </p:cNvPr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1287C19-20CD-4DE7-B5C5-1F16E55FA781}"/>
                </a:ext>
              </a:extLst>
            </p:cNvPr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0A005880-CC6C-473D-BF75-A42341120D0B}"/>
                </a:ext>
              </a:extLst>
            </p:cNvPr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350A14F3-0D00-445C-A2E8-C463F13EED3B}"/>
                  </a:ext>
                </a:extLst>
              </p:cNvPr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A249CA7-1025-4E30-AAD5-C0519DAB1876}"/>
                  </a:ext>
                </a:extLst>
              </p:cNvPr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3EFD94E-FA0F-4EB5-BC5E-52D1D149AEBC}"/>
                </a:ext>
              </a:extLst>
            </p:cNvPr>
            <p:cNvSpPr/>
            <p:nvPr/>
          </p:nvSpPr>
          <p:spPr>
            <a:xfrm flipH="1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720AFC2-BF58-4D65-9495-44063354E143}"/>
              </a:ext>
            </a:extLst>
          </p:cNvPr>
          <p:cNvGrpSpPr/>
          <p:nvPr/>
        </p:nvGrpSpPr>
        <p:grpSpPr>
          <a:xfrm>
            <a:off x="3917014" y="2278967"/>
            <a:ext cx="3327848" cy="3137095"/>
            <a:chOff x="3917014" y="2278967"/>
            <a:chExt cx="3327848" cy="3137095"/>
          </a:xfrm>
        </p:grpSpPr>
        <p:sp>
          <p:nvSpPr>
            <p:cNvPr id="17" name="立方体 16">
              <a:extLst>
                <a:ext uri="{FF2B5EF4-FFF2-40B4-BE49-F238E27FC236}">
                  <a16:creationId xmlns:a16="http://schemas.microsoft.com/office/drawing/2014/main" id="{70909278-F77D-43D1-9502-D5EA8AB3BCA1}"/>
                </a:ext>
              </a:extLst>
            </p:cNvPr>
            <p:cNvSpPr/>
            <p:nvPr/>
          </p:nvSpPr>
          <p:spPr>
            <a:xfrm>
              <a:off x="3917014" y="2278967"/>
              <a:ext cx="3327848" cy="3137095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21929BA-BA03-47AF-B2EA-C270A7702A14}"/>
                </a:ext>
              </a:extLst>
            </p:cNvPr>
            <p:cNvCxnSpPr>
              <a:cxnSpLocks/>
            </p:cNvCxnSpPr>
            <p:nvPr/>
          </p:nvCxnSpPr>
          <p:spPr>
            <a:xfrm>
              <a:off x="4704800" y="2278972"/>
              <a:ext cx="0" cy="2359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E00A1962-F7AB-48B6-B1C8-649FC9BA4605}"/>
                </a:ext>
              </a:extLst>
            </p:cNvPr>
            <p:cNvCxnSpPr/>
            <p:nvPr/>
          </p:nvCxnSpPr>
          <p:spPr>
            <a:xfrm flipV="1">
              <a:off x="3917014" y="4638824"/>
              <a:ext cx="787786" cy="7772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1276F964-082D-4F85-9818-7A9536B949F6}"/>
                </a:ext>
              </a:extLst>
            </p:cNvPr>
            <p:cNvCxnSpPr/>
            <p:nvPr/>
          </p:nvCxnSpPr>
          <p:spPr>
            <a:xfrm>
              <a:off x="4704800" y="4638824"/>
              <a:ext cx="25400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8C044951-1196-49C0-9081-49B6EA8F4EE2}"/>
              </a:ext>
            </a:extLst>
          </p:cNvPr>
          <p:cNvGrpSpPr/>
          <p:nvPr/>
        </p:nvGrpSpPr>
        <p:grpSpPr>
          <a:xfrm>
            <a:off x="2504055" y="1716258"/>
            <a:ext cx="6398866" cy="4657677"/>
            <a:chOff x="2504055" y="1716258"/>
            <a:chExt cx="6398866" cy="4657677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15C8CD5C-434D-494C-999E-355B1580F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0985" y="1716258"/>
              <a:ext cx="12332" cy="41971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4659E570-FAED-4BCE-94C4-063525775507}"/>
                </a:ext>
              </a:extLst>
            </p:cNvPr>
            <p:cNvCxnSpPr/>
            <p:nvPr/>
          </p:nvCxnSpPr>
          <p:spPr>
            <a:xfrm flipV="1">
              <a:off x="2504055" y="4294802"/>
              <a:ext cx="6398866" cy="278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3AB7AD8C-B8DD-4B63-B4C0-3AF71CA1FDAA}"/>
                </a:ext>
              </a:extLst>
            </p:cNvPr>
            <p:cNvCxnSpPr/>
            <p:nvPr/>
          </p:nvCxnSpPr>
          <p:spPr>
            <a:xfrm flipH="1">
              <a:off x="3561469" y="2685514"/>
              <a:ext cx="3418450" cy="36884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5AF32083-FE6C-49EF-B82E-AD468DA8EEC1}"/>
              </a:ext>
            </a:extLst>
          </p:cNvPr>
          <p:cNvSpPr txBox="1"/>
          <p:nvPr/>
        </p:nvSpPr>
        <p:spPr>
          <a:xfrm>
            <a:off x="5215005" y="131269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</a:rPr>
              <a:t>轴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942DD4C-8151-47A4-9055-807A5E7DE50B}"/>
              </a:ext>
            </a:extLst>
          </p:cNvPr>
          <p:cNvSpPr txBox="1"/>
          <p:nvPr/>
        </p:nvSpPr>
        <p:spPr>
          <a:xfrm>
            <a:off x="9244398" y="412408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轴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3089138-C472-45D3-894D-0A6DEAD21841}"/>
              </a:ext>
            </a:extLst>
          </p:cNvPr>
          <p:cNvSpPr txBox="1"/>
          <p:nvPr/>
        </p:nvSpPr>
        <p:spPr>
          <a:xfrm>
            <a:off x="3041068" y="629461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Z</a:t>
            </a:r>
            <a:r>
              <a:rPr lang="zh-CN" altLang="en-US" dirty="0">
                <a:solidFill>
                  <a:srgbClr val="FF0000"/>
                </a:solidFill>
              </a:rPr>
              <a:t>轴</a:t>
            </a:r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325A3EC1-4CA3-4951-B441-08F1995C6A1A}"/>
              </a:ext>
            </a:extLst>
          </p:cNvPr>
          <p:cNvGrpSpPr/>
          <p:nvPr/>
        </p:nvGrpSpPr>
        <p:grpSpPr>
          <a:xfrm>
            <a:off x="34985" y="3603328"/>
            <a:ext cx="4491578" cy="962775"/>
            <a:chOff x="-37018" y="3479404"/>
            <a:chExt cx="4491578" cy="962775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29D70638-9646-4384-BE41-DD24F0621857}"/>
                </a:ext>
              </a:extLst>
            </p:cNvPr>
            <p:cNvGrpSpPr/>
            <p:nvPr/>
          </p:nvGrpSpPr>
          <p:grpSpPr>
            <a:xfrm>
              <a:off x="3442672" y="3861884"/>
              <a:ext cx="1011888" cy="580295"/>
              <a:chOff x="3198198" y="3397348"/>
              <a:chExt cx="1011888" cy="580295"/>
            </a:xfrm>
          </p:grpSpPr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81694004-9CEA-44EE-B1F9-5A50863A62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652" y="3397348"/>
                <a:ext cx="749434" cy="5802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30845490-AAAC-48D3-B993-F1AE645D08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98198" y="3397411"/>
                <a:ext cx="2673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0EAB27A6-357A-43D2-86FE-E8124335C45D}"/>
                </a:ext>
              </a:extLst>
            </p:cNvPr>
            <p:cNvSpPr/>
            <p:nvPr/>
          </p:nvSpPr>
          <p:spPr>
            <a:xfrm>
              <a:off x="-37018" y="3479404"/>
              <a:ext cx="3542851" cy="8933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rgbClr val="FF0000"/>
                  </a:solidFill>
                  <a:latin typeface="+mj-lt"/>
                  <a:ea typeface="微软雅黑" panose="020B0503020204020204" pitchFamily="34" charset="-122"/>
                </a:rPr>
                <a:t>.left </a:t>
              </a:r>
              <a:r>
                <a:rPr lang="en-US" altLang="zh-CN" sz="1400" dirty="0">
                  <a:latin typeface="+mj-lt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sz="1400" dirty="0">
                  <a:latin typeface="+mj-lt"/>
                  <a:ea typeface="微软雅黑" panose="020B0503020204020204" pitchFamily="34" charset="-122"/>
                </a:rPr>
                <a:t>    transform: </a:t>
              </a:r>
              <a:r>
                <a:rPr lang="en-US" altLang="zh-CN" sz="1400" dirty="0" err="1">
                  <a:solidFill>
                    <a:srgbClr val="FF0000"/>
                  </a:solidFill>
                  <a:latin typeface="+mj-lt"/>
                  <a:ea typeface="微软雅黑" panose="020B0503020204020204" pitchFamily="34" charset="-122"/>
                </a:rPr>
                <a:t>rotateY</a:t>
              </a:r>
              <a:r>
                <a:rPr lang="en-US" altLang="zh-CN" sz="1400" dirty="0">
                  <a:solidFill>
                    <a:srgbClr val="FF0000"/>
                  </a:solidFill>
                  <a:latin typeface="+mj-lt"/>
                  <a:ea typeface="微软雅黑" panose="020B0503020204020204" pitchFamily="34" charset="-122"/>
                </a:rPr>
                <a:t>(90deg) </a:t>
              </a:r>
              <a:r>
                <a:rPr lang="en-US" altLang="zh-CN" sz="1400" dirty="0" err="1">
                  <a:latin typeface="+mj-lt"/>
                  <a:ea typeface="微软雅黑" panose="020B0503020204020204" pitchFamily="34" charset="-122"/>
                </a:rPr>
                <a:t>translateZ</a:t>
              </a:r>
              <a:r>
                <a:rPr lang="en-US" altLang="zh-CN" sz="1400" dirty="0">
                  <a:latin typeface="+mj-lt"/>
                  <a:ea typeface="微软雅黑" panose="020B0503020204020204" pitchFamily="34" charset="-122"/>
                </a:rPr>
                <a:t>(120px</a:t>
              </a:r>
              <a:r>
                <a:rPr lang="zh-CN" altLang="en-US" sz="1400" dirty="0">
                  <a:latin typeface="+mj-lt"/>
                  <a:ea typeface="微软雅黑" panose="020B0503020204020204" pitchFamily="34" charset="-122"/>
                </a:rPr>
                <a:t>）</a:t>
              </a:r>
              <a:endParaRPr lang="en-US" altLang="zh-CN" sz="1400" dirty="0">
                <a:latin typeface="+mj-lt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+mj-lt"/>
                  <a:ea typeface="微软雅黑" panose="020B0503020204020204" pitchFamily="34" charset="-122"/>
                </a:rPr>
                <a:t> }</a:t>
              </a:r>
              <a:endParaRPr lang="zh-CN" altLang="en-US" sz="1400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A66E3120-BFC7-43B7-89AB-66626B83288D}"/>
              </a:ext>
            </a:extLst>
          </p:cNvPr>
          <p:cNvGrpSpPr/>
          <p:nvPr/>
        </p:nvGrpSpPr>
        <p:grpSpPr>
          <a:xfrm>
            <a:off x="6979920" y="2753668"/>
            <a:ext cx="4640673" cy="1179379"/>
            <a:chOff x="6979920" y="2753668"/>
            <a:chExt cx="4640673" cy="1179379"/>
          </a:xfrm>
        </p:grpSpPr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A8EDF1AE-A745-4ED0-8410-268C0C61D6C2}"/>
                </a:ext>
              </a:extLst>
            </p:cNvPr>
            <p:cNvGrpSpPr/>
            <p:nvPr/>
          </p:nvGrpSpPr>
          <p:grpSpPr>
            <a:xfrm>
              <a:off x="6979920" y="3245001"/>
              <a:ext cx="855785" cy="688046"/>
              <a:chOff x="6979920" y="3245001"/>
              <a:chExt cx="855785" cy="688046"/>
            </a:xfrm>
          </p:grpSpPr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40F0154E-E69D-4A5C-8DAB-2C2F962E9C94}"/>
                  </a:ext>
                </a:extLst>
              </p:cNvPr>
              <p:cNvCxnSpPr/>
              <p:nvPr/>
            </p:nvCxnSpPr>
            <p:spPr>
              <a:xfrm flipH="1">
                <a:off x="6979920" y="3245001"/>
                <a:ext cx="464234" cy="6880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ED838FE0-E2D8-41D8-9D85-2CB68CDEBE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44155" y="3245001"/>
                <a:ext cx="3915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79781449-7E8B-404E-B4A7-CB4D64E818CF}"/>
                </a:ext>
              </a:extLst>
            </p:cNvPr>
            <p:cNvSpPr/>
            <p:nvPr/>
          </p:nvSpPr>
          <p:spPr>
            <a:xfrm>
              <a:off x="7835705" y="2753668"/>
              <a:ext cx="3784888" cy="8933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rgbClr val="FF0000"/>
                  </a:solidFill>
                  <a:latin typeface="+mj-lt"/>
                  <a:ea typeface="微软雅黑" panose="020B0503020204020204" pitchFamily="34" charset="-122"/>
                </a:rPr>
                <a:t>.right </a:t>
              </a:r>
              <a:r>
                <a:rPr lang="en-US" altLang="zh-CN" sz="1400" dirty="0">
                  <a:latin typeface="+mj-lt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sz="1400" dirty="0">
                  <a:latin typeface="+mj-lt"/>
                  <a:ea typeface="微软雅黑" panose="020B0503020204020204" pitchFamily="34" charset="-122"/>
                </a:rPr>
                <a:t>    transform: </a:t>
              </a:r>
              <a:r>
                <a:rPr lang="en-US" altLang="zh-CN" sz="1400" dirty="0" err="1">
                  <a:solidFill>
                    <a:srgbClr val="FF0000"/>
                  </a:solidFill>
                  <a:latin typeface="+mj-lt"/>
                  <a:ea typeface="微软雅黑" panose="020B0503020204020204" pitchFamily="34" charset="-122"/>
                </a:rPr>
                <a:t>rotateY</a:t>
              </a:r>
              <a:r>
                <a:rPr lang="en-US" altLang="zh-CN" sz="1400" dirty="0">
                  <a:solidFill>
                    <a:srgbClr val="FF0000"/>
                  </a:solidFill>
                  <a:latin typeface="+mj-lt"/>
                  <a:ea typeface="微软雅黑" panose="020B0503020204020204" pitchFamily="34" charset="-122"/>
                </a:rPr>
                <a:t>(-90deg) </a:t>
              </a:r>
              <a:r>
                <a:rPr lang="en-US" altLang="zh-CN" sz="1400" dirty="0" err="1">
                  <a:latin typeface="+mj-lt"/>
                  <a:ea typeface="微软雅黑" panose="020B0503020204020204" pitchFamily="34" charset="-122"/>
                </a:rPr>
                <a:t>translateZ</a:t>
              </a:r>
              <a:r>
                <a:rPr lang="en-US" altLang="zh-CN" sz="1400" dirty="0">
                  <a:latin typeface="+mj-lt"/>
                  <a:ea typeface="微软雅黑" panose="020B0503020204020204" pitchFamily="34" charset="-122"/>
                </a:rPr>
                <a:t>(120px</a:t>
              </a:r>
              <a:r>
                <a:rPr lang="zh-CN" altLang="en-US" sz="1400" dirty="0">
                  <a:latin typeface="+mj-lt"/>
                  <a:ea typeface="微软雅黑" panose="020B0503020204020204" pitchFamily="34" charset="-122"/>
                </a:rPr>
                <a:t>）</a:t>
              </a:r>
              <a:endParaRPr lang="en-US" altLang="zh-CN" sz="1400" dirty="0">
                <a:latin typeface="+mj-lt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+mj-lt"/>
                  <a:ea typeface="微软雅黑" panose="020B0503020204020204" pitchFamily="34" charset="-122"/>
                </a:rPr>
                <a:t> }</a:t>
              </a:r>
              <a:endParaRPr lang="zh-CN" altLang="en-US" sz="1400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093790DE-457B-41D9-8E35-0C1835BC7958}"/>
              </a:ext>
            </a:extLst>
          </p:cNvPr>
          <p:cNvGrpSpPr/>
          <p:nvPr/>
        </p:nvGrpSpPr>
        <p:grpSpPr>
          <a:xfrm>
            <a:off x="5813357" y="1156154"/>
            <a:ext cx="3682791" cy="1130024"/>
            <a:chOff x="5813357" y="1156154"/>
            <a:chExt cx="3682791" cy="1130024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6525D20C-09E4-4C6B-A1A8-D769EF6D3425}"/>
                </a:ext>
              </a:extLst>
            </p:cNvPr>
            <p:cNvGrpSpPr/>
            <p:nvPr/>
          </p:nvGrpSpPr>
          <p:grpSpPr>
            <a:xfrm>
              <a:off x="5813357" y="1598132"/>
              <a:ext cx="826522" cy="688046"/>
              <a:chOff x="6755964" y="1599786"/>
              <a:chExt cx="826522" cy="688046"/>
            </a:xfrm>
          </p:grpSpPr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ADC6D0E1-928A-47AF-997E-9653184C196F}"/>
                  </a:ext>
                </a:extLst>
              </p:cNvPr>
              <p:cNvCxnSpPr/>
              <p:nvPr/>
            </p:nvCxnSpPr>
            <p:spPr>
              <a:xfrm flipH="1">
                <a:off x="6755964" y="1599786"/>
                <a:ext cx="464234" cy="6880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FD6A9E38-F1C0-438F-B61A-E3E3DE5F12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97970" y="1604990"/>
                <a:ext cx="384516" cy="83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F78B2935-7777-4A8D-9AC4-7DA74CBF8198}"/>
                </a:ext>
              </a:extLst>
            </p:cNvPr>
            <p:cNvSpPr/>
            <p:nvPr/>
          </p:nvSpPr>
          <p:spPr>
            <a:xfrm>
              <a:off x="6639879" y="1156154"/>
              <a:ext cx="2856269" cy="8933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rgbClr val="FF0000"/>
                  </a:solidFill>
                  <a:latin typeface="+mj-lt"/>
                  <a:ea typeface="微软雅黑" panose="020B0503020204020204" pitchFamily="34" charset="-122"/>
                </a:rPr>
                <a:t>.back</a:t>
              </a:r>
              <a:r>
                <a:rPr lang="en-US" altLang="zh-CN" sz="1400" dirty="0">
                  <a:latin typeface="+mj-lt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sz="1400" dirty="0">
                  <a:latin typeface="+mj-lt"/>
                  <a:ea typeface="微软雅黑" panose="020B0503020204020204" pitchFamily="34" charset="-122"/>
                </a:rPr>
                <a:t>    transform: </a:t>
              </a:r>
              <a:r>
                <a:rPr lang="en-US" altLang="zh-CN" sz="1400" dirty="0" err="1">
                  <a:latin typeface="+mj-lt"/>
                  <a:ea typeface="微软雅黑" panose="020B0503020204020204" pitchFamily="34" charset="-122"/>
                </a:rPr>
                <a:t>translateZ</a:t>
              </a:r>
              <a:r>
                <a:rPr lang="en-US" altLang="zh-CN" sz="1400" dirty="0">
                  <a:latin typeface="+mj-lt"/>
                  <a:ea typeface="微软雅黑" panose="020B0503020204020204" pitchFamily="34" charset="-122"/>
                </a:rPr>
                <a:t>(-</a:t>
              </a:r>
              <a:r>
                <a:rPr lang="en-US" altLang="zh-CN" sz="1400" dirty="0">
                  <a:solidFill>
                    <a:srgbClr val="FF0000"/>
                  </a:solidFill>
                  <a:latin typeface="+mj-lt"/>
                  <a:ea typeface="微软雅黑" panose="020B0503020204020204" pitchFamily="34" charset="-122"/>
                </a:rPr>
                <a:t>120px</a:t>
              </a:r>
              <a:r>
                <a:rPr lang="zh-CN" altLang="en-US" sz="1400" dirty="0">
                  <a:latin typeface="+mj-lt"/>
                  <a:ea typeface="微软雅黑" panose="020B0503020204020204" pitchFamily="34" charset="-122"/>
                </a:rPr>
                <a:t>）</a:t>
              </a:r>
              <a:endParaRPr lang="en-US" altLang="zh-CN" sz="1400" dirty="0">
                <a:latin typeface="+mj-lt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+mj-lt"/>
                  <a:ea typeface="微软雅黑" panose="020B0503020204020204" pitchFamily="34" charset="-122"/>
                </a:rPr>
                <a:t> }</a:t>
              </a:r>
              <a:endParaRPr lang="zh-CN" altLang="en-US" sz="1400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CEB14446-B4D3-4A31-AFB7-D9687CABF6A9}"/>
              </a:ext>
            </a:extLst>
          </p:cNvPr>
          <p:cNvGrpSpPr/>
          <p:nvPr/>
        </p:nvGrpSpPr>
        <p:grpSpPr>
          <a:xfrm>
            <a:off x="851846" y="2463595"/>
            <a:ext cx="3676839" cy="893354"/>
            <a:chOff x="851846" y="2463595"/>
            <a:chExt cx="3676839" cy="893354"/>
          </a:xfrm>
        </p:grpSpPr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49383E68-D082-4831-9355-7706AAEE2003}"/>
                </a:ext>
              </a:extLst>
            </p:cNvPr>
            <p:cNvCxnSpPr>
              <a:cxnSpLocks/>
            </p:cNvCxnSpPr>
            <p:nvPr/>
          </p:nvCxnSpPr>
          <p:spPr>
            <a:xfrm>
              <a:off x="4093129" y="2743742"/>
              <a:ext cx="435556" cy="345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B162F981-E6B8-4414-8370-82453F0F4FC8}"/>
                </a:ext>
              </a:extLst>
            </p:cNvPr>
            <p:cNvCxnSpPr/>
            <p:nvPr/>
          </p:nvCxnSpPr>
          <p:spPr>
            <a:xfrm flipH="1">
              <a:off x="3725428" y="2738975"/>
              <a:ext cx="38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矩形: 圆角 124">
              <a:extLst>
                <a:ext uri="{FF2B5EF4-FFF2-40B4-BE49-F238E27FC236}">
                  <a16:creationId xmlns:a16="http://schemas.microsoft.com/office/drawing/2014/main" id="{294394D6-37D4-4775-B4B1-AB3E8D346D1D}"/>
                </a:ext>
              </a:extLst>
            </p:cNvPr>
            <p:cNvSpPr/>
            <p:nvPr/>
          </p:nvSpPr>
          <p:spPr>
            <a:xfrm>
              <a:off x="851846" y="2463595"/>
              <a:ext cx="2856269" cy="8933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rgbClr val="FF0000"/>
                  </a:solidFill>
                  <a:latin typeface="+mj-lt"/>
                  <a:ea typeface="微软雅黑" panose="020B0503020204020204" pitchFamily="34" charset="-122"/>
                </a:rPr>
                <a:t>.front</a:t>
              </a:r>
              <a:r>
                <a:rPr lang="en-US" altLang="zh-CN" sz="1400" dirty="0">
                  <a:latin typeface="+mj-lt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sz="1400" dirty="0">
                  <a:latin typeface="+mj-lt"/>
                  <a:ea typeface="微软雅黑" panose="020B0503020204020204" pitchFamily="34" charset="-122"/>
                </a:rPr>
                <a:t>    transform: </a:t>
              </a:r>
              <a:r>
                <a:rPr lang="en-US" altLang="zh-CN" sz="1400" dirty="0" err="1">
                  <a:latin typeface="+mj-lt"/>
                  <a:ea typeface="微软雅黑" panose="020B0503020204020204" pitchFamily="34" charset="-122"/>
                </a:rPr>
                <a:t>translateZ</a:t>
              </a:r>
              <a:r>
                <a:rPr lang="en-US" altLang="zh-CN" sz="1400" dirty="0">
                  <a:latin typeface="+mj-lt"/>
                  <a:ea typeface="微软雅黑" panose="020B0503020204020204" pitchFamily="34" charset="-122"/>
                </a:rPr>
                <a:t>(</a:t>
              </a:r>
              <a:r>
                <a:rPr lang="en-US" altLang="zh-CN" sz="1400" dirty="0">
                  <a:solidFill>
                    <a:srgbClr val="FF0000"/>
                  </a:solidFill>
                  <a:latin typeface="+mj-lt"/>
                  <a:ea typeface="微软雅黑" panose="020B0503020204020204" pitchFamily="34" charset="-122"/>
                </a:rPr>
                <a:t>120px</a:t>
              </a:r>
              <a:r>
                <a:rPr lang="zh-CN" altLang="en-US" sz="1400" dirty="0">
                  <a:latin typeface="+mj-lt"/>
                  <a:ea typeface="微软雅黑" panose="020B0503020204020204" pitchFamily="34" charset="-122"/>
                </a:rPr>
                <a:t>）</a:t>
              </a:r>
              <a:endParaRPr lang="en-US" altLang="zh-CN" sz="1400" dirty="0">
                <a:latin typeface="+mj-lt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+mj-lt"/>
                  <a:ea typeface="微软雅黑" panose="020B0503020204020204" pitchFamily="34" charset="-122"/>
                </a:rPr>
                <a:t> }</a:t>
              </a:r>
              <a:endParaRPr lang="zh-CN" altLang="en-US" sz="1400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23B96156-CFDC-4E46-8F29-07D19FEF8076}"/>
              </a:ext>
            </a:extLst>
          </p:cNvPr>
          <p:cNvGrpSpPr/>
          <p:nvPr/>
        </p:nvGrpSpPr>
        <p:grpSpPr>
          <a:xfrm>
            <a:off x="512130" y="1355950"/>
            <a:ext cx="4428504" cy="1101501"/>
            <a:chOff x="512130" y="1355950"/>
            <a:chExt cx="4428504" cy="1101501"/>
          </a:xfrm>
        </p:grpSpPr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3B1C1EE-2AC3-4526-9072-A083EA7120F7}"/>
                </a:ext>
              </a:extLst>
            </p:cNvPr>
            <p:cNvGrpSpPr/>
            <p:nvPr/>
          </p:nvGrpSpPr>
          <p:grpSpPr>
            <a:xfrm>
              <a:off x="4043072" y="2000571"/>
              <a:ext cx="897562" cy="456880"/>
              <a:chOff x="4166470" y="2147731"/>
              <a:chExt cx="897562" cy="456880"/>
            </a:xfrm>
          </p:grpSpPr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9935C9D0-796F-478F-8E48-3EDD6F0C76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0400" y="2147731"/>
                <a:ext cx="653632" cy="4568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93536CBE-8E89-4E95-88F7-47DEADCD23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66470" y="2147731"/>
                <a:ext cx="27206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202F53B4-AC0E-433F-98D3-F34CFAA5A813}"/>
                </a:ext>
              </a:extLst>
            </p:cNvPr>
            <p:cNvSpPr/>
            <p:nvPr/>
          </p:nvSpPr>
          <p:spPr>
            <a:xfrm>
              <a:off x="512130" y="1355950"/>
              <a:ext cx="3542851" cy="8933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rgbClr val="FF0000"/>
                  </a:solidFill>
                  <a:latin typeface="+mj-lt"/>
                  <a:ea typeface="微软雅黑" panose="020B0503020204020204" pitchFamily="34" charset="-122"/>
                </a:rPr>
                <a:t>.top </a:t>
              </a:r>
              <a:r>
                <a:rPr lang="en-US" altLang="zh-CN" sz="1400" dirty="0">
                  <a:latin typeface="+mj-lt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sz="1400" dirty="0">
                  <a:latin typeface="+mj-lt"/>
                  <a:ea typeface="微软雅黑" panose="020B0503020204020204" pitchFamily="34" charset="-122"/>
                </a:rPr>
                <a:t>    transform: </a:t>
              </a:r>
              <a:r>
                <a:rPr lang="en-US" altLang="zh-CN" sz="1400" dirty="0" err="1">
                  <a:solidFill>
                    <a:srgbClr val="FF0000"/>
                  </a:solidFill>
                  <a:latin typeface="+mj-lt"/>
                  <a:ea typeface="微软雅黑" panose="020B0503020204020204" pitchFamily="34" charset="-122"/>
                </a:rPr>
                <a:t>rotateX</a:t>
              </a:r>
              <a:r>
                <a:rPr lang="en-US" altLang="zh-CN" sz="1400" dirty="0">
                  <a:solidFill>
                    <a:srgbClr val="FF0000"/>
                  </a:solidFill>
                  <a:latin typeface="+mj-lt"/>
                  <a:ea typeface="微软雅黑" panose="020B0503020204020204" pitchFamily="34" charset="-122"/>
                </a:rPr>
                <a:t>(90deg) </a:t>
              </a:r>
              <a:r>
                <a:rPr lang="en-US" altLang="zh-CN" sz="1400" dirty="0" err="1">
                  <a:latin typeface="+mj-lt"/>
                  <a:ea typeface="微软雅黑" panose="020B0503020204020204" pitchFamily="34" charset="-122"/>
                </a:rPr>
                <a:t>translateZ</a:t>
              </a:r>
              <a:r>
                <a:rPr lang="en-US" altLang="zh-CN" sz="1400" dirty="0">
                  <a:latin typeface="+mj-lt"/>
                  <a:ea typeface="微软雅黑" panose="020B0503020204020204" pitchFamily="34" charset="-122"/>
                </a:rPr>
                <a:t>(120px</a:t>
              </a:r>
              <a:r>
                <a:rPr lang="zh-CN" altLang="en-US" sz="1400" dirty="0">
                  <a:latin typeface="+mj-lt"/>
                  <a:ea typeface="微软雅黑" panose="020B0503020204020204" pitchFamily="34" charset="-122"/>
                </a:rPr>
                <a:t>）</a:t>
              </a:r>
              <a:endParaRPr lang="en-US" altLang="zh-CN" sz="1400" dirty="0">
                <a:latin typeface="+mj-lt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+mj-lt"/>
                  <a:ea typeface="微软雅黑" panose="020B0503020204020204" pitchFamily="34" charset="-122"/>
                </a:rPr>
                <a:t> }</a:t>
              </a:r>
              <a:endParaRPr lang="zh-CN" altLang="en-US" sz="1400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A6858D23-8F65-4655-91D4-D94E6B800C52}"/>
              </a:ext>
            </a:extLst>
          </p:cNvPr>
          <p:cNvGrpSpPr/>
          <p:nvPr/>
        </p:nvGrpSpPr>
        <p:grpSpPr>
          <a:xfrm>
            <a:off x="5796648" y="5075824"/>
            <a:ext cx="5049388" cy="1186628"/>
            <a:chOff x="5796648" y="5075824"/>
            <a:chExt cx="5049388" cy="1186628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7CFFD2A6-85A5-4E86-8AE2-CBB180155C86}"/>
                </a:ext>
              </a:extLst>
            </p:cNvPr>
            <p:cNvGrpSpPr/>
            <p:nvPr/>
          </p:nvGrpSpPr>
          <p:grpSpPr>
            <a:xfrm>
              <a:off x="5796648" y="5075824"/>
              <a:ext cx="1264494" cy="746785"/>
              <a:chOff x="5796648" y="5075824"/>
              <a:chExt cx="1264494" cy="746785"/>
            </a:xfrm>
          </p:grpSpPr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765F2267-6697-42A3-AFFE-F0B62B3664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96648" y="5075824"/>
                <a:ext cx="693036" cy="7467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9C19A477-5210-4020-876D-3BBE43095E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03753" y="5822609"/>
                <a:ext cx="55738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A879997D-F542-41BD-9737-EDAD2DE59764}"/>
                </a:ext>
              </a:extLst>
            </p:cNvPr>
            <p:cNvSpPr/>
            <p:nvPr/>
          </p:nvSpPr>
          <p:spPr>
            <a:xfrm>
              <a:off x="7061148" y="5369098"/>
              <a:ext cx="3784888" cy="8933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rgbClr val="FF0000"/>
                  </a:solidFill>
                  <a:latin typeface="+mj-lt"/>
                  <a:ea typeface="微软雅黑" panose="020B0503020204020204" pitchFamily="34" charset="-122"/>
                </a:rPr>
                <a:t>.bottom </a:t>
              </a:r>
              <a:r>
                <a:rPr lang="en-US" altLang="zh-CN" sz="1400" dirty="0">
                  <a:latin typeface="+mj-lt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sz="1400" dirty="0">
                  <a:latin typeface="+mj-lt"/>
                  <a:ea typeface="微软雅黑" panose="020B0503020204020204" pitchFamily="34" charset="-122"/>
                </a:rPr>
                <a:t>    transform: </a:t>
              </a:r>
              <a:r>
                <a:rPr lang="en-US" altLang="zh-CN" sz="1400" dirty="0" err="1">
                  <a:solidFill>
                    <a:srgbClr val="FF0000"/>
                  </a:solidFill>
                  <a:latin typeface="+mj-lt"/>
                  <a:ea typeface="微软雅黑" panose="020B0503020204020204" pitchFamily="34" charset="-122"/>
                </a:rPr>
                <a:t>rotateX</a:t>
              </a:r>
              <a:r>
                <a:rPr lang="en-US" altLang="zh-CN" sz="1400" dirty="0">
                  <a:solidFill>
                    <a:srgbClr val="FF0000"/>
                  </a:solidFill>
                  <a:latin typeface="+mj-lt"/>
                  <a:ea typeface="微软雅黑" panose="020B0503020204020204" pitchFamily="34" charset="-122"/>
                </a:rPr>
                <a:t>(-90deg) </a:t>
              </a:r>
              <a:r>
                <a:rPr lang="en-US" altLang="zh-CN" sz="1400" dirty="0" err="1">
                  <a:latin typeface="+mj-lt"/>
                  <a:ea typeface="微软雅黑" panose="020B0503020204020204" pitchFamily="34" charset="-122"/>
                </a:rPr>
                <a:t>translateZ</a:t>
              </a:r>
              <a:r>
                <a:rPr lang="en-US" altLang="zh-CN" sz="1400" dirty="0">
                  <a:latin typeface="+mj-lt"/>
                  <a:ea typeface="微软雅黑" panose="020B0503020204020204" pitchFamily="34" charset="-122"/>
                </a:rPr>
                <a:t>(120px</a:t>
              </a:r>
              <a:r>
                <a:rPr lang="zh-CN" altLang="en-US" sz="1400" dirty="0">
                  <a:latin typeface="+mj-lt"/>
                  <a:ea typeface="微软雅黑" panose="020B0503020204020204" pitchFamily="34" charset="-122"/>
                </a:rPr>
                <a:t>）</a:t>
              </a:r>
              <a:endParaRPr lang="en-US" altLang="zh-CN" sz="1400" dirty="0">
                <a:latin typeface="+mj-lt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+mj-lt"/>
                  <a:ea typeface="微软雅黑" panose="020B0503020204020204" pitchFamily="34" charset="-122"/>
                </a:rPr>
                <a:t> }</a:t>
              </a:r>
              <a:endParaRPr lang="zh-CN" altLang="en-US" sz="1400" dirty="0">
                <a:latin typeface="+mj-lt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40142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66766" y="782832"/>
            <a:ext cx="9739821" cy="91025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六个单面三维样式代码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73577" y="2025748"/>
            <a:ext cx="9044845" cy="41051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l">
              <a:lnSpc>
                <a:spcPct val="160000"/>
              </a:lnSpc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旋转六面成立方体 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l">
              <a:lnSpc>
                <a:spcPct val="160000"/>
              </a:lnSpc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.front { transform: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translateZ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(120px); }</a:t>
            </a:r>
          </a:p>
          <a:p>
            <a:pPr algn="l">
              <a:lnSpc>
                <a:spcPct val="160000"/>
              </a:lnSpc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.back { transform: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translateZ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(-120px); }</a:t>
            </a:r>
          </a:p>
          <a:p>
            <a:pPr algn="l">
              <a:lnSpc>
                <a:spcPct val="160000"/>
              </a:lnSpc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.left { transform: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rotateY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(-90deg)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translateZ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(120px); }</a:t>
            </a:r>
          </a:p>
          <a:p>
            <a:pPr algn="l">
              <a:lnSpc>
                <a:spcPct val="160000"/>
              </a:lnSpc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.right { transform: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rotateY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(90deg)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translateZ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(120px); }</a:t>
            </a:r>
          </a:p>
          <a:p>
            <a:pPr algn="l">
              <a:lnSpc>
                <a:spcPct val="160000"/>
              </a:lnSpc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.top { transform: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rotateX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(90deg)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translateZ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(120px); }</a:t>
            </a:r>
          </a:p>
          <a:p>
            <a:pPr algn="l">
              <a:lnSpc>
                <a:spcPct val="160000"/>
              </a:lnSpc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.bottom { transform: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rotateX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(-90deg)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translateZ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(120px); }</a:t>
            </a:r>
          </a:p>
          <a:p>
            <a:pPr algn="l">
              <a:buClr>
                <a:srgbClr val="000000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BBAF3F-30FE-47FE-8F2F-9EB97A8A3759}"/>
              </a:ext>
            </a:extLst>
          </p:cNvPr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7B9FA2B-F3EA-44D5-8E51-2CE1BD39B16D}"/>
                </a:ext>
              </a:extLst>
            </p:cNvPr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6A11C59-1CE8-4155-AF92-A7B0B8212681}"/>
                </a:ext>
              </a:extLst>
            </p:cNvPr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1A5A3BF-83B0-4F5E-B77E-A08FD0D8CB53}"/>
                  </a:ext>
                </a:extLst>
              </p:cNvPr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7522091-D5E4-448F-A167-19B8B75B2F65}"/>
                  </a:ext>
                </a:extLst>
              </p:cNvPr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A5CC49-2673-4BE8-94EC-05A0CD983988}"/>
                </a:ext>
              </a:extLst>
            </p:cNvPr>
            <p:cNvSpPr/>
            <p:nvPr/>
          </p:nvSpPr>
          <p:spPr>
            <a:xfrm flipH="1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10138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26088" y="1015377"/>
            <a:ext cx="9739821" cy="91025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元素动画代码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41230" y="2407447"/>
            <a:ext cx="7709529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定义动画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41230" y="4427860"/>
            <a:ext cx="7930833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调用动画</a:t>
            </a:r>
          </a:p>
        </p:txBody>
      </p:sp>
      <p:sp>
        <p:nvSpPr>
          <p:cNvPr id="10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241230" y="5057170"/>
            <a:ext cx="7709535" cy="9102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0000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BBAF3F-30FE-47FE-8F2F-9EB97A8A3759}"/>
              </a:ext>
            </a:extLst>
          </p:cNvPr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7B9FA2B-F3EA-44D5-8E51-2CE1BD39B16D}"/>
                </a:ext>
              </a:extLst>
            </p:cNvPr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6A11C59-1CE8-4155-AF92-A7B0B8212681}"/>
                </a:ext>
              </a:extLst>
            </p:cNvPr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1A5A3BF-83B0-4F5E-B77E-A08FD0D8CB53}"/>
                  </a:ext>
                </a:extLst>
              </p:cNvPr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7522091-D5E4-448F-A167-19B8B75B2F65}"/>
                  </a:ext>
                </a:extLst>
              </p:cNvPr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A5CC49-2673-4BE8-94EC-05A0CD983988}"/>
                </a:ext>
              </a:extLst>
            </p:cNvPr>
            <p:cNvSpPr/>
            <p:nvPr/>
          </p:nvSpPr>
          <p:spPr>
            <a:xfrm flipH="1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2D04117-49E3-47F8-8A60-77FD4ACF8FFC}"/>
              </a:ext>
            </a:extLst>
          </p:cNvPr>
          <p:cNvGrpSpPr/>
          <p:nvPr/>
        </p:nvGrpSpPr>
        <p:grpSpPr>
          <a:xfrm>
            <a:off x="1817272" y="2651984"/>
            <a:ext cx="127000" cy="3046644"/>
            <a:chOff x="1817272" y="2651984"/>
            <a:chExt cx="127000" cy="3046644"/>
          </a:xfrm>
        </p:grpSpPr>
        <p:sp>
          <p:nvSpPr>
            <p:cNvPr id="7" name="椭圆 6"/>
            <p:cNvSpPr/>
            <p:nvPr/>
          </p:nvSpPr>
          <p:spPr>
            <a:xfrm>
              <a:off x="1817272" y="2651984"/>
              <a:ext cx="127000" cy="1523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817272" y="5546309"/>
              <a:ext cx="127000" cy="1523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A8E90E2-9324-4CBD-984C-B194605881D7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1880772" y="2804303"/>
              <a:ext cx="0" cy="2742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4BDA5459-10CF-4186-BD9B-CE1F6EF8AE5E}"/>
              </a:ext>
            </a:extLst>
          </p:cNvPr>
          <p:cNvSpPr/>
          <p:nvPr/>
        </p:nvSpPr>
        <p:spPr>
          <a:xfrm>
            <a:off x="2368229" y="4969664"/>
            <a:ext cx="7709524" cy="9387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animation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 linear infinite alternative;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378AFA-90E1-4C73-9354-73E6881848CE}"/>
              </a:ext>
            </a:extLst>
          </p:cNvPr>
          <p:cNvSpPr/>
          <p:nvPr/>
        </p:nvSpPr>
        <p:spPr>
          <a:xfrm>
            <a:off x="2368229" y="2954215"/>
            <a:ext cx="7709527" cy="12444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  <a:buFont typeface="Wingdings" panose="05000000000000000000" charset="0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keyframs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>
              <a:buClr>
                <a:srgbClr val="000000"/>
              </a:buClr>
              <a:buFont typeface="Wingdings" panose="05000000000000000000" charset="0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0% 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rotateX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(90drg)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rotateY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(90deg)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rotateZ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(90deg)}</a:t>
            </a:r>
          </a:p>
          <a:p>
            <a:pPr lvl="1">
              <a:buClr>
                <a:srgbClr val="000000"/>
              </a:buClr>
              <a:buFont typeface="Wingdings" panose="05000000000000000000" charset="0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100% 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rotateX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(360deg)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rotateY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(360deg) rotate(360deg)}</a:t>
            </a:r>
          </a:p>
          <a:p>
            <a:pPr>
              <a:buClr>
                <a:srgbClr val="000000"/>
              </a:buClr>
              <a:buFont typeface="Wingdings" panose="05000000000000000000" charset="0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970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66766" y="782832"/>
            <a:ext cx="9739821" cy="91025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动画的定义代码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14200" y="1653991"/>
            <a:ext cx="9849390" cy="475384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l"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定义动画 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l">
              <a:lnSpc>
                <a:spcPct val="170000"/>
              </a:lnSpc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@keyframes rotate {</a:t>
            </a:r>
          </a:p>
          <a:p>
            <a:pPr algn="l">
              <a:lnSpc>
                <a:spcPct val="170000"/>
              </a:lnSpc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0% { transform: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rotateY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(0deg)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rotateX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(0deg)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rotateZ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(0deg); }</a:t>
            </a:r>
          </a:p>
          <a:p>
            <a:pPr algn="l">
              <a:lnSpc>
                <a:spcPct val="170000"/>
              </a:lnSpc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20% { transform: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rotateY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(30deg)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rotateX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(40deg)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rotateZ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(20deg); }</a:t>
            </a:r>
          </a:p>
          <a:p>
            <a:pPr algn="l">
              <a:lnSpc>
                <a:spcPct val="170000"/>
              </a:lnSpc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40% { transform: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rotateY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(-60deg)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rotateX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(-40deg)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rotateZ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(-20deg); }</a:t>
            </a:r>
          </a:p>
          <a:p>
            <a:pPr algn="l">
              <a:lnSpc>
                <a:spcPct val="170000"/>
              </a:lnSpc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60% { transform: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rotateY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(145deg)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rotateX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(80deg)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rotateZ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(10deg); }</a:t>
            </a:r>
          </a:p>
          <a:p>
            <a:pPr algn="l">
              <a:lnSpc>
                <a:spcPct val="170000"/>
              </a:lnSpc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80% { transform: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rotateY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(90deg)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rotateX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(60deg)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rotateZ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(-20deg); }</a:t>
            </a:r>
          </a:p>
          <a:p>
            <a:pPr algn="l">
              <a:lnSpc>
                <a:spcPct val="170000"/>
              </a:lnSpc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100% { transform: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rotateY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(135deg)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rotateX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(-45deg)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rotateZ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(30deg); }</a:t>
            </a:r>
          </a:p>
          <a:p>
            <a:pPr algn="l">
              <a:lnSpc>
                <a:spcPct val="170000"/>
              </a:lnSpc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</a:p>
          <a:p>
            <a:pPr algn="l">
              <a:buClr>
                <a:srgbClr val="000000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BBAF3F-30FE-47FE-8F2F-9EB97A8A3759}"/>
              </a:ext>
            </a:extLst>
          </p:cNvPr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7B9FA2B-F3EA-44D5-8E51-2CE1BD39B16D}"/>
                </a:ext>
              </a:extLst>
            </p:cNvPr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6A11C59-1CE8-4155-AF92-A7B0B8212681}"/>
                </a:ext>
              </a:extLst>
            </p:cNvPr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1A5A3BF-83B0-4F5E-B77E-A08FD0D8CB53}"/>
                  </a:ext>
                </a:extLst>
              </p:cNvPr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7522091-D5E4-448F-A167-19B8B75B2F65}"/>
                  </a:ext>
                </a:extLst>
              </p:cNvPr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A5CC49-2673-4BE8-94EC-05A0CD983988}"/>
                </a:ext>
              </a:extLst>
            </p:cNvPr>
            <p:cNvSpPr/>
            <p:nvPr/>
          </p:nvSpPr>
          <p:spPr>
            <a:xfrm flipH="1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19985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26089" y="744896"/>
            <a:ext cx="9739821" cy="91025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动画的调用代码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967984" y="2389158"/>
            <a:ext cx="10159561" cy="348645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10000"/>
          </a:bodyPr>
          <a:lstStyle/>
          <a:p>
            <a:pPr algn="l">
              <a:buClr>
                <a:srgbClr val="000000"/>
              </a:buClr>
            </a:pPr>
            <a:r>
              <a:rPr lang="en-US" altLang="zh-CN" sz="3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.box {</a:t>
            </a:r>
          </a:p>
          <a:p>
            <a:pPr algn="l">
              <a:buClr>
                <a:srgbClr val="000000"/>
              </a:buClr>
            </a:pPr>
            <a:r>
              <a:rPr lang="en-US" altLang="zh-CN" sz="3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position: relative;			           /* </a:t>
            </a:r>
            <a:r>
              <a:rPr lang="zh-CN" altLang="en-US" sz="3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相对定位 *</a:t>
            </a:r>
            <a:r>
              <a:rPr lang="en-US" altLang="zh-CN" sz="3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l">
              <a:buClr>
                <a:srgbClr val="000000"/>
              </a:buClr>
            </a:pPr>
            <a:r>
              <a:rPr lang="en-US" altLang="zh-CN" sz="3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transform-style: preserve-3d;           /* 3d</a:t>
            </a:r>
            <a:r>
              <a:rPr lang="zh-CN" altLang="en-US" sz="3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样式变换 *</a:t>
            </a:r>
            <a:r>
              <a:rPr lang="en-US" altLang="zh-CN" sz="3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l">
              <a:buClr>
                <a:srgbClr val="000000"/>
              </a:buClr>
            </a:pPr>
            <a:r>
              <a:rPr lang="en-US" altLang="zh-CN" sz="3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perspective: 10000px; 	    /* </a:t>
            </a:r>
            <a:r>
              <a:rPr lang="zh-CN" altLang="en-US" sz="3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设置立方体的三维立体视角 *</a:t>
            </a:r>
            <a:r>
              <a:rPr lang="en-US" altLang="zh-CN" sz="3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l">
              <a:buClr>
                <a:srgbClr val="000000"/>
              </a:buClr>
            </a:pPr>
            <a:r>
              <a:rPr lang="en-US" altLang="zh-CN" sz="3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3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3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调用动画 *</a:t>
            </a:r>
            <a:r>
              <a:rPr lang="en-US" altLang="zh-CN" sz="3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l">
              <a:buClr>
                <a:srgbClr val="000000"/>
              </a:buClr>
            </a:pPr>
            <a:r>
              <a:rPr lang="en-US" altLang="zh-CN" sz="3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3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animation: rotate 10s linear infinite alternate;</a:t>
            </a:r>
          </a:p>
          <a:p>
            <a:pPr algn="l">
              <a:buClr>
                <a:srgbClr val="000000"/>
              </a:buClr>
            </a:pPr>
            <a:r>
              <a:rPr lang="en-US" altLang="zh-CN" sz="3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BBAF3F-30FE-47FE-8F2F-9EB97A8A3759}"/>
              </a:ext>
            </a:extLst>
          </p:cNvPr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7B9FA2B-F3EA-44D5-8E51-2CE1BD39B16D}"/>
                </a:ext>
              </a:extLst>
            </p:cNvPr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6A11C59-1CE8-4155-AF92-A7B0B8212681}"/>
                </a:ext>
              </a:extLst>
            </p:cNvPr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1A5A3BF-83B0-4F5E-B77E-A08FD0D8CB53}"/>
                  </a:ext>
                </a:extLst>
              </p:cNvPr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7522091-D5E4-448F-A167-19B8B75B2F65}"/>
                  </a:ext>
                </a:extLst>
              </p:cNvPr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A5CC49-2673-4BE8-94EC-05A0CD983988}"/>
                </a:ext>
              </a:extLst>
            </p:cNvPr>
            <p:cNvSpPr/>
            <p:nvPr/>
          </p:nvSpPr>
          <p:spPr>
            <a:xfrm flipH="1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9248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47494" y="713850"/>
            <a:ext cx="6308701" cy="10482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项目开发制作步骤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112895" y="2555286"/>
            <a:ext cx="7086600" cy="294430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l">
              <a:buClr>
                <a:srgbClr val="000000"/>
              </a:buClr>
            </a:pPr>
            <a:endParaRPr lang="en-US" altLang="zh-CN" dirty="0"/>
          </a:p>
          <a:p>
            <a:pPr marL="342900" indent="-342900" algn="l">
              <a:buClr>
                <a:srgbClr val="000000"/>
              </a:buClr>
              <a:buFont typeface="Wingdings" panose="05000000000000000000" charset="0"/>
              <a:buChar char="u"/>
            </a:pPr>
            <a:endParaRPr lang="en-US" altLang="zh-CN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571CC47-7262-4819-B056-9523000F3F88}"/>
              </a:ext>
            </a:extLst>
          </p:cNvPr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62807D9-69EB-4C37-87A8-E8CBED853B80}"/>
                </a:ext>
              </a:extLst>
            </p:cNvPr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566530B-93E1-4F9F-B4B6-63CDDC3C1926}"/>
                </a:ext>
              </a:extLst>
            </p:cNvPr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0BB353D-BF6F-415B-AACE-10C2F4B03583}"/>
                  </a:ext>
                </a:extLst>
              </p:cNvPr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F4D0642-7D26-48C7-A304-75624E57211E}"/>
                  </a:ext>
                </a:extLst>
              </p:cNvPr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0B049F6-8371-4AF1-B85F-B1C81A8D6B23}"/>
                </a:ext>
              </a:extLst>
            </p:cNvPr>
            <p:cNvSpPr/>
            <p:nvPr/>
          </p:nvSpPr>
          <p:spPr>
            <a:xfrm flipH="1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AB79FF1D-998E-4972-A3AC-E2CEE3FB07EE}"/>
              </a:ext>
            </a:extLst>
          </p:cNvPr>
          <p:cNvSpPr txBox="1"/>
          <p:nvPr/>
        </p:nvSpPr>
        <p:spPr>
          <a:xfrm>
            <a:off x="2169794" y="2181564"/>
            <a:ext cx="5486401" cy="461664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创建项目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制作项目的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ico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立方体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立方体居中显示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制作每一面的样式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立方体每一个单面绝对定位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转换每一面的角度，使之成为一个立方体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制作动画效果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401121" y="1533525"/>
            <a:ext cx="1210310" cy="43041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181475" y="1533525"/>
            <a:ext cx="7086600" cy="3128010"/>
          </a:xfrm>
        </p:spPr>
        <p:txBody>
          <a:bodyPr/>
          <a:lstStyle/>
          <a:p>
            <a:pPr marL="342900" indent="-342900" algn="l">
              <a:buClr>
                <a:srgbClr val="000000"/>
              </a:buClr>
              <a:buFont typeface="Wingdings" panose="05000000000000000000" charset="0"/>
              <a:buChar char="u"/>
            </a:pPr>
            <a:endParaRPr lang="en-US" altLang="zh-CN"/>
          </a:p>
          <a:p>
            <a:pPr marL="342900" indent="-342900" algn="l">
              <a:buClr>
                <a:srgbClr val="000000"/>
              </a:buClr>
              <a:buFont typeface="Wingdings" panose="05000000000000000000" charset="0"/>
              <a:buChar char="u"/>
            </a:pPr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C2E2916-268B-4C63-A3AC-F7A4D2F92B35}"/>
              </a:ext>
            </a:extLst>
          </p:cNvPr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EEF59F2-1C40-43FA-9204-7048FB47D3F1}"/>
                </a:ext>
              </a:extLst>
            </p:cNvPr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4828CEE-B8C5-4C6D-AE0F-0B6E6DFB1E01}"/>
                </a:ext>
              </a:extLst>
            </p:cNvPr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FEF9E83-6919-4BAA-865A-2C8C79155775}"/>
                  </a:ext>
                </a:extLst>
              </p:cNvPr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F1E0986-8524-4503-BBB9-4C5FC3E53D6F}"/>
                  </a:ext>
                </a:extLst>
              </p:cNvPr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3388604-7201-40A7-9732-EC7F9C233A70}"/>
                </a:ext>
              </a:extLst>
            </p:cNvPr>
            <p:cNvSpPr/>
            <p:nvPr/>
          </p:nvSpPr>
          <p:spPr>
            <a:xfrm flipH="1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5DA73EAB-38A1-4D80-8A5E-D3C30F4A74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" y="0"/>
            <a:ext cx="12247211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6342" y="1237958"/>
            <a:ext cx="10220860" cy="89916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立方体的制作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974166" y="2895616"/>
            <a:ext cx="8243668" cy="182525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pPr marL="514350" indent="-514350" algn="l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制作立方体的父级元素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&lt;div class=“box”&gt;&lt;div&gt;</a:t>
            </a:r>
          </a:p>
          <a:p>
            <a:pPr marL="514350" indent="-514350" algn="l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设置立方体的样式为三维立方体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立方体相对定位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>
                <a:srgbClr val="FF0000"/>
              </a:buClr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l">
              <a:buClr>
                <a:srgbClr val="FF0000"/>
              </a:buClr>
              <a:buFont typeface="Wingdings" panose="05000000000000000000" charset="0"/>
              <a:buChar char="u"/>
            </a:pPr>
            <a:endParaRPr lang="zh-CN" altLang="en-US" sz="1800" dirty="0">
              <a:latin typeface="+mn-ea"/>
              <a:cs typeface="+mn-ea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6AFA08E-D4F8-4B12-AD90-1E0133AF4446}"/>
              </a:ext>
            </a:extLst>
          </p:cNvPr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DE91E03-9DDB-4875-9CE0-0C361682823F}"/>
                </a:ext>
              </a:extLst>
            </p:cNvPr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B22A02A-7A85-4DB2-B0AF-381AF098F58E}"/>
                </a:ext>
              </a:extLst>
            </p:cNvPr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095DD61-30A6-4903-A3AE-E5FAF0929D05}"/>
                  </a:ext>
                </a:extLst>
              </p:cNvPr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BDB8674-8986-4299-9D27-EE62EBC4F2F5}"/>
                  </a:ext>
                </a:extLst>
              </p:cNvPr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AC58C78-D35C-4693-8BC3-C0F3A2C1D570}"/>
                </a:ext>
              </a:extLst>
            </p:cNvPr>
            <p:cNvSpPr/>
            <p:nvPr/>
          </p:nvSpPr>
          <p:spPr>
            <a:xfrm flipH="1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2859" y="1461634"/>
            <a:ext cx="9051533" cy="86979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元素居中代码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66263" y="3291306"/>
            <a:ext cx="7709535" cy="17367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algn="l">
              <a:buClr>
                <a:srgbClr val="000000"/>
              </a:buClr>
              <a:buFont typeface="Wingdings" panose="05000000000000000000" charset="0"/>
              <a:buChar char="u"/>
            </a:pPr>
            <a:r>
              <a:rPr lang="en-US" altLang="zh-CN" dirty="0"/>
              <a:t>display</a:t>
            </a:r>
            <a:r>
              <a:rPr lang="zh-CN" altLang="en-US" dirty="0"/>
              <a:t>：</a:t>
            </a:r>
            <a:r>
              <a:rPr lang="en-US" altLang="zh-CN" dirty="0"/>
              <a:t>flex;</a:t>
            </a:r>
          </a:p>
          <a:p>
            <a:pPr marL="342900" indent="-342900" algn="l">
              <a:buClr>
                <a:srgbClr val="000000"/>
              </a:buClr>
              <a:buFont typeface="Wingdings" panose="05000000000000000000" charset="0"/>
              <a:buChar char="u"/>
            </a:pPr>
            <a:r>
              <a:rPr lang="en-US" altLang="zh-CN" dirty="0"/>
              <a:t>justify-content: center;</a:t>
            </a:r>
          </a:p>
          <a:p>
            <a:pPr marL="342900" indent="-342900" algn="l">
              <a:buClr>
                <a:srgbClr val="000000"/>
              </a:buClr>
              <a:buFont typeface="Wingdings" panose="05000000000000000000" charset="0"/>
              <a:buChar char="u"/>
            </a:pPr>
            <a:r>
              <a:rPr lang="en-US" altLang="zh-CN" dirty="0"/>
              <a:t>align-items: center;</a:t>
            </a:r>
          </a:p>
          <a:p>
            <a:pPr marL="342900" indent="-342900" algn="l">
              <a:buClr>
                <a:srgbClr val="000000"/>
              </a:buClr>
              <a:buFont typeface="Wingdings" panose="05000000000000000000" charset="0"/>
              <a:buChar char="u"/>
            </a:pPr>
            <a:endParaRPr lang="en-US" altLang="zh-CN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EFAB8C4-5906-4831-A608-04270BF5F0C0}"/>
              </a:ext>
            </a:extLst>
          </p:cNvPr>
          <p:cNvGrpSpPr/>
          <p:nvPr/>
        </p:nvGrpSpPr>
        <p:grpSpPr>
          <a:xfrm>
            <a:off x="2097165" y="3276704"/>
            <a:ext cx="128469" cy="1512105"/>
            <a:chOff x="1689202" y="2895961"/>
            <a:chExt cx="128469" cy="1512105"/>
          </a:xfrm>
        </p:grpSpPr>
        <p:cxnSp>
          <p:nvCxnSpPr>
            <p:cNvPr id="6" name="直接连接符 5"/>
            <p:cNvCxnSpPr>
              <a:cxnSpLocks/>
            </p:cNvCxnSpPr>
            <p:nvPr/>
          </p:nvCxnSpPr>
          <p:spPr>
            <a:xfrm>
              <a:off x="1754171" y="2990123"/>
              <a:ext cx="0" cy="13708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1690671" y="2895961"/>
              <a:ext cx="127000" cy="9416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689202" y="4313904"/>
              <a:ext cx="127000" cy="9416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77B98D1-F086-4F4A-A41E-397384A2E4AC}"/>
              </a:ext>
            </a:extLst>
          </p:cNvPr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0A8429F-3630-4104-A286-FCE6A6E2CB9B}"/>
                </a:ext>
              </a:extLst>
            </p:cNvPr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23DA357B-3C45-4E99-A4EE-4C14B173707C}"/>
                </a:ext>
              </a:extLst>
            </p:cNvPr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61C9096-B90A-4DC0-9E5A-F85CF3021237}"/>
                  </a:ext>
                </a:extLst>
              </p:cNvPr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5611E1D-F971-444A-9F30-3357F16E2A42}"/>
                  </a:ext>
                </a:extLst>
              </p:cNvPr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366F05B-7764-420A-B222-F2A0CAE2EA83}"/>
                </a:ext>
              </a:extLst>
            </p:cNvPr>
            <p:cNvSpPr/>
            <p:nvPr/>
          </p:nvSpPr>
          <p:spPr>
            <a:xfrm flipH="1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4331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26088" y="1015377"/>
            <a:ext cx="9739821" cy="91025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元素三维立体操作代码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954217" y="3128483"/>
            <a:ext cx="6996548" cy="132207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342900" indent="-342900" algn="l">
              <a:buClr>
                <a:srgbClr val="0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perspective: 1000px;</a:t>
            </a:r>
          </a:p>
          <a:p>
            <a:pPr marL="342900" indent="-342900" algn="l">
              <a:buClr>
                <a:srgbClr val="0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transform-style: preserve-3d;</a:t>
            </a:r>
          </a:p>
          <a:p>
            <a:pPr marL="342900" indent="-342900" algn="l">
              <a:buClr>
                <a:srgbClr val="0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position: relative;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54216" y="2551011"/>
            <a:ext cx="699654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父元素代码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.box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54215" y="4427860"/>
            <a:ext cx="7217847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子元素代码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ul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</a:p>
        </p:txBody>
      </p:sp>
      <p:sp>
        <p:nvSpPr>
          <p:cNvPr id="10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954214" y="4932372"/>
            <a:ext cx="8011689" cy="10350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transform: rotateX(90deg) traanslateZ(100px);</a:t>
            </a:r>
          </a:p>
          <a:p>
            <a:pPr marL="342900" indent="-342900" algn="l">
              <a:buClr>
                <a:srgbClr val="0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position: absolute;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BBAF3F-30FE-47FE-8F2F-9EB97A8A3759}"/>
              </a:ext>
            </a:extLst>
          </p:cNvPr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7B9FA2B-F3EA-44D5-8E51-2CE1BD39B16D}"/>
                </a:ext>
              </a:extLst>
            </p:cNvPr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6A11C59-1CE8-4155-AF92-A7B0B8212681}"/>
                </a:ext>
              </a:extLst>
            </p:cNvPr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1A5A3BF-83B0-4F5E-B77E-A08FD0D8CB53}"/>
                  </a:ext>
                </a:extLst>
              </p:cNvPr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7522091-D5E4-448F-A167-19B8B75B2F65}"/>
                  </a:ext>
                </a:extLst>
              </p:cNvPr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A5CC49-2673-4BE8-94EC-05A0CD983988}"/>
                </a:ext>
              </a:extLst>
            </p:cNvPr>
            <p:cNvSpPr/>
            <p:nvPr/>
          </p:nvSpPr>
          <p:spPr>
            <a:xfrm flipH="1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2D04117-49E3-47F8-8A60-77FD4ACF8FFC}"/>
              </a:ext>
            </a:extLst>
          </p:cNvPr>
          <p:cNvGrpSpPr/>
          <p:nvPr/>
        </p:nvGrpSpPr>
        <p:grpSpPr>
          <a:xfrm>
            <a:off x="2464386" y="2831374"/>
            <a:ext cx="127000" cy="3046644"/>
            <a:chOff x="1817272" y="2651984"/>
            <a:chExt cx="127000" cy="3046644"/>
          </a:xfrm>
        </p:grpSpPr>
        <p:sp>
          <p:nvSpPr>
            <p:cNvPr id="7" name="椭圆 6"/>
            <p:cNvSpPr/>
            <p:nvPr/>
          </p:nvSpPr>
          <p:spPr>
            <a:xfrm>
              <a:off x="1817272" y="2651984"/>
              <a:ext cx="127000" cy="1523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817272" y="5546309"/>
              <a:ext cx="127000" cy="1523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A8E90E2-9324-4CBD-984C-B194605881D7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1880772" y="2804303"/>
              <a:ext cx="0" cy="2742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26089" y="744896"/>
            <a:ext cx="9739821" cy="91025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六面公共样式代码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73576" y="2389158"/>
            <a:ext cx="9044845" cy="348645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62500" lnSpcReduction="20000"/>
          </a:bodyPr>
          <a:lstStyle/>
          <a:p>
            <a:pPr algn="l">
              <a:buClr>
                <a:srgbClr val="000000"/>
              </a:buClr>
            </a:pPr>
            <a:r>
              <a:rPr lang="en-US" altLang="zh-CN" sz="3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ul {</a:t>
            </a:r>
          </a:p>
          <a:p>
            <a:pPr algn="l">
              <a:buClr>
                <a:srgbClr val="000000"/>
              </a:buClr>
            </a:pP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width: 210px;</a:t>
            </a:r>
          </a:p>
          <a:p>
            <a:pPr algn="l">
              <a:buClr>
                <a:srgbClr val="000000"/>
              </a:buClr>
            </a:pP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height: 210px;</a:t>
            </a:r>
          </a:p>
          <a:p>
            <a:pPr algn="l">
              <a:buClr>
                <a:srgbClr val="000000"/>
              </a:buClr>
            </a:pP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padding: 5px;	         	     /* 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取消无序列表默认样式 *</a:t>
            </a: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l">
              <a:buClr>
                <a:srgbClr val="000000"/>
              </a:buClr>
            </a:pP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background: transparent;	     /* 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背景颜色设置为透明 *</a:t>
            </a: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l">
              <a:buClr>
                <a:srgbClr val="000000"/>
              </a:buClr>
            </a:pP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position: absolute;		      /* 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绝对定位 *</a:t>
            </a: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l">
              <a:buClr>
                <a:srgbClr val="000000"/>
              </a:buClr>
            </a:pP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list-style: none; 		     /* 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取消无序列表序号 *</a:t>
            </a: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l">
              <a:buClr>
                <a:srgbClr val="000000"/>
              </a:buClr>
            </a:pP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}</a:t>
            </a:r>
          </a:p>
          <a:p>
            <a:pPr algn="l">
              <a:buClr>
                <a:srgbClr val="000000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BBAF3F-30FE-47FE-8F2F-9EB97A8A3759}"/>
              </a:ext>
            </a:extLst>
          </p:cNvPr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7B9FA2B-F3EA-44D5-8E51-2CE1BD39B16D}"/>
                </a:ext>
              </a:extLst>
            </p:cNvPr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6A11C59-1CE8-4155-AF92-A7B0B8212681}"/>
                </a:ext>
              </a:extLst>
            </p:cNvPr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1A5A3BF-83B0-4F5E-B77E-A08FD0D8CB53}"/>
                  </a:ext>
                </a:extLst>
              </p:cNvPr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7522091-D5E4-448F-A167-19B8B75B2F65}"/>
                  </a:ext>
                </a:extLst>
              </p:cNvPr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A5CC49-2673-4BE8-94EC-05A0CD983988}"/>
                </a:ext>
              </a:extLst>
            </p:cNvPr>
            <p:cNvSpPr/>
            <p:nvPr/>
          </p:nvSpPr>
          <p:spPr>
            <a:xfrm flipH="1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7188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26089" y="932350"/>
            <a:ext cx="9739821" cy="91025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立方体代码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87724" y="2729132"/>
            <a:ext cx="9739821" cy="31464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>
              <a:buClr>
                <a:srgbClr val="0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.box {</a:t>
            </a:r>
          </a:p>
          <a:p>
            <a:pPr algn="l">
              <a:buClr>
                <a:srgbClr val="0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position: relative;			  /*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相对定位 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l">
              <a:buClr>
                <a:srgbClr val="0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transform-style: preserve-3d;  /* 3d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样式变换 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l">
              <a:buClr>
                <a:srgbClr val="0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perspective: 10000px;/*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设置立方体的三维立体视角 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l">
              <a:buClr>
                <a:srgbClr val="0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BBAF3F-30FE-47FE-8F2F-9EB97A8A3759}"/>
              </a:ext>
            </a:extLst>
          </p:cNvPr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7B9FA2B-F3EA-44D5-8E51-2CE1BD39B16D}"/>
                </a:ext>
              </a:extLst>
            </p:cNvPr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6A11C59-1CE8-4155-AF92-A7B0B8212681}"/>
                </a:ext>
              </a:extLst>
            </p:cNvPr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1A5A3BF-83B0-4F5E-B77E-A08FD0D8CB53}"/>
                  </a:ext>
                </a:extLst>
              </p:cNvPr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7522091-D5E4-448F-A167-19B8B75B2F65}"/>
                  </a:ext>
                </a:extLst>
              </p:cNvPr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A5CC49-2673-4BE8-94EC-05A0CD983988}"/>
                </a:ext>
              </a:extLst>
            </p:cNvPr>
            <p:cNvSpPr/>
            <p:nvPr/>
          </p:nvSpPr>
          <p:spPr>
            <a:xfrm flipH="1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123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26089" y="744896"/>
            <a:ext cx="9739821" cy="91025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六面公共样式代码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73576" y="2389158"/>
            <a:ext cx="9044845" cy="348645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62500" lnSpcReduction="20000"/>
          </a:bodyPr>
          <a:lstStyle/>
          <a:p>
            <a:pPr algn="l">
              <a:buClr>
                <a:srgbClr val="000000"/>
              </a:buClr>
            </a:pPr>
            <a:r>
              <a:rPr lang="en-US" altLang="zh-CN" sz="3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ul {</a:t>
            </a:r>
          </a:p>
          <a:p>
            <a:pPr algn="l">
              <a:buClr>
                <a:srgbClr val="000000"/>
              </a:buClr>
            </a:pP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width: 210px;</a:t>
            </a:r>
          </a:p>
          <a:p>
            <a:pPr algn="l">
              <a:buClr>
                <a:srgbClr val="000000"/>
              </a:buClr>
            </a:pP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height: 210px;</a:t>
            </a:r>
          </a:p>
          <a:p>
            <a:pPr algn="l">
              <a:buClr>
                <a:srgbClr val="000000"/>
              </a:buClr>
            </a:pP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padding: 5px;	         	     /* 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取消无序列表默认样式 *</a:t>
            </a: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l">
              <a:buClr>
                <a:srgbClr val="000000"/>
              </a:buClr>
            </a:pP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background: transparent;	     /* 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背景颜色设置为透明 *</a:t>
            </a: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l">
              <a:buClr>
                <a:srgbClr val="000000"/>
              </a:buClr>
            </a:pP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position: absolute;		      /* 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绝对定位 *</a:t>
            </a: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l">
              <a:buClr>
                <a:srgbClr val="000000"/>
              </a:buClr>
            </a:pP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list-style: none; 		     /* 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取消无序列表序号 *</a:t>
            </a: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l">
              <a:buClr>
                <a:srgbClr val="000000"/>
              </a:buClr>
            </a:pP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}</a:t>
            </a:r>
          </a:p>
          <a:p>
            <a:pPr algn="l">
              <a:buClr>
                <a:srgbClr val="000000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BBAF3F-30FE-47FE-8F2F-9EB97A8A3759}"/>
              </a:ext>
            </a:extLst>
          </p:cNvPr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7B9FA2B-F3EA-44D5-8E51-2CE1BD39B16D}"/>
                </a:ext>
              </a:extLst>
            </p:cNvPr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6A11C59-1CE8-4155-AF92-A7B0B8212681}"/>
                </a:ext>
              </a:extLst>
            </p:cNvPr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1A5A3BF-83B0-4F5E-B77E-A08FD0D8CB53}"/>
                  </a:ext>
                </a:extLst>
              </p:cNvPr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7522091-D5E4-448F-A167-19B8B75B2F65}"/>
                  </a:ext>
                </a:extLst>
              </p:cNvPr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A5CC49-2673-4BE8-94EC-05A0CD983988}"/>
                </a:ext>
              </a:extLst>
            </p:cNvPr>
            <p:cNvSpPr/>
            <p:nvPr/>
          </p:nvSpPr>
          <p:spPr>
            <a:xfrm flipH="1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386413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1718</TotalTime>
  <Words>1027</Words>
  <Application>Microsoft Office PowerPoint</Application>
  <PresentationFormat>宽屏</PresentationFormat>
  <Paragraphs>182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微软雅黑</vt:lpstr>
      <vt:lpstr>Arial</vt:lpstr>
      <vt:lpstr>Calibri</vt:lpstr>
      <vt:lpstr>Calibri Light</vt:lpstr>
      <vt:lpstr>Wingdings</vt:lpstr>
      <vt:lpstr>Office Theme</vt:lpstr>
      <vt:lpstr>三维透明立体魔方制作</vt:lpstr>
      <vt:lpstr>项目开发制作步骤</vt:lpstr>
      <vt:lpstr>PowerPoint 演示文稿</vt:lpstr>
      <vt:lpstr>立方体的制作</vt:lpstr>
      <vt:lpstr>元素居中代码</vt:lpstr>
      <vt:lpstr>元素三维立体操作代码</vt:lpstr>
      <vt:lpstr>六面公共样式代码</vt:lpstr>
      <vt:lpstr>立方体代码</vt:lpstr>
      <vt:lpstr>六面公共样式代码</vt:lpstr>
      <vt:lpstr>魔方的六面的制作</vt:lpstr>
      <vt:lpstr>PowerPoint 演示文稿</vt:lpstr>
      <vt:lpstr>六个单面子元素的公共样式代码</vt:lpstr>
      <vt:lpstr>单面子元素颜色代码</vt:lpstr>
      <vt:lpstr>PowerPoint 演示文稿</vt:lpstr>
      <vt:lpstr>六个单面三维样式代码</vt:lpstr>
      <vt:lpstr>元素动画代码</vt:lpstr>
      <vt:lpstr>动画的定义代码</vt:lpstr>
      <vt:lpstr>动画的调用代码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HTML元素简介</dc:title>
  <dc:creator>Administrator</dc:creator>
  <cp:lastModifiedBy>长风 当歌</cp:lastModifiedBy>
  <cp:revision>73</cp:revision>
  <dcterms:created xsi:type="dcterms:W3CDTF">2019-06-19T02:08:00Z</dcterms:created>
  <dcterms:modified xsi:type="dcterms:W3CDTF">2020-07-25T01:50:25Z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