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87" r:id="rId9"/>
    <p:sldId id="289" r:id="rId10"/>
    <p:sldId id="296" r:id="rId11"/>
    <p:sldId id="266" r:id="rId12"/>
    <p:sldId id="282" r:id="rId13"/>
    <p:sldId id="294" r:id="rId14"/>
    <p:sldId id="300" r:id="rId15"/>
    <p:sldId id="273" r:id="rId16"/>
    <p:sldId id="301" r:id="rId17"/>
    <p:sldId id="276" r:id="rId18"/>
    <p:sldId id="302" r:id="rId19"/>
    <p:sldId id="280" r:id="rId20"/>
    <p:sldId id="309" r:id="rId21"/>
    <p:sldId id="297" r:id="rId22"/>
    <p:sldId id="268" r:id="rId23"/>
    <p:sldId id="298" r:id="rId24"/>
    <p:sldId id="299" r:id="rId25"/>
    <p:sldId id="304" r:id="rId26"/>
    <p:sldId id="305" r:id="rId27"/>
    <p:sldId id="306" r:id="rId28"/>
    <p:sldId id="307" r:id="rId29"/>
    <p:sldId id="308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n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DEDA66D-0AE5-4616-B847-21AC5990DBC8}" type="datetime1">
              <a:rPr lang="ko-KR" altLang="en-US"/>
              <a:pPr lvl="0">
                <a:defRPr/>
              </a:pPr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D8AA423-803B-4538-9692-EC7DC4D223B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D8AA423-803B-4538-9692-EC7DC4D223B0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9426-D031-49BD-B468-A81F45ECBC6C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5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B555-3BFE-45EF-B50B-0395735E5406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7C9A-471F-42A0-969D-CD42675F2EFE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B5-8468-44B9-AC10-650C529BB89F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8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9D5D-D5F8-461C-90AB-FF68534F83EF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A83D-143B-4E87-89E1-A78B0D4134BC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8075-269C-4985-8E7F-00136173A5A4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9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CC97-1C33-49B9-995B-8B743E7FAB84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8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3BAF-28C0-483C-ADA7-D57C2B8F080E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79CE-3765-4DAD-9825-A63AA122D5CC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4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0911-9CB3-4992-BDA9-2F4C063FB879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2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4709-8ADC-40FB-A1D0-4DF6EB9AAE28}" type="datetime1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F671-E5EE-4F50-9422-D58BD4782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2513045" y="475903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altLang="ko-KR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		</a:t>
            </a:r>
            <a:r>
              <a:rPr lang="en-US" altLang="ko-KR" sz="3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20173095 </a:t>
            </a:r>
            <a:r>
              <a:rPr lang="ko-KR" altLang="en-US" sz="3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박재현</a:t>
            </a:r>
            <a:endParaRPr lang="en-US" altLang="ko-KR" sz="3000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sz="3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			20173074 </a:t>
            </a:r>
            <a:r>
              <a:rPr lang="ko-KR" altLang="en-US" sz="3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김형준</a:t>
            </a:r>
            <a:endParaRPr lang="en-US" altLang="ko-KR" sz="3000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vl="0">
              <a:lnSpc>
                <a:spcPct val="110000"/>
              </a:lnSpc>
              <a:defRPr/>
            </a:pPr>
            <a:r>
              <a:rPr lang="en-US" altLang="ko-KR" sz="3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				20203088 </a:t>
            </a:r>
            <a:r>
              <a:rPr lang="ko-KR" altLang="en-US" sz="3000" b="1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이승훈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449545" y="681721"/>
            <a:ext cx="3292910" cy="1284393"/>
            <a:chOff x="7490071" y="2739471"/>
            <a:chExt cx="3292910" cy="12843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0071" y="2739471"/>
              <a:ext cx="3288541" cy="1284393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7502734" y="2783843"/>
              <a:ext cx="3280247" cy="79095"/>
              <a:chOff x="7502734" y="2783843"/>
              <a:chExt cx="3280247" cy="79095"/>
            </a:xfrm>
          </p:grpSpPr>
          <p:pic>
            <p:nvPicPr>
              <p:cNvPr id="10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02734" y="2783843"/>
                <a:ext cx="3280247" cy="79095"/>
              </a:xfrm>
              <a:prstGeom prst="rect">
                <a:avLst/>
              </a:prstGeom>
            </p:spPr>
          </p:pic>
        </p:grpSp>
        <p:grpSp>
          <p:nvGrpSpPr>
            <p:cNvPr id="8" name="그룹 7"/>
            <p:cNvGrpSpPr/>
            <p:nvPr/>
          </p:nvGrpSpPr>
          <p:grpSpPr>
            <a:xfrm>
              <a:off x="7502734" y="3312905"/>
              <a:ext cx="3280247" cy="79095"/>
              <a:chOff x="7502734" y="3312905"/>
              <a:chExt cx="3280247" cy="79095"/>
            </a:xfrm>
          </p:grpSpPr>
          <p:pic>
            <p:nvPicPr>
              <p:cNvPr id="9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02734" y="3312905"/>
                <a:ext cx="3280247" cy="79095"/>
              </a:xfrm>
              <a:prstGeom prst="rect">
                <a:avLst/>
              </a:prstGeom>
            </p:spPr>
          </p:pic>
        </p:grpSp>
      </p:grpSp>
      <p:pic>
        <p:nvPicPr>
          <p:cNvPr id="11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251" y="1827786"/>
            <a:ext cx="6307617" cy="2589648"/>
          </a:xfrm>
          <a:prstGeom prst="rect">
            <a:avLst/>
          </a:prstGeom>
        </p:spPr>
      </p:pic>
      <p:pic>
        <p:nvPicPr>
          <p:cNvPr id="1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41874" y="1408279"/>
            <a:ext cx="7357564" cy="4218444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7084859" y="3388835"/>
            <a:ext cx="3939138" cy="609396"/>
            <a:chOff x="11087700" y="4742808"/>
            <a:chExt cx="5198527" cy="1138458"/>
          </a:xfrm>
        </p:grpSpPr>
        <p:pic>
          <p:nvPicPr>
            <p:cNvPr id="13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87700" y="4742808"/>
              <a:ext cx="5198527" cy="1138458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10627002" y="2352185"/>
            <a:ext cx="3012548" cy="214249"/>
            <a:chOff x="23041133" y="2080707"/>
            <a:chExt cx="3012548" cy="214249"/>
          </a:xfrm>
        </p:grpSpPr>
        <p:pic>
          <p:nvPicPr>
            <p:cNvPr id="16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8460000">
              <a:off x="23041133" y="2080707"/>
              <a:ext cx="3012548" cy="214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405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10</a:t>
            </a:fld>
            <a:endParaRPr lang="ko-KR" altLang="en-US" sz="2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0547" y="869934"/>
            <a:ext cx="19211096" cy="73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923026" y="2319102"/>
            <a:ext cx="21340210" cy="75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B9A1E-CF4E-5CF1-744E-FB881BC83A5D}"/>
              </a:ext>
            </a:extLst>
          </p:cNvPr>
          <p:cNvSpPr txBox="1"/>
          <p:nvPr/>
        </p:nvSpPr>
        <p:spPr>
          <a:xfrm>
            <a:off x="410546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89603B-4314-180A-E4A1-3D15436EE164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DD524A-3234-5842-860D-8EAF602B4A3E}"/>
              </a:ext>
            </a:extLst>
          </p:cNvPr>
          <p:cNvSpPr txBox="1"/>
          <p:nvPr/>
        </p:nvSpPr>
        <p:spPr>
          <a:xfrm>
            <a:off x="3716896" y="488659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유스케이스</a:t>
            </a: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다이어그램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7E8F8-A257-B49E-F598-ED675DE9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" y="1203675"/>
            <a:ext cx="9730475" cy="51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37932"/>
              </p:ext>
            </p:extLst>
          </p:nvPr>
        </p:nvGraphicFramePr>
        <p:xfrm>
          <a:off x="410546" y="1216326"/>
          <a:ext cx="11010124" cy="4425347"/>
        </p:xfrm>
        <a:graphic>
          <a:graphicData uri="http://schemas.openxmlformats.org/drawingml/2006/table">
            <a:tbl>
              <a:tblPr/>
              <a:tblGrid>
                <a:gridCol w="161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5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액터</a:t>
                      </a:r>
                      <a:endParaRPr lang="ko-KR" altLang="en-US" sz="1800" b="1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내용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51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도서관 방문 고객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회원가입을 하여 로그인을 진행하고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책을 대여 혹은 반납을 할 수 있고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자신이 빌린 책에 대한 기록을 볼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시스템이 제공하는 메시지 기능을 받거나 받지 않을 수 있으며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자신이 찾고자 하는 책을 검색할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192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도서관 운영자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30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도서를 추가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삭제할 수 있으며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사용자의 연체 기록을 수정할 수 있고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최대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대여권수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연체기준일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사용자에게 보낼 메시지 시간 및 메시지 내용을 정할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51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Telgram</a:t>
                      </a:r>
                      <a:r>
                        <a:rPr lang="en-US" sz="18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API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사용자에게 </a:t>
                      </a:r>
                      <a:r>
                        <a:rPr lang="ko-KR" altLang="en-US" sz="18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텔레그램</a:t>
                      </a:r>
                      <a:r>
                        <a:rPr lang="ko-KR" altLang="en-US" sz="18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메시지를 보내주는 시스템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91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메시지 수신여부에 동의한 사용자에게 연체 하루 전에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Telegram API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이용하여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텔레그램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메시지를 보낸다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188714" y="2250541"/>
            <a:ext cx="16236513" cy="63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11</a:t>
            </a:fld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D60A2-58E8-B2B6-3EFF-DF8B68CF764D}"/>
              </a:ext>
            </a:extLst>
          </p:cNvPr>
          <p:cNvSpPr txBox="1"/>
          <p:nvPr/>
        </p:nvSpPr>
        <p:spPr>
          <a:xfrm>
            <a:off x="410546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C600AF-2D5D-5E0E-180D-32FABEA5D86D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904900-A7A7-4CB2-52FB-D075AF25A3F4}"/>
              </a:ext>
            </a:extLst>
          </p:cNvPr>
          <p:cNvSpPr txBox="1"/>
          <p:nvPr/>
        </p:nvSpPr>
        <p:spPr>
          <a:xfrm>
            <a:off x="3716896" y="488659"/>
            <a:ext cx="5510199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액터</a:t>
            </a: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목록</a:t>
            </a:r>
          </a:p>
          <a:p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34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12</a:t>
            </a:fld>
            <a:endParaRPr lang="ko-KR" altLang="en-US" sz="280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09091"/>
              </p:ext>
            </p:extLst>
          </p:nvPr>
        </p:nvGraphicFramePr>
        <p:xfrm>
          <a:off x="410549" y="1248425"/>
          <a:ext cx="5348295" cy="4143698"/>
        </p:xfrm>
        <a:graphic>
          <a:graphicData uri="http://schemas.openxmlformats.org/drawingml/2006/table">
            <a:tbl>
              <a:tblPr/>
              <a:tblGrid>
                <a:gridCol w="1408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88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식별자</a:t>
                      </a:r>
                      <a:endParaRPr lang="ko-KR" altLang="en-US" sz="1600" b="1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</a:t>
                      </a: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명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U-001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28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U-002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통합 로그인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17640"/>
                  </a:ext>
                </a:extLst>
              </a:tr>
              <a:tr h="2462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7035"/>
                  </a:ext>
                </a:extLst>
              </a:tr>
              <a:tr h="164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U-003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U-004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U-005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이용내역 조회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U-006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검색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U-007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개인정보 변경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U-008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회원탈퇴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U-009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로그아웃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06108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0547" y="869934"/>
            <a:ext cx="19211096" cy="73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923026" y="2319102"/>
            <a:ext cx="21340210" cy="75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B9A1E-CF4E-5CF1-744E-FB881BC83A5D}"/>
              </a:ext>
            </a:extLst>
          </p:cNvPr>
          <p:cNvSpPr txBox="1"/>
          <p:nvPr/>
        </p:nvSpPr>
        <p:spPr>
          <a:xfrm>
            <a:off x="410546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189603B-4314-180A-E4A1-3D15436EE164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DD524A-3234-5842-860D-8EAF602B4A3E}"/>
              </a:ext>
            </a:extLst>
          </p:cNvPr>
          <p:cNvSpPr txBox="1"/>
          <p:nvPr/>
        </p:nvSpPr>
        <p:spPr>
          <a:xfrm>
            <a:off x="3716896" y="488659"/>
            <a:ext cx="5510199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유스케이스</a:t>
            </a: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목록</a:t>
            </a:r>
          </a:p>
          <a:p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8B8B810-C81B-1E97-6F04-677812ECD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246380"/>
              </p:ext>
            </p:extLst>
          </p:nvPr>
        </p:nvGraphicFramePr>
        <p:xfrm>
          <a:off x="6433158" y="1248425"/>
          <a:ext cx="5348295" cy="3767206"/>
        </p:xfrm>
        <a:graphic>
          <a:graphicData uri="http://schemas.openxmlformats.org/drawingml/2006/table">
            <a:tbl>
              <a:tblPr/>
              <a:tblGrid>
                <a:gridCol w="1408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88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식별자</a:t>
                      </a:r>
                      <a:endParaRPr lang="ko-KR" altLang="en-US" sz="1600" b="1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</a:t>
                      </a: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명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U-010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메시지 수신여부 변경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A-001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제약조건 수정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8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A-002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조회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A-003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추가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5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A-004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수정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A-005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삭제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A-006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기록 조회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A-007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기록 수정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506108"/>
                  </a:ext>
                </a:extLst>
              </a:tr>
              <a:tr h="196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T-001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Telegram</a:t>
                      </a: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API</a:t>
                      </a:r>
                      <a:endParaRPr lang="ko-KR" altLang="en-US" sz="1600" kern="0" spc="0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전 메시지 전송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80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07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07C4F671-E5EE-4F50-9422-D58BD47823E4}" type="slidenum">
              <a:rPr lang="en-US" altLang="en-US" sz="2800"/>
              <a:pPr lvl="0">
                <a:defRPr/>
              </a:pPr>
              <a:t>13</a:t>
            </a:fld>
            <a:endParaRPr lang="en-US" altLang="en-US" sz="2800"/>
          </a:p>
        </p:txBody>
      </p:sp>
      <p:sp>
        <p:nvSpPr>
          <p:cNvPr id="5" name="제목 1"/>
          <p:cNvSpPr txBox="1"/>
          <p:nvPr/>
        </p:nvSpPr>
        <p:spPr>
          <a:xfrm>
            <a:off x="3244296" y="2949523"/>
            <a:ext cx="1548541" cy="809709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9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644C"/>
                </a:solidFill>
                <a:latin typeface="Microsoft GothicNeo"/>
                <a:ea typeface="Microsoft GothicNeo"/>
                <a:cs typeface="Microsoft GothicNeo"/>
              </a:rPr>
              <a:t>3	</a:t>
            </a:r>
            <a:endParaRPr lang="ko-KR" altLang="en-US" sz="96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Microsoft GothicNeo"/>
              <a:ea typeface="Microsoft GothicNeo"/>
              <a:cs typeface="Microsoft GothicNeo"/>
            </a:endParaRPr>
          </a:p>
        </p:txBody>
      </p:sp>
      <p:sp>
        <p:nvSpPr>
          <p:cNvPr id="6" name="제목 1"/>
          <p:cNvSpPr txBox="1"/>
          <p:nvPr/>
        </p:nvSpPr>
        <p:spPr>
          <a:xfrm>
            <a:off x="4605421" y="2949523"/>
            <a:ext cx="4612525" cy="56323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36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/>
                <a:ea typeface="Microsoft GothicNeo"/>
                <a:cs typeface="Microsoft GothicNeo"/>
              </a:rPr>
              <a:t>시스템 인터페이스 요구사항</a:t>
            </a:r>
            <a:endParaRPr lang="ko-KR" altLang="en-US" sz="3600">
              <a:solidFill>
                <a:schemeClr val="tx1">
                  <a:lumMod val="75000"/>
                  <a:lumOff val="25000"/>
                </a:schemeClr>
              </a:solidFill>
              <a:latin typeface="Microsoft GothicNeo"/>
              <a:ea typeface="Microsoft GothicNeo"/>
              <a:cs typeface="Microsoft GothicNeo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700558" y="3538891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05421" y="4005704"/>
            <a:ext cx="4896239" cy="10433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/>
                <a:ea typeface="KoPubWorld돋움체 Medium"/>
                <a:cs typeface="KoPubWorld돋움체 Medium"/>
              </a:defRPr>
            </a:lvl1pPr>
          </a:lstStyle>
          <a:p>
            <a:pPr marL="342900" indent="-342900">
              <a:buFontTx/>
              <a:buChar char="-"/>
              <a:defRPr/>
            </a:pPr>
            <a:r>
              <a:rPr lang="ko-KR" altLang="en-US" sz="2500">
                <a:solidFill>
                  <a:schemeClr val="accent1"/>
                </a:solidFill>
                <a:latin typeface="Microsoft GothicNeo"/>
                <a:ea typeface="Microsoft GothicNeo"/>
                <a:cs typeface="Microsoft GothicNeo"/>
              </a:rPr>
              <a:t>메인 화면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500">
                <a:solidFill>
                  <a:schemeClr val="accent1"/>
                </a:solidFill>
                <a:latin typeface="Microsoft GothicNeo"/>
                <a:ea typeface="Microsoft GothicNeo"/>
                <a:cs typeface="Microsoft GothicNeo"/>
              </a:rPr>
              <a:t>유스케이스 시나리오 </a:t>
            </a:r>
            <a:r>
              <a:rPr lang="en-US" altLang="ko-KR" sz="2500">
                <a:solidFill>
                  <a:schemeClr val="accent1"/>
                </a:solidFill>
                <a:latin typeface="Microsoft GothicNeo"/>
                <a:ea typeface="Microsoft GothicNeo"/>
                <a:cs typeface="Microsoft GothicNeo"/>
              </a:rPr>
              <a:t>&amp; </a:t>
            </a:r>
            <a:r>
              <a:rPr lang="ko-KR" altLang="en-US" sz="2500">
                <a:solidFill>
                  <a:schemeClr val="accent1"/>
                </a:solidFill>
                <a:latin typeface="Microsoft GothicNeo"/>
                <a:ea typeface="Microsoft GothicNeo"/>
                <a:cs typeface="Microsoft GothicNeo"/>
              </a:rPr>
              <a:t>화면 기술</a:t>
            </a:r>
            <a:endParaRPr lang="en-US" altLang="ko-KR" sz="2500">
              <a:solidFill>
                <a:schemeClr val="accent1"/>
              </a:solidFill>
              <a:latin typeface="Microsoft GothicNeo"/>
              <a:ea typeface="Microsoft GothicNeo"/>
              <a:cs typeface="Microsoft GothicNe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14</a:t>
            </a:fld>
            <a:endParaRPr lang="ko-KR" altLang="en-US" sz="2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2602" y="948547"/>
            <a:ext cx="14374557" cy="60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54257" y="631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BCCA0-514F-E61B-6BBC-50BA8B7F0519}"/>
              </a:ext>
            </a:extLst>
          </p:cNvPr>
          <p:cNvSpPr txBox="1"/>
          <p:nvPr/>
        </p:nvSpPr>
        <p:spPr>
          <a:xfrm>
            <a:off x="392602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DFE048-F1D4-5E58-320F-65523F23E928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CC3DA6-639B-195B-8BF0-4133907122D6}"/>
              </a:ext>
            </a:extLst>
          </p:cNvPr>
          <p:cNvSpPr txBox="1"/>
          <p:nvPr/>
        </p:nvSpPr>
        <p:spPr>
          <a:xfrm>
            <a:off x="3698952" y="488659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화면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B3D9FC-B31C-7F20-2326-0B81DEA2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6" y="1230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345CE2-C309-69E1-EB79-4ADA5DA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7" y="1230743"/>
            <a:ext cx="9956712" cy="34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12706616">
            <a:extLst>
              <a:ext uri="{FF2B5EF4-FFF2-40B4-BE49-F238E27FC236}">
                <a16:creationId xmlns:a16="http://schemas.microsoft.com/office/drawing/2014/main" id="{1350F1A1-1391-4FDE-1145-F1CF9688A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8" y="1259178"/>
            <a:ext cx="7025010" cy="5339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F8799D-78A9-068F-1E06-AA7BE9E49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2" y="1194584"/>
            <a:ext cx="8339670" cy="5403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31440"/>
              </p:ext>
            </p:extLst>
          </p:nvPr>
        </p:nvGraphicFramePr>
        <p:xfrm>
          <a:off x="392602" y="1246722"/>
          <a:ext cx="5728997" cy="5483311"/>
        </p:xfrm>
        <a:graphic>
          <a:graphicData uri="http://schemas.openxmlformats.org/drawingml/2006/table">
            <a:tbl>
              <a:tblPr/>
              <a:tblGrid>
                <a:gridCol w="275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49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</a:t>
                      </a: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2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식별자</a:t>
                      </a:r>
                      <a:r>
                        <a:rPr lang="en-US" altLang="ko-KR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U-003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8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원하는 책을 대여할 수 있다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8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 행위자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8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부 행위자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해당사항 없음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04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사전 조건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로그인이 되어있고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메인 화면에서 대여버튼을 눌러야 하며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대여가 가능한 상황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예외상황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가지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여야 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581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기본흐름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58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2727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원하는 책을 들고 와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QR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코드에 인식시킨다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4.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대여한 책의 정보와 반납예정일을 확인한다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책의 정보와 반납예정일이 </a:t>
                      </a:r>
                      <a:r>
                        <a:rPr lang="ko-KR" altLang="en-US" sz="1200" b="0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맞다고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판단하면 대여 버튼을 눌러 대여를 완료한다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UI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3.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올바른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QR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코드 인지 검사하고 값이 올바르면 ‘책 조회 완료’ 라는 성공 메시지를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2602" y="948547"/>
            <a:ext cx="14374557" cy="60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94918"/>
              </p:ext>
            </p:extLst>
          </p:nvPr>
        </p:nvGraphicFramePr>
        <p:xfrm>
          <a:off x="6200775" y="1241039"/>
          <a:ext cx="5728998" cy="4796639"/>
        </p:xfrm>
        <a:graphic>
          <a:graphicData uri="http://schemas.openxmlformats.org/drawingml/2006/table">
            <a:tbl>
              <a:tblPr/>
              <a:tblGrid>
                <a:gridCol w="2864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272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8.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</a:t>
                      </a:r>
                      <a:r>
                        <a:rPr lang="ko-KR" altLang="en-US" sz="1200" b="0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메인화면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혹은 다른 책 대여를 할 수 있는 버튼을 볼 수 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5F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6.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책의 고유번호와 사용자의 고유번호를 받아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이용내역에 사용자 고유번호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책 고유번호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반납예정일을 기록한다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7. ‘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성공적으로 대여하였습니다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.’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라는 성공 메시지를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2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예외상황 시나리오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2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495"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E1.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이미 대여된 책일 때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E2.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연체기록이 있을 때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E3.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최대대여권수를 넘겼을 때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E1. ‘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이미 대여된 책입니다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.’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라는 에러 메시지를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E2. ‘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연체기록이 있기 때문에 대여가 불가능합니다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.’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라는 에러 메시지를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E3. ‘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최대 대여 권수를 초과하였습니다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.’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라는 에러 메시지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72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사후조건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해당사항 없음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54257" y="631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7F15F-8867-1444-73D1-BA00D51C8FF2}"/>
              </a:ext>
            </a:extLst>
          </p:cNvPr>
          <p:cNvSpPr txBox="1"/>
          <p:nvPr/>
        </p:nvSpPr>
        <p:spPr>
          <a:xfrm>
            <a:off x="392602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B257C5-0F39-89AE-018E-8AE31CAD0A46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2605B-3805-7015-4FED-54C6F04EC551}"/>
              </a:ext>
            </a:extLst>
          </p:cNvPr>
          <p:cNvSpPr txBox="1"/>
          <p:nvPr/>
        </p:nvSpPr>
        <p:spPr>
          <a:xfrm>
            <a:off x="3698952" y="488659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유스케이스</a:t>
            </a: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시나리오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슬라이드 번호 개체 틀 6">
            <a:extLst>
              <a:ext uri="{FF2B5EF4-FFF2-40B4-BE49-F238E27FC236}">
                <a16:creationId xmlns:a16="http://schemas.microsoft.com/office/drawing/2014/main" id="{0175C02E-715C-3750-CD6A-3043889A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C4F671-E5EE-4F50-9422-D58BD47823E4}" type="slidenum">
              <a:rPr lang="ko-KR" altLang="en-US" sz="2800" smtClean="0"/>
              <a:t>15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6536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16</a:t>
            </a:fld>
            <a:endParaRPr lang="ko-KR" altLang="en-US" sz="2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2602" y="948547"/>
            <a:ext cx="14374557" cy="60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54257" y="631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BCCA0-514F-E61B-6BBC-50BA8B7F0519}"/>
              </a:ext>
            </a:extLst>
          </p:cNvPr>
          <p:cNvSpPr txBox="1"/>
          <p:nvPr/>
        </p:nvSpPr>
        <p:spPr>
          <a:xfrm>
            <a:off x="392602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DFE048-F1D4-5E58-320F-65523F23E928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CC3DA6-639B-195B-8BF0-4133907122D6}"/>
              </a:ext>
            </a:extLst>
          </p:cNvPr>
          <p:cNvSpPr txBox="1"/>
          <p:nvPr/>
        </p:nvSpPr>
        <p:spPr>
          <a:xfrm>
            <a:off x="3698952" y="488659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대여 화면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B3D9FC-B31C-7F20-2326-0B81DEA2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6" y="1230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345CE2-C309-69E1-EB79-4ADA5DA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7" y="1230743"/>
            <a:ext cx="9956712" cy="34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457" name="_x412748952">
            <a:extLst>
              <a:ext uri="{FF2B5EF4-FFF2-40B4-BE49-F238E27FC236}">
                <a16:creationId xmlns:a16="http://schemas.microsoft.com/office/drawing/2014/main" id="{0045E4D5-E0A2-30DB-8856-C9688AC3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74" y="1214579"/>
            <a:ext cx="4828362" cy="3636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84BBC8-3BE8-AE83-BC2F-77F16152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74" y="1214579"/>
            <a:ext cx="4840367" cy="5452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E5A92E-EAA1-F371-90B6-C1CF3888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474" y="1208644"/>
            <a:ext cx="4812732" cy="5452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17</a:t>
            </a:fld>
            <a:endParaRPr lang="ko-KR" altLang="en-US" sz="2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93877"/>
              </p:ext>
            </p:extLst>
          </p:nvPr>
        </p:nvGraphicFramePr>
        <p:xfrm>
          <a:off x="419968" y="1286615"/>
          <a:ext cx="5728997" cy="5331538"/>
        </p:xfrm>
        <a:graphic>
          <a:graphicData uri="http://schemas.openxmlformats.org/drawingml/2006/table">
            <a:tbl>
              <a:tblPr/>
              <a:tblGrid>
                <a:gridCol w="275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9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</a:t>
                      </a: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2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식별자</a:t>
                      </a:r>
                      <a:r>
                        <a:rPr lang="en-US" altLang="ko-KR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U-006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검색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21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도서관에 구비된 책들을 검색할 수 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9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 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9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부 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해당사항 없음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42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사전 조건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로그인 상태여야 하고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메인 화면에서 도서검색 버튼을 누른다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29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기본흐름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295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0954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모든 도서 목록을 볼 수 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검색할 기준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가지 도서명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저자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출판사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분류 중 하나를 정한 후 값을 입력 하여 검색 버튼을 누른다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검색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UI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2. DB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에서 모든 도서 정보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책 고유번호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도서설명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분류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저자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출판사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도서위치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대여유무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5.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검색한 결과에 포함되는 도서를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2602" y="948547"/>
            <a:ext cx="14374557" cy="60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59441"/>
              </p:ext>
            </p:extLst>
          </p:nvPr>
        </p:nvGraphicFramePr>
        <p:xfrm>
          <a:off x="6349288" y="1286615"/>
          <a:ext cx="5422744" cy="2157222"/>
        </p:xfrm>
        <a:graphic>
          <a:graphicData uri="http://schemas.openxmlformats.org/drawingml/2006/table">
            <a:tbl>
              <a:tblPr/>
              <a:tblGrid>
                <a:gridCol w="2711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42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예외상황 시나리오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E1.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검색한 결과에 포함되는 도서가 없을 때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E1.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빈 목록을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사후조건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해당사항 없음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54257" y="631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65C84-4A11-57E1-516B-D41B50B0C687}"/>
              </a:ext>
            </a:extLst>
          </p:cNvPr>
          <p:cNvSpPr txBox="1"/>
          <p:nvPr/>
        </p:nvSpPr>
        <p:spPr>
          <a:xfrm>
            <a:off x="392602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0F32C40-2462-729E-050B-C529D47BBF1D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E9AAE3-91D9-9FD1-4B94-ECD0A04E33F1}"/>
              </a:ext>
            </a:extLst>
          </p:cNvPr>
          <p:cNvSpPr txBox="1"/>
          <p:nvPr/>
        </p:nvSpPr>
        <p:spPr>
          <a:xfrm>
            <a:off x="3698952" y="488659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유스케이스</a:t>
            </a: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시나리오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1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18</a:t>
            </a:fld>
            <a:endParaRPr lang="ko-KR" altLang="en-US" sz="2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2602" y="948547"/>
            <a:ext cx="14374557" cy="60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54257" y="631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BCCA0-514F-E61B-6BBC-50BA8B7F0519}"/>
              </a:ext>
            </a:extLst>
          </p:cNvPr>
          <p:cNvSpPr txBox="1"/>
          <p:nvPr/>
        </p:nvSpPr>
        <p:spPr>
          <a:xfrm>
            <a:off x="392602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DFE048-F1D4-5E58-320F-65523F23E928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CC3DA6-639B-195B-8BF0-4133907122D6}"/>
              </a:ext>
            </a:extLst>
          </p:cNvPr>
          <p:cNvSpPr txBox="1"/>
          <p:nvPr/>
        </p:nvSpPr>
        <p:spPr>
          <a:xfrm>
            <a:off x="3698952" y="488659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도서 검색 화면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B3D9FC-B31C-7F20-2326-0B81DEA2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6" y="1230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345CE2-C309-69E1-EB79-4ADA5DA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7" y="1230743"/>
            <a:ext cx="9956712" cy="34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D1979-ABA4-57CB-46EA-9AF5A249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412750536">
            <a:extLst>
              <a:ext uri="{FF2B5EF4-FFF2-40B4-BE49-F238E27FC236}">
                <a16:creationId xmlns:a16="http://schemas.microsoft.com/office/drawing/2014/main" id="{40D360A8-E363-146E-2C78-A45BC994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331780"/>
            <a:ext cx="7772872" cy="5218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71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19</a:t>
            </a:fld>
            <a:endParaRPr lang="ko-KR" altLang="en-US" sz="2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44528"/>
              </p:ext>
            </p:extLst>
          </p:nvPr>
        </p:nvGraphicFramePr>
        <p:xfrm>
          <a:off x="410546" y="1241073"/>
          <a:ext cx="5728997" cy="5453158"/>
        </p:xfrm>
        <a:graphic>
          <a:graphicData uri="http://schemas.openxmlformats.org/drawingml/2006/table">
            <a:tbl>
              <a:tblPr/>
              <a:tblGrid>
                <a:gridCol w="275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55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</a:t>
                      </a: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2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식별자</a:t>
                      </a:r>
                      <a:r>
                        <a:rPr lang="en-US" altLang="ko-KR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A-006 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기록 조회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27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개요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관리자가 사용자의 연체 기록을 조회하는 기능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5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주 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5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부 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79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사전 조건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로그인 상태여야 하고 메인 화면에서 관리자 메뉴를 누른다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51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기본흐름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5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574"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 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사용자들의 이용내역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사용자명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반납일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반납예정일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연체기록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볼 수 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4.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사용자들의 각 이용내역을 수정할 수 있는 버튼이 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기록 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UI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사용자의 기본으로 설정된 조회기간 안에서의 연체 기록을 모두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이때 출력되는 값들은 사용자명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반납일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반납예정일이다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.)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2602" y="948547"/>
            <a:ext cx="14374557" cy="60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52036"/>
              </p:ext>
            </p:extLst>
          </p:nvPr>
        </p:nvGraphicFramePr>
        <p:xfrm>
          <a:off x="6289198" y="1258824"/>
          <a:ext cx="5510200" cy="4804918"/>
        </p:xfrm>
        <a:graphic>
          <a:graphicData uri="http://schemas.openxmlformats.org/drawingml/2006/table">
            <a:tbl>
              <a:tblPr/>
              <a:tblGrid>
                <a:gridCol w="275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998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대안 흐름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A1.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조회기간을 설정하여 조회할 수 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A2.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사용자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ID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으로 조회할 수 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A3.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도서명을 기준으로 조회할 수 있다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A1.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시스템은 관리자가 설정한 조회기간으로 사용자 이용내역을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A2.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시스템은 관리자가 입력한 사용자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ID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와 일치하는 사용자 이용내역을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 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A3.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시스템은 관리자가 입력한 도서명과 일치하는 사용자 이용내역을 출력한다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 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225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예외상황 시나리오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행위자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635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E1.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검색한 도서명이 존재하지 않을 때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 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E2. 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해당 사용자</a:t>
                      </a:r>
                      <a:r>
                        <a:rPr lang="en-US" altLang="ko-KR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ID</a:t>
                      </a: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가 존재하지 않을 때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E1. ‘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검색한 도서명은 존재하지 않습니다’ 라는 에러 메시지를 출력한다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E2. ‘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검색한 사용자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ID</a:t>
                      </a:r>
                      <a:r>
                        <a:rPr lang="ko-KR" altLang="en-US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는 존재하지 않습니다’ 라는 에러 메시지를 출력한다</a:t>
                      </a:r>
                      <a:r>
                        <a:rPr lang="en-US" altLang="ko-KR" sz="1200" b="0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사후조건</a:t>
                      </a:r>
                      <a:endParaRPr lang="ko-KR" altLang="en-US" sz="1200" b="0" i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해당사항 없음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54257" y="631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BCCA0-514F-E61B-6BBC-50BA8B7F0519}"/>
              </a:ext>
            </a:extLst>
          </p:cNvPr>
          <p:cNvSpPr txBox="1"/>
          <p:nvPr/>
        </p:nvSpPr>
        <p:spPr>
          <a:xfrm>
            <a:off x="392602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DFE048-F1D4-5E58-320F-65523F23E928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CC3DA6-639B-195B-8BF0-4133907122D6}"/>
              </a:ext>
            </a:extLst>
          </p:cNvPr>
          <p:cNvSpPr txBox="1"/>
          <p:nvPr/>
        </p:nvSpPr>
        <p:spPr>
          <a:xfrm>
            <a:off x="3698952" y="488659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유스케이스</a:t>
            </a: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시나리오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5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112" y="44008"/>
            <a:ext cx="10515600" cy="1325563"/>
          </a:xfrm>
        </p:spPr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094044" y="942820"/>
            <a:ext cx="9963736" cy="138999"/>
            <a:chOff x="4160989" y="3503505"/>
            <a:chExt cx="9963736" cy="138999"/>
          </a:xfrm>
        </p:grpSpPr>
        <p:pic>
          <p:nvPicPr>
            <p:cNvPr id="7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4160989" y="3503505"/>
              <a:ext cx="9963736" cy="138999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5789CB3-A15C-4274-9A02-B40B1A955D82}"/>
              </a:ext>
            </a:extLst>
          </p:cNvPr>
          <p:cNvGrpSpPr/>
          <p:nvPr/>
        </p:nvGrpSpPr>
        <p:grpSpPr>
          <a:xfrm>
            <a:off x="1021133" y="1553148"/>
            <a:ext cx="3880256" cy="1606032"/>
            <a:chOff x="5999689" y="2050392"/>
            <a:chExt cx="3880256" cy="160603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66405AD-FC2D-4A88-A6C2-8AF5DD9A37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3772" y="2090057"/>
              <a:ext cx="2442853" cy="0"/>
            </a:xfrm>
            <a:prstGeom prst="line">
              <a:avLst/>
            </a:prstGeom>
            <a:ln w="19050">
              <a:solidFill>
                <a:srgbClr val="0964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C893880-1523-49F2-A7AF-37E4CA07DA56}"/>
                </a:ext>
              </a:extLst>
            </p:cNvPr>
            <p:cNvGrpSpPr/>
            <p:nvPr/>
          </p:nvGrpSpPr>
          <p:grpSpPr>
            <a:xfrm>
              <a:off x="5999689" y="2050392"/>
              <a:ext cx="3880256" cy="1606032"/>
              <a:chOff x="6961840" y="2912720"/>
              <a:chExt cx="3880256" cy="16060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55C95D-9B16-4EFB-BF39-8B642F8A97A3}"/>
                  </a:ext>
                </a:extLst>
              </p:cNvPr>
              <p:cNvSpPr txBox="1"/>
              <p:nvPr/>
            </p:nvSpPr>
            <p:spPr>
              <a:xfrm>
                <a:off x="6961840" y="2912720"/>
                <a:ext cx="3226388" cy="4891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1. </a:t>
                </a:r>
                <a:r>
                  <a:rPr lang="ko-KR" altLang="en-US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개발 시스템 목표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65A218-D81A-46CA-8A90-5A031F98123B}"/>
                  </a:ext>
                </a:extLst>
              </p:cNvPr>
              <p:cNvSpPr txBox="1"/>
              <p:nvPr/>
            </p:nvSpPr>
            <p:spPr>
              <a:xfrm>
                <a:off x="6961840" y="3386134"/>
                <a:ext cx="3880256" cy="1132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>
                    <a:solidFill>
                      <a:srgbClr val="181818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프로젝트 목표</a:t>
                </a:r>
              </a:p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프로젝트 선정 이유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/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시장조사</a:t>
                </a:r>
                <a:endParaRPr lang="ko-KR" altLang="en-US" sz="20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5789CB3-A15C-4274-9A02-B40B1A955D82}"/>
              </a:ext>
            </a:extLst>
          </p:cNvPr>
          <p:cNvGrpSpPr/>
          <p:nvPr/>
        </p:nvGrpSpPr>
        <p:grpSpPr>
          <a:xfrm>
            <a:off x="4739052" y="1592813"/>
            <a:ext cx="3880256" cy="2167023"/>
            <a:chOff x="5973637" y="2089399"/>
            <a:chExt cx="3880256" cy="2167023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66405AD-FC2D-4A88-A6C2-8AF5DD9A37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3772" y="2090057"/>
              <a:ext cx="2442853" cy="0"/>
            </a:xfrm>
            <a:prstGeom prst="line">
              <a:avLst/>
            </a:prstGeom>
            <a:ln w="19050">
              <a:solidFill>
                <a:srgbClr val="0964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C893880-1523-49F2-A7AF-37E4CA07DA56}"/>
                </a:ext>
              </a:extLst>
            </p:cNvPr>
            <p:cNvGrpSpPr/>
            <p:nvPr/>
          </p:nvGrpSpPr>
          <p:grpSpPr>
            <a:xfrm>
              <a:off x="5973637" y="2089399"/>
              <a:ext cx="3880256" cy="2167023"/>
              <a:chOff x="6935788" y="2951727"/>
              <a:chExt cx="3880256" cy="216702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355C95D-9B16-4EFB-BF39-8B642F8A97A3}"/>
                  </a:ext>
                </a:extLst>
              </p:cNvPr>
              <p:cNvSpPr txBox="1"/>
              <p:nvPr/>
            </p:nvSpPr>
            <p:spPr>
              <a:xfrm>
                <a:off x="6935788" y="2951727"/>
                <a:ext cx="3226388" cy="4891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2. </a:t>
                </a:r>
                <a:r>
                  <a:rPr lang="ko-KR" altLang="en-US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기능 요구사항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65A218-D81A-46CA-8A90-5A031F98123B}"/>
                  </a:ext>
                </a:extLst>
              </p:cNvPr>
              <p:cNvSpPr txBox="1"/>
              <p:nvPr/>
            </p:nvSpPr>
            <p:spPr>
              <a:xfrm>
                <a:off x="6935788" y="3425979"/>
                <a:ext cx="3880256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>
                    <a:solidFill>
                      <a:srgbClr val="181818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시스템 요구사항</a:t>
                </a:r>
                <a:endParaRPr lang="en-US" altLang="ko-KR" sz="2000" dirty="0">
                  <a:solidFill>
                    <a:schemeClr val="accent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marL="171450" indent="-171450">
                  <a:buFontTx/>
                  <a:buChar char="-"/>
                  <a:defRPr/>
                </a:pPr>
                <a:r>
                  <a:rPr lang="ko-KR" altLang="en-US" sz="2000" dirty="0" err="1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유스케이스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다이어그램</a:t>
                </a:r>
                <a:endParaRPr lang="en-US" altLang="ko-KR" sz="2000" dirty="0">
                  <a:solidFill>
                    <a:schemeClr val="accent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marL="171450" indent="-171450">
                  <a:buFontTx/>
                  <a:buChar char="-"/>
                  <a:defRPr/>
                </a:pPr>
                <a:r>
                  <a:rPr lang="ko-KR" altLang="en-US" sz="2000" dirty="0" err="1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엑터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목록</a:t>
                </a:r>
                <a:endParaRPr lang="en-US" altLang="ko-KR" sz="2000" dirty="0">
                  <a:solidFill>
                    <a:schemeClr val="accent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marL="171450" indent="-171450">
                  <a:buFontTx/>
                  <a:buChar char="-"/>
                  <a:defRPr/>
                </a:pP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주요기능</a:t>
                </a: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5789CB3-A15C-4274-9A02-B40B1A955D82}"/>
              </a:ext>
            </a:extLst>
          </p:cNvPr>
          <p:cNvGrpSpPr/>
          <p:nvPr/>
        </p:nvGrpSpPr>
        <p:grpSpPr>
          <a:xfrm>
            <a:off x="7863253" y="1522292"/>
            <a:ext cx="4533745" cy="1399534"/>
            <a:chOff x="5973636" y="2033644"/>
            <a:chExt cx="4533745" cy="1399534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66405AD-FC2D-4A88-A6C2-8AF5DD9A37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3772" y="2090057"/>
              <a:ext cx="2442853" cy="0"/>
            </a:xfrm>
            <a:prstGeom prst="line">
              <a:avLst/>
            </a:prstGeom>
            <a:ln w="19050">
              <a:solidFill>
                <a:srgbClr val="0964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C893880-1523-49F2-A7AF-37E4CA07DA56}"/>
                </a:ext>
              </a:extLst>
            </p:cNvPr>
            <p:cNvGrpSpPr/>
            <p:nvPr/>
          </p:nvGrpSpPr>
          <p:grpSpPr>
            <a:xfrm>
              <a:off x="5973636" y="2033644"/>
              <a:ext cx="4533745" cy="1399534"/>
              <a:chOff x="6935787" y="2895972"/>
              <a:chExt cx="4533745" cy="139953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55C95D-9B16-4EFB-BF39-8B642F8A97A3}"/>
                  </a:ext>
                </a:extLst>
              </p:cNvPr>
              <p:cNvSpPr txBox="1"/>
              <p:nvPr/>
            </p:nvSpPr>
            <p:spPr>
              <a:xfrm>
                <a:off x="6935787" y="2895972"/>
                <a:ext cx="4533745" cy="4891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3. </a:t>
                </a:r>
                <a:r>
                  <a:rPr lang="ko-KR" altLang="en-US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사용자 인터페이스 요구사항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65A218-D81A-46CA-8A90-5A031F98123B}"/>
                  </a:ext>
                </a:extLst>
              </p:cNvPr>
              <p:cNvSpPr txBox="1"/>
              <p:nvPr/>
            </p:nvSpPr>
            <p:spPr>
              <a:xfrm>
                <a:off x="6935787" y="3447069"/>
                <a:ext cx="3880256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>
                    <a:solidFill>
                      <a:srgbClr val="181818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2000" dirty="0" err="1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유스케이스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시나리오</a:t>
                </a:r>
                <a:endParaRPr lang="en-US" altLang="ko-KR" sz="2000" dirty="0">
                  <a:solidFill>
                    <a:schemeClr val="accent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 marL="171450" indent="-171450">
                  <a:buFontTx/>
                  <a:buChar char="-"/>
                  <a:defRPr/>
                </a:pP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화면 기술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5789CB3-A15C-4274-9A02-B40B1A955D82}"/>
              </a:ext>
            </a:extLst>
          </p:cNvPr>
          <p:cNvGrpSpPr/>
          <p:nvPr/>
        </p:nvGrpSpPr>
        <p:grpSpPr>
          <a:xfrm>
            <a:off x="1094044" y="4367487"/>
            <a:ext cx="3880256" cy="1988863"/>
            <a:chOff x="5971593" y="2089399"/>
            <a:chExt cx="3880256" cy="1988863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66405AD-FC2D-4A88-A6C2-8AF5DD9A37A7}"/>
                </a:ext>
              </a:extLst>
            </p:cNvPr>
            <p:cNvCxnSpPr>
              <a:cxnSpLocks/>
            </p:cNvCxnSpPr>
            <p:nvPr/>
          </p:nvCxnSpPr>
          <p:spPr>
            <a:xfrm>
              <a:off x="6093772" y="2090057"/>
              <a:ext cx="2442853" cy="0"/>
            </a:xfrm>
            <a:prstGeom prst="line">
              <a:avLst/>
            </a:prstGeom>
            <a:ln w="19050">
              <a:solidFill>
                <a:srgbClr val="0964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C893880-1523-49F2-A7AF-37E4CA07DA56}"/>
                </a:ext>
              </a:extLst>
            </p:cNvPr>
            <p:cNvGrpSpPr/>
            <p:nvPr/>
          </p:nvGrpSpPr>
          <p:grpSpPr>
            <a:xfrm>
              <a:off x="5971593" y="2089399"/>
              <a:ext cx="3880256" cy="1988863"/>
              <a:chOff x="6933744" y="2951727"/>
              <a:chExt cx="3880256" cy="198886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55C95D-9B16-4EFB-BF39-8B642F8A97A3}"/>
                  </a:ext>
                </a:extLst>
              </p:cNvPr>
              <p:cNvSpPr txBox="1"/>
              <p:nvPr/>
            </p:nvSpPr>
            <p:spPr>
              <a:xfrm>
                <a:off x="6935788" y="2951727"/>
                <a:ext cx="3226388" cy="4891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4. </a:t>
                </a:r>
                <a:r>
                  <a:rPr lang="ko-KR" altLang="en-US" sz="2200" b="1" dirty="0" err="1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비기능</a:t>
                </a:r>
                <a:r>
                  <a:rPr lang="ko-KR" altLang="en-US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 요구사항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365A218-D81A-46CA-8A90-5A031F98123B}"/>
                  </a:ext>
                </a:extLst>
              </p:cNvPr>
              <p:cNvSpPr txBox="1"/>
              <p:nvPr/>
            </p:nvSpPr>
            <p:spPr>
              <a:xfrm>
                <a:off x="6933744" y="3407863"/>
                <a:ext cx="3880256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>
                    <a:solidFill>
                      <a:srgbClr val="181818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성능 요구사항</a:t>
                </a:r>
                <a:endParaRPr lang="en-US" altLang="ko-KR" sz="2000" dirty="0">
                  <a:solidFill>
                    <a:schemeClr val="accent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신뢰성 요구사항</a:t>
                </a:r>
                <a:endParaRPr lang="en-US" altLang="ko-KR" sz="2000" dirty="0">
                  <a:solidFill>
                    <a:schemeClr val="accent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보안 요구사항</a:t>
                </a:r>
              </a:p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  <p:sp>
        <p:nvSpPr>
          <p:cNvPr id="56" name="슬라이드 번호 개체 틀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</a:t>
            </a:fld>
            <a:endParaRPr lang="ko-KR" altLang="en-US" sz="28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D424DF1-CDAF-781B-0AFE-29D4420995BB}"/>
              </a:ext>
            </a:extLst>
          </p:cNvPr>
          <p:cNvGrpSpPr/>
          <p:nvPr/>
        </p:nvGrpSpPr>
        <p:grpSpPr>
          <a:xfrm>
            <a:off x="4692245" y="4358976"/>
            <a:ext cx="3880256" cy="1573669"/>
            <a:chOff x="5971593" y="2080888"/>
            <a:chExt cx="3880256" cy="1573669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21FF96C-F338-DC2F-E599-13FB2453F8D8}"/>
                </a:ext>
              </a:extLst>
            </p:cNvPr>
            <p:cNvCxnSpPr>
              <a:cxnSpLocks/>
            </p:cNvCxnSpPr>
            <p:nvPr/>
          </p:nvCxnSpPr>
          <p:spPr>
            <a:xfrm>
              <a:off x="6093772" y="2090057"/>
              <a:ext cx="2442853" cy="0"/>
            </a:xfrm>
            <a:prstGeom prst="line">
              <a:avLst/>
            </a:prstGeom>
            <a:ln w="19050">
              <a:solidFill>
                <a:srgbClr val="0964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268ACE9-90AD-4A5F-B00F-BEB488445151}"/>
                </a:ext>
              </a:extLst>
            </p:cNvPr>
            <p:cNvGrpSpPr/>
            <p:nvPr/>
          </p:nvGrpSpPr>
          <p:grpSpPr>
            <a:xfrm>
              <a:off x="5971593" y="2080888"/>
              <a:ext cx="3880256" cy="1573669"/>
              <a:chOff x="6933744" y="2943216"/>
              <a:chExt cx="3880256" cy="157366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028F3A-5803-AAF4-733D-D4D950409627}"/>
                  </a:ext>
                </a:extLst>
              </p:cNvPr>
              <p:cNvSpPr txBox="1"/>
              <p:nvPr/>
            </p:nvSpPr>
            <p:spPr>
              <a:xfrm>
                <a:off x="6933744" y="2943216"/>
                <a:ext cx="3695949" cy="92929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5. </a:t>
                </a:r>
                <a:r>
                  <a:rPr lang="ko-KR" altLang="en-US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데이터베이스 요구사항</a:t>
                </a:r>
                <a:r>
                  <a:rPr lang="en-US" altLang="ko-KR" sz="2200" b="1" dirty="0">
                    <a:solidFill>
                      <a:srgbClr val="09644C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	</a:t>
                </a:r>
                <a:endParaRPr lang="ko-KR" altLang="en-US" sz="2200" b="1" dirty="0">
                  <a:solidFill>
                    <a:srgbClr val="09644C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A8857D-C480-DEDC-AE90-0E9ED8D12AFD}"/>
                  </a:ext>
                </a:extLst>
              </p:cNvPr>
              <p:cNvSpPr txBox="1"/>
              <p:nvPr/>
            </p:nvSpPr>
            <p:spPr>
              <a:xfrm>
                <a:off x="6933744" y="3407863"/>
                <a:ext cx="3880256" cy="1109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>
                    <a:solidFill>
                      <a:srgbClr val="181818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릴레이션 스키마</a:t>
                </a:r>
                <a:endParaRPr lang="en-US" altLang="ko-KR" sz="2000" dirty="0">
                  <a:solidFill>
                    <a:schemeClr val="accent1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  <a:p>
                <a:pPr>
                  <a:defRPr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- ER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Microsoft GothicNeo" panose="020B0500000101010101" pitchFamily="50" charset="-127"/>
                    <a:ea typeface="Microsoft GothicNeo" panose="020B0500000101010101" pitchFamily="50" charset="-127"/>
                    <a:cs typeface="Microsoft GothicNeo" panose="020B0500000101010101" pitchFamily="50" charset="-127"/>
                  </a:rPr>
                  <a:t>다이어그램</a:t>
                </a:r>
              </a:p>
              <a:p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41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20</a:t>
            </a:fld>
            <a:endParaRPr lang="ko-KR" altLang="en-US" sz="28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2602" y="948547"/>
            <a:ext cx="14374557" cy="60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54257" y="6311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BCCA0-514F-E61B-6BBC-50BA8B7F0519}"/>
              </a:ext>
            </a:extLst>
          </p:cNvPr>
          <p:cNvSpPr txBox="1"/>
          <p:nvPr/>
        </p:nvSpPr>
        <p:spPr>
          <a:xfrm>
            <a:off x="392602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3.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DFE048-F1D4-5E58-320F-65523F23E928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CC3DA6-639B-195B-8BF0-4133907122D6}"/>
              </a:ext>
            </a:extLst>
          </p:cNvPr>
          <p:cNvSpPr txBox="1"/>
          <p:nvPr/>
        </p:nvSpPr>
        <p:spPr>
          <a:xfrm>
            <a:off x="3698952" y="488659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연체 기록 조회 화면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B3D9FC-B31C-7F20-2326-0B81DEA2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6" y="12307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345CE2-C309-69E1-EB79-4ADA5DA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7" y="1230743"/>
            <a:ext cx="9956712" cy="34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BD1979-ABA4-57CB-46EA-9AF5A2498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2A3412-4553-4F79-D36E-624FFE09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11" y="15764"/>
            <a:ext cx="6594763" cy="6826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3CE38-CBFD-4BAE-B75D-7B0AF45F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21</a:t>
            </a:fld>
            <a:endParaRPr lang="ko-KR" altLang="en-US" sz="28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0C8144F-8A97-51C0-33BF-2F6FF556E350}"/>
              </a:ext>
            </a:extLst>
          </p:cNvPr>
          <p:cNvSpPr txBox="1">
            <a:spLocks/>
          </p:cNvSpPr>
          <p:nvPr/>
        </p:nvSpPr>
        <p:spPr>
          <a:xfrm>
            <a:off x="4605421" y="2949523"/>
            <a:ext cx="4312664" cy="56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360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비기능</a:t>
            </a:r>
            <a:r>
              <a:rPr lang="ko-KR" altLang="en-US" sz="36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요구사항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8A0A67-F317-507E-E6C9-C107AE77CE4C}"/>
              </a:ext>
            </a:extLst>
          </p:cNvPr>
          <p:cNvCxnSpPr/>
          <p:nvPr/>
        </p:nvCxnSpPr>
        <p:spPr>
          <a:xfrm>
            <a:off x="4700558" y="3538891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2228B0-12C2-493D-39C7-58EBE7D8319E}"/>
              </a:ext>
            </a:extLst>
          </p:cNvPr>
          <p:cNvSpPr txBox="1"/>
          <p:nvPr/>
        </p:nvSpPr>
        <p:spPr>
          <a:xfrm>
            <a:off x="4605421" y="4005704"/>
            <a:ext cx="4896239" cy="1543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>
              <a:buFontTx/>
              <a:buChar char="-"/>
              <a:defRPr/>
            </a:pP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성능 요구사항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신뢰성 요구사항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보안 요구사항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8EED34D-0650-4DB1-BF86-EF090D910CD7}"/>
              </a:ext>
            </a:extLst>
          </p:cNvPr>
          <p:cNvSpPr txBox="1"/>
          <p:nvPr/>
        </p:nvSpPr>
        <p:spPr>
          <a:xfrm>
            <a:off x="3244296" y="2949523"/>
            <a:ext cx="1548541" cy="809709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96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</a:t>
            </a:r>
            <a:endParaRPr lang="ko-KR" altLang="en-US" sz="96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97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97226"/>
              </p:ext>
            </p:extLst>
          </p:nvPr>
        </p:nvGraphicFramePr>
        <p:xfrm>
          <a:off x="410546" y="1512030"/>
          <a:ext cx="10310071" cy="2650395"/>
        </p:xfrm>
        <a:graphic>
          <a:graphicData uri="http://schemas.openxmlformats.org/drawingml/2006/table">
            <a:tbl>
              <a:tblPr/>
              <a:tblGrid>
                <a:gridCol w="152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87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i="0" spc="0" dirty="0">
                          <a:solidFill>
                            <a:srgbClr val="FFFFFF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요구사항</a:t>
                      </a:r>
                      <a:endParaRPr lang="ko-KR" altLang="en-US" sz="1700" b="1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i="0" spc="0" dirty="0">
                          <a:solidFill>
                            <a:srgbClr val="FFFFFF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  <a:endParaRPr lang="ko-KR" altLang="en-US" sz="1700" b="1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i="0" spc="0" dirty="0">
                          <a:solidFill>
                            <a:srgbClr val="FFFFFF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요구사항</a:t>
                      </a:r>
                      <a:endParaRPr lang="ko-KR" altLang="en-US" sz="1700" b="1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58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성능 요구사항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반응속도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시스템은 사용자 및 관리자의 요구에 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3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초 이내에 처리하여 결과를 보여야 한다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36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신뢰성 요구사항</a:t>
                      </a:r>
                      <a:endParaRPr lang="ko-KR" altLang="en-US" sz="17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 신뢰성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시스템은 사용자들의 정보에 대하여 항상 정확한 정보를 유지 및 관리해야 한다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 정확성</a:t>
                      </a:r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시스템은 사용자 및 관리자에 의해 처리된 정보를 정확하게 저장 및 수정할 수 있어야 한다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675497"/>
                  </a:ext>
                </a:extLst>
              </a:tr>
              <a:tr h="51923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보안 요구사항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의 사용자 추가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삭제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</a:t>
                      </a:r>
                      <a:r>
                        <a:rPr lang="ko-KR" altLang="en-US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수정은 인증된 관리자만이 수행할 수 있다</a:t>
                      </a:r>
                      <a:r>
                        <a:rPr lang="en-US" altLang="ko-KR" sz="14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4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61861" y="955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09950" y="3475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22</a:t>
            </a:fld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7F9AE-813F-8D07-5A93-80B89A6765F3}"/>
              </a:ext>
            </a:extLst>
          </p:cNvPr>
          <p:cNvSpPr txBox="1"/>
          <p:nvPr/>
        </p:nvSpPr>
        <p:spPr>
          <a:xfrm>
            <a:off x="392602" y="412453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4. </a:t>
            </a:r>
            <a:r>
              <a:rPr lang="ko-KR" altLang="en-US" sz="3500" b="1" dirty="0" err="1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비기능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442531-9671-773A-0FD3-095BC793CE22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0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3CE38-CBFD-4BAE-B75D-7B0AF45F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23</a:t>
            </a:fld>
            <a:endParaRPr lang="ko-KR" altLang="en-US" sz="28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0C8144F-8A97-51C0-33BF-2F6FF556E350}"/>
              </a:ext>
            </a:extLst>
          </p:cNvPr>
          <p:cNvSpPr txBox="1">
            <a:spLocks/>
          </p:cNvSpPr>
          <p:nvPr/>
        </p:nvSpPr>
        <p:spPr>
          <a:xfrm>
            <a:off x="4605421" y="2949523"/>
            <a:ext cx="4312664" cy="56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36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8A0A67-F317-507E-E6C9-C107AE77CE4C}"/>
              </a:ext>
            </a:extLst>
          </p:cNvPr>
          <p:cNvCxnSpPr/>
          <p:nvPr/>
        </p:nvCxnSpPr>
        <p:spPr>
          <a:xfrm>
            <a:off x="4700558" y="3538891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2228B0-12C2-493D-39C7-58EBE7D8319E}"/>
              </a:ext>
            </a:extLst>
          </p:cNvPr>
          <p:cNvSpPr txBox="1"/>
          <p:nvPr/>
        </p:nvSpPr>
        <p:spPr>
          <a:xfrm>
            <a:off x="4605421" y="4005704"/>
            <a:ext cx="4896239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342900" indent="-342900">
              <a:buFontTx/>
              <a:buChar char="-"/>
              <a:defRPr/>
            </a:pP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릴레이션 스키마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 </a:t>
            </a: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다이어그램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67634B9-F7A1-EC69-7776-FDA7ED4A8E7A}"/>
              </a:ext>
            </a:extLst>
          </p:cNvPr>
          <p:cNvSpPr txBox="1"/>
          <p:nvPr/>
        </p:nvSpPr>
        <p:spPr>
          <a:xfrm>
            <a:off x="3244296" y="2949523"/>
            <a:ext cx="1548541" cy="809709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96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644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	</a:t>
            </a:r>
            <a:endParaRPr lang="ko-KR" altLang="en-US" sz="96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99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27982" y="387780"/>
            <a:ext cx="49958453" cy="6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24</a:t>
            </a:fld>
            <a:endParaRPr lang="ko-KR" altLang="en-US" sz="28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DB0D4A-D118-BAE6-4587-7778ABDD4D75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F5B6A-0230-E406-40BE-5F18D4F8AF83}"/>
              </a:ext>
            </a:extLst>
          </p:cNvPr>
          <p:cNvSpPr txBox="1"/>
          <p:nvPr/>
        </p:nvSpPr>
        <p:spPr>
          <a:xfrm>
            <a:off x="5362989" y="494332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계정 테이블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C5A26D-7391-F443-DFF3-E56A5FC4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64036"/>
              </p:ext>
            </p:extLst>
          </p:nvPr>
        </p:nvGraphicFramePr>
        <p:xfrm>
          <a:off x="410545" y="1320674"/>
          <a:ext cx="7075702" cy="4375150"/>
        </p:xfrm>
        <a:graphic>
          <a:graphicData uri="http://schemas.openxmlformats.org/drawingml/2006/table">
            <a:tbl>
              <a:tblPr/>
              <a:tblGrid>
                <a:gridCol w="1410034">
                  <a:extLst>
                    <a:ext uri="{9D8B030D-6E8A-4147-A177-3AD203B41FA5}">
                      <a16:colId xmlns:a16="http://schemas.microsoft.com/office/drawing/2014/main" val="847622464"/>
                    </a:ext>
                  </a:extLst>
                </a:gridCol>
                <a:gridCol w="1335986">
                  <a:extLst>
                    <a:ext uri="{9D8B030D-6E8A-4147-A177-3AD203B41FA5}">
                      <a16:colId xmlns:a16="http://schemas.microsoft.com/office/drawing/2014/main" val="1112062728"/>
                    </a:ext>
                  </a:extLst>
                </a:gridCol>
                <a:gridCol w="1335986">
                  <a:extLst>
                    <a:ext uri="{9D8B030D-6E8A-4147-A177-3AD203B41FA5}">
                      <a16:colId xmlns:a16="http://schemas.microsoft.com/office/drawing/2014/main" val="3305596576"/>
                    </a:ext>
                  </a:extLst>
                </a:gridCol>
                <a:gridCol w="1496848">
                  <a:extLst>
                    <a:ext uri="{9D8B030D-6E8A-4147-A177-3AD203B41FA5}">
                      <a16:colId xmlns:a16="http://schemas.microsoft.com/office/drawing/2014/main" val="1410435190"/>
                    </a:ext>
                  </a:extLst>
                </a:gridCol>
                <a:gridCol w="1496848">
                  <a:extLst>
                    <a:ext uri="{9D8B030D-6E8A-4147-A177-3AD203B41FA5}">
                      <a16:colId xmlns:a16="http://schemas.microsoft.com/office/drawing/2014/main" val="667970419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75862"/>
                  </a:ext>
                </a:extLst>
              </a:tr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accounts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05892"/>
                  </a:ext>
                </a:extLst>
              </a:tr>
              <a:tr h="20828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필드명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11053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고유번호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accountId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AUTO_INCREMENT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445335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아이디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userId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493552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비밀번호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password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52912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휴대폰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phoneNumber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66426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텔레그램 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TelegramId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469487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 체크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isAdmin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Default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43492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수신여부 체크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isReceiveMessage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Default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459462"/>
                  </a:ext>
                </a:extLst>
              </a:tr>
              <a:tr h="698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요구사항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원하는 </a:t>
                      </a:r>
                      <a:r>
                        <a:rPr lang="ko-KR" altLang="en-US" sz="12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아이디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패스워드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휴대폰번호</a:t>
                      </a:r>
                      <a:r>
                        <a:rPr lang="en-US" altLang="ko-KR" sz="12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텔레그램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코드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메시지 수신여부를 입력하고 회원가입을 진행한다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위의 밑줄 선은 필수로 입력하여야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isAdmin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 표시한다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785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F684FC-5CFF-7527-D1EA-84A3A558D0E2}"/>
              </a:ext>
            </a:extLst>
          </p:cNvPr>
          <p:cNvSpPr txBox="1"/>
          <p:nvPr/>
        </p:nvSpPr>
        <p:spPr>
          <a:xfrm>
            <a:off x="410546" y="412453"/>
            <a:ext cx="56854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66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27982" y="387780"/>
            <a:ext cx="49958453" cy="6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25</a:t>
            </a:fld>
            <a:endParaRPr lang="ko-KR" altLang="en-US" sz="28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DB0D4A-D118-BAE6-4587-7778ABDD4D75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F5B6A-0230-E406-40BE-5F18D4F8AF83}"/>
              </a:ext>
            </a:extLst>
          </p:cNvPr>
          <p:cNvSpPr txBox="1"/>
          <p:nvPr/>
        </p:nvSpPr>
        <p:spPr>
          <a:xfrm>
            <a:off x="5298335" y="501387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도서 목록 테이블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2907FA1-272F-A7A9-53AC-BD0E2A577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88291"/>
              </p:ext>
            </p:extLst>
          </p:nvPr>
        </p:nvGraphicFramePr>
        <p:xfrm>
          <a:off x="410544" y="1286732"/>
          <a:ext cx="7075702" cy="4665218"/>
        </p:xfrm>
        <a:graphic>
          <a:graphicData uri="http://schemas.openxmlformats.org/drawingml/2006/table">
            <a:tbl>
              <a:tblPr/>
              <a:tblGrid>
                <a:gridCol w="1410034">
                  <a:extLst>
                    <a:ext uri="{9D8B030D-6E8A-4147-A177-3AD203B41FA5}">
                      <a16:colId xmlns:a16="http://schemas.microsoft.com/office/drawing/2014/main" val="183149296"/>
                    </a:ext>
                  </a:extLst>
                </a:gridCol>
                <a:gridCol w="1335986">
                  <a:extLst>
                    <a:ext uri="{9D8B030D-6E8A-4147-A177-3AD203B41FA5}">
                      <a16:colId xmlns:a16="http://schemas.microsoft.com/office/drawing/2014/main" val="1165302924"/>
                    </a:ext>
                  </a:extLst>
                </a:gridCol>
                <a:gridCol w="1335986">
                  <a:extLst>
                    <a:ext uri="{9D8B030D-6E8A-4147-A177-3AD203B41FA5}">
                      <a16:colId xmlns:a16="http://schemas.microsoft.com/office/drawing/2014/main" val="1478455115"/>
                    </a:ext>
                  </a:extLst>
                </a:gridCol>
                <a:gridCol w="1496848">
                  <a:extLst>
                    <a:ext uri="{9D8B030D-6E8A-4147-A177-3AD203B41FA5}">
                      <a16:colId xmlns:a16="http://schemas.microsoft.com/office/drawing/2014/main" val="2888951558"/>
                    </a:ext>
                  </a:extLst>
                </a:gridCol>
                <a:gridCol w="1496848">
                  <a:extLst>
                    <a:ext uri="{9D8B030D-6E8A-4147-A177-3AD203B41FA5}">
                      <a16:colId xmlns:a16="http://schemas.microsoft.com/office/drawing/2014/main" val="79856930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도서추가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24122"/>
                  </a:ext>
                </a:extLst>
              </a:tr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books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65038"/>
                  </a:ext>
                </a:extLst>
              </a:tr>
              <a:tr h="208280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필드명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5511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고유번호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bookId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AUTO_INCREMENT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81672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384999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도서분류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category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485852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description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MEDIUMTEXT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008408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저자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writer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39708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출판사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61377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대표이미지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image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01487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 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status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Default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23588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위치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location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673975"/>
                  </a:ext>
                </a:extLst>
              </a:tr>
              <a:tr h="698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요구사항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에 책을 추가할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도서는 </a:t>
                      </a:r>
                      <a:r>
                        <a:rPr lang="ko-KR" altLang="en-US" sz="12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분류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도서설명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저자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출판사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대표이미지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도서위치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 유무 정보를 삽입할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밑줄로 그어진 속성들은 필수입력 항목이다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491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8A7CE9-A56F-7B2E-37CD-845393BF8DA4}"/>
              </a:ext>
            </a:extLst>
          </p:cNvPr>
          <p:cNvSpPr txBox="1"/>
          <p:nvPr/>
        </p:nvSpPr>
        <p:spPr>
          <a:xfrm>
            <a:off x="410546" y="412453"/>
            <a:ext cx="56854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711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27982" y="387780"/>
            <a:ext cx="49958453" cy="6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26</a:t>
            </a:fld>
            <a:endParaRPr lang="ko-KR" altLang="en-US" sz="28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DB0D4A-D118-BAE6-4587-7778ABDD4D75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F5B6A-0230-E406-40BE-5F18D4F8AF83}"/>
              </a:ext>
            </a:extLst>
          </p:cNvPr>
          <p:cNvSpPr txBox="1"/>
          <p:nvPr/>
        </p:nvSpPr>
        <p:spPr>
          <a:xfrm>
            <a:off x="5279862" y="501387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사용자의 이용내역 테이블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15F928-3A20-E710-94CA-9ACFFBBF8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056567"/>
              </p:ext>
            </p:extLst>
          </p:nvPr>
        </p:nvGraphicFramePr>
        <p:xfrm>
          <a:off x="410546" y="1274858"/>
          <a:ext cx="7075702" cy="4710049"/>
        </p:xfrm>
        <a:graphic>
          <a:graphicData uri="http://schemas.openxmlformats.org/drawingml/2006/table">
            <a:tbl>
              <a:tblPr/>
              <a:tblGrid>
                <a:gridCol w="1410034">
                  <a:extLst>
                    <a:ext uri="{9D8B030D-6E8A-4147-A177-3AD203B41FA5}">
                      <a16:colId xmlns:a16="http://schemas.microsoft.com/office/drawing/2014/main" val="882285799"/>
                    </a:ext>
                  </a:extLst>
                </a:gridCol>
                <a:gridCol w="1335986">
                  <a:extLst>
                    <a:ext uri="{9D8B030D-6E8A-4147-A177-3AD203B41FA5}">
                      <a16:colId xmlns:a16="http://schemas.microsoft.com/office/drawing/2014/main" val="3521030984"/>
                    </a:ext>
                  </a:extLst>
                </a:gridCol>
                <a:gridCol w="1335986">
                  <a:extLst>
                    <a:ext uri="{9D8B030D-6E8A-4147-A177-3AD203B41FA5}">
                      <a16:colId xmlns:a16="http://schemas.microsoft.com/office/drawing/2014/main" val="944585321"/>
                    </a:ext>
                  </a:extLst>
                </a:gridCol>
                <a:gridCol w="1496848">
                  <a:extLst>
                    <a:ext uri="{9D8B030D-6E8A-4147-A177-3AD203B41FA5}">
                      <a16:colId xmlns:a16="http://schemas.microsoft.com/office/drawing/2014/main" val="4201040988"/>
                    </a:ext>
                  </a:extLst>
                </a:gridCol>
                <a:gridCol w="1496848">
                  <a:extLst>
                    <a:ext uri="{9D8B030D-6E8A-4147-A177-3AD203B41FA5}">
                      <a16:colId xmlns:a16="http://schemas.microsoft.com/office/drawing/2014/main" val="1791913047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730146"/>
                  </a:ext>
                </a:extLst>
              </a:tr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records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72396"/>
                  </a:ext>
                </a:extLst>
              </a:tr>
              <a:tr h="20828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필드명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36726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이용내역 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recordId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AUTO_INCREMENT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573713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고유번호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accountId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NULL, FK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94765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고유번호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bookId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NULL, FK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157696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rentalDate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20672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returnDate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091582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반납예정일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returnDueDate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582098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유무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overDue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Default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9355"/>
                  </a:ext>
                </a:extLst>
              </a:tr>
              <a:tr h="16281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요구사항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49302"/>
                  </a:ext>
                </a:extLst>
              </a:tr>
              <a:tr h="6300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대여를 완료하면 사용자의 이용내역에 도서 고유번호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고유번호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반납예정일을 기록한다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3147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45048"/>
                  </a:ext>
                </a:extLst>
              </a:tr>
              <a:tr h="440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빌린 책에 대하여 연체일이 지났다면 연체로 기록한다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빌린 책에 대하여 연체일이 지나지 않았다면 연체로 기록하지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093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EE8D27-C411-62D6-F238-8A1B7D2CC862}"/>
              </a:ext>
            </a:extLst>
          </p:cNvPr>
          <p:cNvSpPr txBox="1"/>
          <p:nvPr/>
        </p:nvSpPr>
        <p:spPr>
          <a:xfrm>
            <a:off x="410546" y="412453"/>
            <a:ext cx="56854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405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27982" y="387780"/>
            <a:ext cx="49958453" cy="6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27</a:t>
            </a:fld>
            <a:endParaRPr lang="ko-KR" altLang="en-US" sz="28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DB0D4A-D118-BAE6-4587-7778ABDD4D75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F5B6A-0230-E406-40BE-5F18D4F8AF83}"/>
              </a:ext>
            </a:extLst>
          </p:cNvPr>
          <p:cNvSpPr txBox="1"/>
          <p:nvPr/>
        </p:nvSpPr>
        <p:spPr>
          <a:xfrm>
            <a:off x="5362989" y="494332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제약조건 테이블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7C8ECA-B01A-A0F4-85D9-6FC4DE2E2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55293"/>
              </p:ext>
            </p:extLst>
          </p:nvPr>
        </p:nvGraphicFramePr>
        <p:xfrm>
          <a:off x="410544" y="1282732"/>
          <a:ext cx="7075700" cy="3501136"/>
        </p:xfrm>
        <a:graphic>
          <a:graphicData uri="http://schemas.openxmlformats.org/drawingml/2006/table">
            <a:tbl>
              <a:tblPr/>
              <a:tblGrid>
                <a:gridCol w="1410034">
                  <a:extLst>
                    <a:ext uri="{9D8B030D-6E8A-4147-A177-3AD203B41FA5}">
                      <a16:colId xmlns:a16="http://schemas.microsoft.com/office/drawing/2014/main" val="1665653556"/>
                    </a:ext>
                  </a:extLst>
                </a:gridCol>
                <a:gridCol w="1335985">
                  <a:extLst>
                    <a:ext uri="{9D8B030D-6E8A-4147-A177-3AD203B41FA5}">
                      <a16:colId xmlns:a16="http://schemas.microsoft.com/office/drawing/2014/main" val="2258453592"/>
                    </a:ext>
                  </a:extLst>
                </a:gridCol>
                <a:gridCol w="1335985">
                  <a:extLst>
                    <a:ext uri="{9D8B030D-6E8A-4147-A177-3AD203B41FA5}">
                      <a16:colId xmlns:a16="http://schemas.microsoft.com/office/drawing/2014/main" val="265736224"/>
                    </a:ext>
                  </a:extLst>
                </a:gridCol>
                <a:gridCol w="1496848">
                  <a:extLst>
                    <a:ext uri="{9D8B030D-6E8A-4147-A177-3AD203B41FA5}">
                      <a16:colId xmlns:a16="http://schemas.microsoft.com/office/drawing/2014/main" val="233577180"/>
                    </a:ext>
                  </a:extLst>
                </a:gridCol>
                <a:gridCol w="1496848">
                  <a:extLst>
                    <a:ext uri="{9D8B030D-6E8A-4147-A177-3AD203B41FA5}">
                      <a16:colId xmlns:a16="http://schemas.microsoft.com/office/drawing/2014/main" val="1649208025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제약조건 변경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7491"/>
                  </a:ext>
                </a:extLst>
              </a:tr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settings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26634"/>
                  </a:ext>
                </a:extLst>
              </a:tr>
              <a:tr h="208280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필드명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64780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제약조건 고유번호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settingId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AUTO_INCREMENT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25719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키워드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1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keyword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910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키워드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2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keyword2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371112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value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319663"/>
                  </a:ext>
                </a:extLst>
              </a:tr>
              <a:tr h="10603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요구사항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사용자가 최대 대여할 수 있는 권수를 수정할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도서 연체 기준일 을 수정할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연체 메시지를 보낼 문구를 수정할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연체 메시지를 보낼 시간을 수정할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제약조건은 프로그램 내에서 추가 혹은 삭제될 수 없다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595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072DBF-37D2-FD4F-9482-58E4CAE459E5}"/>
              </a:ext>
            </a:extLst>
          </p:cNvPr>
          <p:cNvSpPr txBox="1"/>
          <p:nvPr/>
        </p:nvSpPr>
        <p:spPr>
          <a:xfrm>
            <a:off x="410546" y="412453"/>
            <a:ext cx="56854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597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27982" y="387780"/>
            <a:ext cx="49958453" cy="6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28</a:t>
            </a:fld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9FCD5-486C-E6E0-7DAB-A312D0260336}"/>
              </a:ext>
            </a:extLst>
          </p:cNvPr>
          <p:cNvSpPr txBox="1"/>
          <p:nvPr/>
        </p:nvSpPr>
        <p:spPr>
          <a:xfrm>
            <a:off x="410546" y="412453"/>
            <a:ext cx="56854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F5B6A-0230-E406-40BE-5F18D4F8AF83}"/>
              </a:ext>
            </a:extLst>
          </p:cNvPr>
          <p:cNvSpPr txBox="1"/>
          <p:nvPr/>
        </p:nvSpPr>
        <p:spPr>
          <a:xfrm>
            <a:off x="5307571" y="501387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연체 메시지 전송 내역 테이블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081681-5E6A-6AE7-EED1-E8F892E6F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10463"/>
              </p:ext>
            </p:extLst>
          </p:nvPr>
        </p:nvGraphicFramePr>
        <p:xfrm>
          <a:off x="410546" y="1264698"/>
          <a:ext cx="7075704" cy="3499866"/>
        </p:xfrm>
        <a:graphic>
          <a:graphicData uri="http://schemas.openxmlformats.org/drawingml/2006/table">
            <a:tbl>
              <a:tblPr/>
              <a:tblGrid>
                <a:gridCol w="1410034">
                  <a:extLst>
                    <a:ext uri="{9D8B030D-6E8A-4147-A177-3AD203B41FA5}">
                      <a16:colId xmlns:a16="http://schemas.microsoft.com/office/drawing/2014/main" val="492824344"/>
                    </a:ext>
                  </a:extLst>
                </a:gridCol>
                <a:gridCol w="1335986">
                  <a:extLst>
                    <a:ext uri="{9D8B030D-6E8A-4147-A177-3AD203B41FA5}">
                      <a16:colId xmlns:a16="http://schemas.microsoft.com/office/drawing/2014/main" val="4170784318"/>
                    </a:ext>
                  </a:extLst>
                </a:gridCol>
                <a:gridCol w="1335986">
                  <a:extLst>
                    <a:ext uri="{9D8B030D-6E8A-4147-A177-3AD203B41FA5}">
                      <a16:colId xmlns:a16="http://schemas.microsoft.com/office/drawing/2014/main" val="2127709014"/>
                    </a:ext>
                  </a:extLst>
                </a:gridCol>
                <a:gridCol w="1496849">
                  <a:extLst>
                    <a:ext uri="{9D8B030D-6E8A-4147-A177-3AD203B41FA5}">
                      <a16:colId xmlns:a16="http://schemas.microsoft.com/office/drawing/2014/main" val="4238939717"/>
                    </a:ext>
                  </a:extLst>
                </a:gridCol>
                <a:gridCol w="1496849">
                  <a:extLst>
                    <a:ext uri="{9D8B030D-6E8A-4147-A177-3AD203B41FA5}">
                      <a16:colId xmlns:a16="http://schemas.microsoft.com/office/drawing/2014/main" val="4037950011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유스케이스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문자 메시지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71926"/>
                  </a:ext>
                </a:extLst>
              </a:tr>
              <a:tr h="2896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 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messageHistory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32161"/>
                  </a:ext>
                </a:extLst>
              </a:tr>
              <a:tr h="208280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테이블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필드명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데이터타입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13470"/>
                  </a:ext>
                </a:extLst>
              </a:tr>
              <a:tr h="3329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문자 메시지 고유번호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messageHistoryId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AUTO_INCREMENT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528884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이용내역 고유번호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recordId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315F9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601150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전송날짜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sendDate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794577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전송시간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sendTime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VARCHAR(50)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389081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메시지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content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699B37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MEDIUMTEXT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91313"/>
                  </a:ext>
                </a:extLst>
              </a:tr>
              <a:tr h="8087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요구사항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Telegram API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이용하여 사용자에게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텔레그램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메시지를 보낸다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메시지 전송 내역 테이블에 사용자의 이용내역 고유번호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전송날짜 전송시간을 기록한다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09447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2796CD-3B0D-2690-0868-EE360023449E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9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_x412699776">
            <a:extLst>
              <a:ext uri="{FF2B5EF4-FFF2-40B4-BE49-F238E27FC236}">
                <a16:creationId xmlns:a16="http://schemas.microsoft.com/office/drawing/2014/main" id="{B736F096-3602-82A6-EE12-684DAD19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" y="1285874"/>
            <a:ext cx="11459099" cy="526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27982" y="387780"/>
            <a:ext cx="49958453" cy="66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9FCD5-486C-E6E0-7DAB-A312D0260336}"/>
              </a:ext>
            </a:extLst>
          </p:cNvPr>
          <p:cNvSpPr txBox="1"/>
          <p:nvPr/>
        </p:nvSpPr>
        <p:spPr>
          <a:xfrm>
            <a:off x="410546" y="412453"/>
            <a:ext cx="55101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en-US" altLang="ko-KR" sz="3500" b="1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데이터베이스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FDB0D4A-D118-BAE6-4587-7778ABDD4D75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F5B6A-0230-E406-40BE-5F18D4F8AF83}"/>
              </a:ext>
            </a:extLst>
          </p:cNvPr>
          <p:cNvSpPr txBox="1"/>
          <p:nvPr/>
        </p:nvSpPr>
        <p:spPr>
          <a:xfrm>
            <a:off x="5298335" y="501387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ER </a:t>
            </a: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다이어그램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779A8-D52A-ED9D-AFD3-CBD6340A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46" y="828675"/>
            <a:ext cx="20416106" cy="8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16">
            <a:extLst>
              <a:ext uri="{FF2B5EF4-FFF2-40B4-BE49-F238E27FC236}">
                <a16:creationId xmlns:a16="http://schemas.microsoft.com/office/drawing/2014/main" id="{B2DF3E56-477E-6F9F-9873-ABE3B9ADA606}"/>
              </a:ext>
            </a:extLst>
          </p:cNvPr>
          <p:cNvSpPr txBox="1">
            <a:spLocks/>
          </p:cNvSpPr>
          <p:nvPr/>
        </p:nvSpPr>
        <p:spPr>
          <a:xfrm>
            <a:off x="8610600" y="61808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4F671-E5EE-4F50-9422-D58BD47823E4}" type="slidenum">
              <a:rPr lang="ko-KR" altLang="en-US" sz="2800" smtClean="0">
                <a:solidFill>
                  <a:schemeClr val="bg1"/>
                </a:solidFill>
              </a:rPr>
              <a:pPr/>
              <a:t>29</a:t>
            </a:fld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1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3244296" y="2949523"/>
            <a:ext cx="1548541" cy="809709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9600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</a:t>
            </a:r>
            <a:endParaRPr lang="ko-KR" altLang="en-US" sz="96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05421" y="2949523"/>
            <a:ext cx="4312664" cy="56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36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시스템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5A218-D81A-46CA-8A90-5A031F98123B}"/>
              </a:ext>
            </a:extLst>
          </p:cNvPr>
          <p:cNvSpPr txBox="1"/>
          <p:nvPr/>
        </p:nvSpPr>
        <p:spPr>
          <a:xfrm>
            <a:off x="4462682" y="3759232"/>
            <a:ext cx="501967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en-US" altLang="ko-KR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목표</a:t>
            </a:r>
          </a:p>
          <a:p>
            <a:pPr>
              <a:defRPr/>
            </a:pPr>
            <a:r>
              <a:rPr lang="en-US" altLang="ko-KR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선정 이유</a:t>
            </a:r>
            <a:r>
              <a:rPr lang="en-US" altLang="ko-KR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시장조사</a:t>
            </a:r>
            <a:endParaRPr lang="ko-KR" altLang="en-US" sz="25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3</a:t>
            </a:fld>
            <a:endParaRPr lang="ko-KR" altLang="en-US" sz="28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A532D5-2D67-5547-8C82-14076A950A03}"/>
              </a:ext>
            </a:extLst>
          </p:cNvPr>
          <p:cNvCxnSpPr/>
          <p:nvPr/>
        </p:nvCxnSpPr>
        <p:spPr>
          <a:xfrm>
            <a:off x="4700558" y="3538891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37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541" y="930929"/>
            <a:ext cx="9224011" cy="2793164"/>
          </a:xfrm>
          <a:prstGeom prst="rect">
            <a:avLst/>
          </a:prstGeom>
        </p:spPr>
      </p:pic>
      <p:pic>
        <p:nvPicPr>
          <p:cNvPr id="6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3432" y="3038293"/>
            <a:ext cx="7688227" cy="22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546" y="410547"/>
            <a:ext cx="47026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500" dirty="0">
                <a:solidFill>
                  <a:schemeClr val="accent6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시스템 목표</a:t>
            </a:r>
            <a:endParaRPr lang="ko-KR" altLang="en-US" sz="35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410546" y="1064482"/>
            <a:ext cx="430406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4</a:t>
            </a:fld>
            <a:endParaRPr lang="ko-KR" altLang="en-US" sz="28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5F0457-23DC-55B5-082D-E6E4AAEE5F01}"/>
              </a:ext>
            </a:extLst>
          </p:cNvPr>
          <p:cNvCxnSpPr/>
          <p:nvPr/>
        </p:nvCxnSpPr>
        <p:spPr>
          <a:xfrm>
            <a:off x="410546" y="1064482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792A4C-DC8D-C378-920B-15FE0ED56DC6}"/>
              </a:ext>
            </a:extLst>
          </p:cNvPr>
          <p:cNvSpPr txBox="1"/>
          <p:nvPr/>
        </p:nvSpPr>
        <p:spPr>
          <a:xfrm>
            <a:off x="4078846" y="492652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목표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3375E6-D97E-C656-0864-CAAF6FD07F26}"/>
              </a:ext>
            </a:extLst>
          </p:cNvPr>
          <p:cNvSpPr/>
          <p:nvPr/>
        </p:nvSpPr>
        <p:spPr>
          <a:xfrm>
            <a:off x="410546" y="1706870"/>
            <a:ext cx="67383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웹과 설계에 대한 공부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514350" indent="-514350">
              <a:buAutoNum type="arabicPeriod"/>
            </a:pP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사용자가 쓰기에 편리한 </a:t>
            </a:r>
            <a:r>
              <a:rPr lang="en-US" altLang="ko-KR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UI/UX </a:t>
            </a:r>
            <a:r>
              <a:rPr lang="ko-KR" altLang="en-US" sz="2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제공</a:t>
            </a: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923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546" y="410547"/>
            <a:ext cx="47026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500" b="1" dirty="0">
                <a:solidFill>
                  <a:schemeClr val="accent6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시스템 목표</a:t>
            </a:r>
            <a:endParaRPr lang="ko-KR" altLang="en-US" sz="3500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>
            <a:off x="410546" y="1064482"/>
            <a:ext cx="4228566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1003"/>
          <p:cNvGrpSpPr/>
          <p:nvPr/>
        </p:nvGrpSpPr>
        <p:grpSpPr>
          <a:xfrm>
            <a:off x="494436" y="1878027"/>
            <a:ext cx="4904404" cy="4631570"/>
            <a:chOff x="2055975" y="2211608"/>
            <a:chExt cx="6171429" cy="6171429"/>
          </a:xfrm>
        </p:grpSpPr>
        <p:pic>
          <p:nvPicPr>
            <p:cNvPr id="8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5975" y="2211608"/>
              <a:ext cx="6171429" cy="617142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92279E-98EA-42E4-A750-427A50F4583A}"/>
              </a:ext>
            </a:extLst>
          </p:cNvPr>
          <p:cNvSpPr txBox="1"/>
          <p:nvPr/>
        </p:nvSpPr>
        <p:spPr>
          <a:xfrm>
            <a:off x="5314950" y="1878027"/>
            <a:ext cx="66597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QR</a:t>
            </a:r>
            <a:r>
              <a: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코드에 전반적인 지식 보유</a:t>
            </a:r>
            <a:endParaRPr lang="en-US" altLang="ko-KR" sz="28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28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QR</a:t>
            </a:r>
            <a:r>
              <a:rPr lang="ko-KR" altLang="en-US" sz="28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 체크를 통해 사용자들이 편리하고 빠르게 쓰기 위하여</a:t>
            </a:r>
            <a:endParaRPr lang="en-US" altLang="ko-KR" sz="28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/>
              <a:t>5</a:t>
            </a:fld>
            <a:endParaRPr lang="ko-KR" altLang="en-US" sz="2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6918CB1-C5CD-D47C-0046-DC351AF9E257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A90FDE-E10C-2A3D-320B-0D4B194EF9A7}"/>
              </a:ext>
            </a:extLst>
          </p:cNvPr>
          <p:cNvSpPr txBox="1"/>
          <p:nvPr/>
        </p:nvSpPr>
        <p:spPr>
          <a:xfrm>
            <a:off x="4078846" y="492652"/>
            <a:ext cx="5510199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선정이유</a:t>
            </a:r>
          </a:p>
          <a:p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28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99968"/>
              </p:ext>
            </p:extLst>
          </p:nvPr>
        </p:nvGraphicFramePr>
        <p:xfrm>
          <a:off x="410546" y="1309407"/>
          <a:ext cx="11370907" cy="4949880"/>
        </p:xfrm>
        <a:graphic>
          <a:graphicData uri="http://schemas.openxmlformats.org/drawingml/2006/table">
            <a:tbl>
              <a:tblPr/>
              <a:tblGrid>
                <a:gridCol w="188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96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프로그램 명</a:t>
                      </a:r>
                      <a:endParaRPr lang="ko-KR" altLang="en-US" sz="15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프로그램 사진</a:t>
                      </a: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상세 내용</a:t>
                      </a:r>
                      <a:endParaRPr lang="ko-KR" altLang="en-US" sz="15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05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관리 프로그램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5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책에 있는 바코드를 프로그램에 찍어 대여할 책 혹은 반납할 책을 분석한다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직원이 없어도 혼자 대여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반납할 수 있는 기능을 가진다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46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QR </a:t>
                      </a: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체크인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5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매장에 들어가기 전 자신의 위치를 알리기 위하여 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QR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코드를 찍는다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직원이 없어도 혼자 할 수 있는 기능을 가진다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2862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네이버</a:t>
                      </a:r>
                      <a:r>
                        <a:rPr lang="ko-KR" altLang="en-US" sz="16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북</a:t>
                      </a:r>
                      <a:endParaRPr lang="ko-KR" altLang="en-US" sz="16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5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웹에서 도서명 혹은 분류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출판사 등 다양한 조건으로 검색을 하여 사용자가 원하는 책을 찾아볼 수 있도록 한다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indent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세상의 모든 책에 대한 정보가 담겨 있어서 사용자가 원하는 책을 검색할 수 있다</a:t>
                      </a:r>
                      <a:r>
                        <a:rPr lang="en-US" altLang="ko-KR" sz="1800" b="0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8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6675" marR="66675" marT="19050" marB="1905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38201" y="1517928"/>
            <a:ext cx="164372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fld>
            <a:endParaRPr lang="ko-KR" altLang="en-US" sz="2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85B3105-0161-1113-E3D1-9E56AE9A90CD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127DE1-9122-200C-C37C-6DE75766DEB5}"/>
              </a:ext>
            </a:extLst>
          </p:cNvPr>
          <p:cNvSpPr txBox="1"/>
          <p:nvPr/>
        </p:nvSpPr>
        <p:spPr>
          <a:xfrm>
            <a:off x="410546" y="410547"/>
            <a:ext cx="47026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1. </a:t>
            </a:r>
            <a:r>
              <a:rPr lang="ko-KR" altLang="en-US" sz="3500" b="1" dirty="0">
                <a:solidFill>
                  <a:schemeClr val="accent6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개발 시스템 목표</a:t>
            </a:r>
            <a:endParaRPr lang="ko-KR" altLang="en-US" sz="3500" b="1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EACB10-5822-EA4A-EC8A-C5CE0EEA0013}"/>
              </a:ext>
            </a:extLst>
          </p:cNvPr>
          <p:cNvSpPr txBox="1"/>
          <p:nvPr/>
        </p:nvSpPr>
        <p:spPr>
          <a:xfrm>
            <a:off x="4078846" y="492652"/>
            <a:ext cx="5510199" cy="45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시장조사</a:t>
            </a:r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58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/>
          <p:nvPr/>
        </p:nvSpPr>
        <p:spPr>
          <a:xfrm>
            <a:off x="3244296" y="2949523"/>
            <a:ext cx="1548541" cy="809709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altLang="ko-KR" sz="9600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</a:t>
            </a:r>
            <a:endParaRPr lang="ko-KR" altLang="en-US" sz="9600" dirty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05421" y="2949523"/>
            <a:ext cx="4312664" cy="56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sz="360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4700558" y="3538891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65A218-D81A-46CA-8A90-5A031F98123B}"/>
              </a:ext>
            </a:extLst>
          </p:cNvPr>
          <p:cNvSpPr txBox="1"/>
          <p:nvPr/>
        </p:nvSpPr>
        <p:spPr>
          <a:xfrm>
            <a:off x="4605421" y="4005704"/>
            <a:ext cx="48962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en-US" altLang="ko-KR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요구사항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5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유스케이스</a:t>
            </a: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다이어그램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5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액터</a:t>
            </a: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목록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71450" indent="-171450">
              <a:buFontTx/>
              <a:buChar char="-"/>
              <a:defRPr/>
            </a:pP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500" dirty="0" err="1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유스케이스</a:t>
            </a:r>
            <a:r>
              <a:rPr lang="ko-KR" altLang="en-US" sz="25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목록</a:t>
            </a:r>
            <a:endParaRPr lang="en-US" altLang="ko-KR" sz="2500" dirty="0">
              <a:solidFill>
                <a:schemeClr val="accent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7C4F671-E5EE-4F50-9422-D58BD47823E4}" type="slidenum">
              <a:rPr lang="ko-KR" altLang="en-US" sz="2800" smtClean="0"/>
              <a:t>7</a:t>
            </a:fld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8364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65A218-D81A-46CA-8A90-5A031F98123B}"/>
              </a:ext>
            </a:extLst>
          </p:cNvPr>
          <p:cNvSpPr txBox="1"/>
          <p:nvPr/>
        </p:nvSpPr>
        <p:spPr>
          <a:xfrm>
            <a:off x="3716896" y="486753"/>
            <a:ext cx="5510199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요구사항</a:t>
            </a:r>
          </a:p>
          <a:p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27982" y="536203"/>
            <a:ext cx="499584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16328"/>
              </p:ext>
            </p:extLst>
          </p:nvPr>
        </p:nvGraphicFramePr>
        <p:xfrm>
          <a:off x="410546" y="1206435"/>
          <a:ext cx="11375053" cy="4959472"/>
        </p:xfrm>
        <a:graphic>
          <a:graphicData uri="http://schemas.openxmlformats.org/drawingml/2006/table">
            <a:tbl>
              <a:tblPr/>
              <a:tblGrid>
                <a:gridCol w="11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29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구분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1452" marR="51452" marT="14700" marB="1470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상세 내용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1452" marR="51452" marT="14700" marB="1470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1452" marR="51452" marT="14700" marB="1470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5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 기능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책에 있는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QR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코드를 프로그램에 인식시켜 대여한다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대여가 가능한 책이여야 대여할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프로그램에서 정한 최대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대여권수를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넘기지 않았다면 책을 대여할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연체기록이 없거나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연체기록이 있더라도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7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일을 넘기면 대여가 가능하다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대여를 완료하고 또 다른 책을 대여할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대여를 완료하면 사용자의 이용내역에 도서 고유번호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고유번호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반납예정일을 기록한다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상태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326819"/>
                  </a:ext>
                </a:extLst>
              </a:tr>
              <a:tr h="1496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 기능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자신이 빌린 책에 대하여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QR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코드를 프로그램에 인식 시켜 책을 반납을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빌린 책에 대하여 연체일이 지났다면 연체로 기록한다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사용자가 빌린 책에 대하여 연체일이 지나지 않았다면 연체로 기록하지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반납을 완료하고 또 다른 책을 반납할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상태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254937"/>
                  </a:ext>
                </a:extLst>
              </a:tr>
              <a:tr h="13352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 검색 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에 저장된 책 목록 및 정보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도서분류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출판사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저자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도서설명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도서위치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도서대여 여부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모두 볼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다양한 조건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도서분류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출판사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저자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으로 책을 검색할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상태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32873"/>
                  </a:ext>
                </a:extLst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8</a:t>
            </a:fld>
            <a:endParaRPr lang="ko-KR" altLang="en-US" sz="2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6237D-1BAD-0B2F-7D11-35972EC679E8}"/>
              </a:ext>
            </a:extLst>
          </p:cNvPr>
          <p:cNvSpPr txBox="1"/>
          <p:nvPr/>
        </p:nvSpPr>
        <p:spPr>
          <a:xfrm>
            <a:off x="410546" y="410547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9A63FD-5A43-13D9-D2AE-DE3FB70EB2E5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6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65A218-D81A-46CA-8A90-5A031F98123B}"/>
              </a:ext>
            </a:extLst>
          </p:cNvPr>
          <p:cNvSpPr txBox="1"/>
          <p:nvPr/>
        </p:nvSpPr>
        <p:spPr>
          <a:xfrm>
            <a:off x="3716896" y="486753"/>
            <a:ext cx="5510199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요구사항</a:t>
            </a:r>
          </a:p>
          <a:p>
            <a:endParaRPr lang="en-US" altLang="ko-KR" sz="30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27982" y="536203"/>
            <a:ext cx="499584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46466"/>
              </p:ext>
            </p:extLst>
          </p:nvPr>
        </p:nvGraphicFramePr>
        <p:xfrm>
          <a:off x="410546" y="1248057"/>
          <a:ext cx="11365818" cy="4908157"/>
        </p:xfrm>
        <a:graphic>
          <a:graphicData uri="http://schemas.openxmlformats.org/drawingml/2006/table">
            <a:tbl>
              <a:tblPr/>
              <a:tblGrid>
                <a:gridCol w="1156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261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구분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1452" marR="51452" marT="14700" marB="1470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상세 내용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1452" marR="51452" marT="14700" marB="1470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  <a:endParaRPr lang="ko-KR" altLang="en-US" sz="1200" b="0" i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51452" marR="51452" marT="14700" marB="14700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23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기록 조회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사용자들의 연체기록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반납예정일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조회할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조회기간을 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조회기간 기본 값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시작기간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오늘 날짜의 한 달 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종료기간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오늘</a:t>
                      </a: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관리자는 사용자의 아이디와 도서명으로도 검색할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관리자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상태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180119"/>
                  </a:ext>
                </a:extLst>
              </a:tr>
              <a:tr h="991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 전 메시지 전송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Telegram API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이용하여 사용자에게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텔레그램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메시지를 보낸다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DB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에 연체되기 하루 전인 사용자에게 메시지를 보낸다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메시지 양식과 보내는 시간은 관리자가 관리자 메뉴에서 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60496"/>
                  </a:ext>
                </a:extLst>
              </a:tr>
              <a:tr h="12672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C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이용내역 조회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자신이 빌린 책들의 이용 내역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이용고유번호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도서명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반납예정일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연체유무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의 다양한 정보를 볼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조회기간을 설정하여 기간 내에 자신이 대여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반납을 이용한 내역을 볼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조회기간은 무조건 설정하여야 하고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대여일 및 반납일을 기준일로 설정할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조회기간 기본 값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시작기간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오늘 날짜의 한 달 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종료기간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오늘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상태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4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C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메시지 수신여부</a:t>
                      </a:r>
                      <a:endParaRPr lang="ko-KR" altLang="en-US" sz="1200" kern="0" spc="0" dirty="0">
                        <a:solidFill>
                          <a:srgbClr val="FFC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C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변경</a:t>
                      </a:r>
                      <a:endParaRPr lang="ko-KR" altLang="en-US" sz="1200" kern="0" spc="0" dirty="0">
                        <a:solidFill>
                          <a:srgbClr val="FFC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사용자는 자신이 대여한 책에 대하여 하루 전에 연체 메시지를 받을 것인지 결정할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수신여부를 동의하면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Telegram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메시지를 받는다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수신여부를 동의하지 않으면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Telegram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메시지를 받지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상태</a:t>
                      </a:r>
                    </a:p>
                  </a:txBody>
                  <a:tcPr marL="64770" marR="64770" marT="17907" marB="17907" anchor="ctr">
                    <a:lnL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28089"/>
                  </a:ext>
                </a:extLst>
              </a:tr>
            </a:tbl>
          </a:graphicData>
        </a:graphic>
      </p:graphicFrame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4F671-E5EE-4F50-9422-D58BD47823E4}" type="slidenum">
              <a:rPr lang="ko-KR" altLang="en-US" sz="2800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9</a:t>
            </a:fld>
            <a:endParaRPr lang="ko-KR" altLang="en-US" sz="280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6237D-1BAD-0B2F-7D11-35972EC679E8}"/>
              </a:ext>
            </a:extLst>
          </p:cNvPr>
          <p:cNvSpPr txBox="1"/>
          <p:nvPr/>
        </p:nvSpPr>
        <p:spPr>
          <a:xfrm>
            <a:off x="410546" y="410547"/>
            <a:ext cx="47026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2. </a:t>
            </a:r>
            <a:r>
              <a:rPr lang="ko-KR" altLang="en-US" sz="3500" b="1" dirty="0">
                <a:solidFill>
                  <a:srgbClr val="09644C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 요구사항</a:t>
            </a:r>
            <a:endParaRPr lang="ko-KR" altLang="en-US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29A63FD-5A43-13D9-D2AE-DE3FB70EB2E5}"/>
              </a:ext>
            </a:extLst>
          </p:cNvPr>
          <p:cNvCxnSpPr/>
          <p:nvPr/>
        </p:nvCxnSpPr>
        <p:spPr>
          <a:xfrm>
            <a:off x="410546" y="1054830"/>
            <a:ext cx="7075702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3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2182</Words>
  <Application>Microsoft Office PowerPoint</Application>
  <PresentationFormat>와이드스크린</PresentationFormat>
  <Paragraphs>584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Microsoft GothicNeo</vt:lpstr>
      <vt:lpstr>맑은 고딕</vt:lpstr>
      <vt:lpstr>Arial</vt:lpstr>
      <vt:lpstr>Wingdings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chain</dc:creator>
  <cp:lastModifiedBy>박재현</cp:lastModifiedBy>
  <cp:revision>347</cp:revision>
  <dcterms:created xsi:type="dcterms:W3CDTF">2022-05-03T15:12:42Z</dcterms:created>
  <dcterms:modified xsi:type="dcterms:W3CDTF">2022-05-15T04:11:45Z</dcterms:modified>
  <cp:version/>
</cp:coreProperties>
</file>