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7" r:id="rId5"/>
    <p:sldId id="276" r:id="rId6"/>
    <p:sldId id="275" r:id="rId7"/>
    <p:sldId id="268" r:id="rId8"/>
    <p:sldId id="261" r:id="rId9"/>
    <p:sldId id="269" r:id="rId10"/>
    <p:sldId id="260" r:id="rId11"/>
    <p:sldId id="270" r:id="rId12"/>
    <p:sldId id="258" r:id="rId13"/>
    <p:sldId id="259" r:id="rId14"/>
    <p:sldId id="263" r:id="rId15"/>
    <p:sldId id="262" r:id="rId16"/>
    <p:sldId id="271" r:id="rId17"/>
    <p:sldId id="265" r:id="rId18"/>
    <p:sldId id="272" r:id="rId19"/>
    <p:sldId id="267" r:id="rId20"/>
    <p:sldId id="278" r:id="rId21"/>
    <p:sldId id="279" r:id="rId22"/>
    <p:sldId id="280" r:id="rId23"/>
    <p:sldId id="273"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94" autoAdjust="0"/>
    <p:restoredTop sz="94660"/>
  </p:normalViewPr>
  <p:slideViewPr>
    <p:cSldViewPr snapToGrid="0">
      <p:cViewPr varScale="1">
        <p:scale>
          <a:sx n="94" d="100"/>
          <a:sy n="94" d="100"/>
        </p:scale>
        <p:origin x="-91"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74597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168752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149683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240128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286947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427441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75413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144907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390817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66047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50D4B-F757-40A9-9EF1-FBF794AC8638}" type="datetimeFigureOut">
              <a:rPr lang="en-IN" smtClean="0"/>
              <a:pPr/>
              <a:t>27-11-2016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257186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50D4B-F757-40A9-9EF1-FBF794AC8638}" type="datetimeFigureOut">
              <a:rPr lang="en-IN" smtClean="0"/>
              <a:pPr/>
              <a:t>27-11-2016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2906E-6F8F-4743-ADDB-825374AC86BE}" type="slidenum">
              <a:rPr lang="en-IN" smtClean="0"/>
              <a:pPr/>
              <a:t>‹#›</a:t>
            </a:fld>
            <a:endParaRPr lang="en-IN"/>
          </a:p>
        </p:txBody>
      </p:sp>
    </p:spTree>
    <p:extLst>
      <p:ext uri="{BB962C8B-B14F-4D97-AF65-F5344CB8AC3E}">
        <p14:creationId xmlns:p14="http://schemas.microsoft.com/office/powerpoint/2010/main" xmlns="" val="3109686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Theory Practice Correspondence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241281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1104476" y="340962"/>
            <a:ext cx="10097953" cy="6214821"/>
          </a:xfrm>
          <a:prstGeom prst="rect">
            <a:avLst/>
          </a:prstGeom>
        </p:spPr>
      </p:pic>
      <p:sp>
        <p:nvSpPr>
          <p:cNvPr id="5" name="TextBox 4"/>
          <p:cNvSpPr txBox="1"/>
          <p:nvPr/>
        </p:nvSpPr>
        <p:spPr>
          <a:xfrm>
            <a:off x="9876425" y="1642820"/>
            <a:ext cx="1361270" cy="5078313"/>
          </a:xfrm>
          <a:prstGeom prst="rect">
            <a:avLst/>
          </a:prstGeom>
          <a:noFill/>
        </p:spPr>
        <p:txBody>
          <a:bodyPr wrap="none" rtlCol="0">
            <a:spAutoFit/>
          </a:bodyPr>
          <a:lstStyle/>
          <a:p>
            <a:pPr lvl="0">
              <a:defRPr/>
            </a:pPr>
            <a:r>
              <a:rPr lang="en-US" sz="900" dirty="0">
                <a:solidFill>
                  <a:schemeClr val="dk1"/>
                </a:solidFill>
              </a:rPr>
              <a:t>The purpose of the </a:t>
            </a:r>
          </a:p>
          <a:p>
            <a:pPr lvl="0">
              <a:defRPr/>
            </a:pPr>
            <a:r>
              <a:rPr lang="en-US" sz="900" dirty="0">
                <a:solidFill>
                  <a:schemeClr val="dk1"/>
                </a:solidFill>
              </a:rPr>
              <a:t>software is to create a</a:t>
            </a:r>
          </a:p>
          <a:p>
            <a:pPr lvl="0">
              <a:defRPr/>
            </a:pPr>
            <a:r>
              <a:rPr lang="en-US" sz="900" dirty="0">
                <a:solidFill>
                  <a:schemeClr val="dk1"/>
                </a:solidFill>
              </a:rPr>
              <a:t> digital environment </a:t>
            </a:r>
          </a:p>
          <a:p>
            <a:pPr lvl="0">
              <a:defRPr/>
            </a:pPr>
            <a:r>
              <a:rPr lang="en-US" sz="900" dirty="0">
                <a:solidFill>
                  <a:schemeClr val="dk1"/>
                </a:solidFill>
              </a:rPr>
              <a:t>where people living in </a:t>
            </a:r>
          </a:p>
          <a:p>
            <a:pPr lvl="0">
              <a:defRPr/>
            </a:pPr>
            <a:r>
              <a:rPr lang="en-US" sz="900" dirty="0">
                <a:solidFill>
                  <a:schemeClr val="dk1"/>
                </a:solidFill>
              </a:rPr>
              <a:t>same apartment/</a:t>
            </a:r>
          </a:p>
          <a:p>
            <a:pPr lvl="0">
              <a:defRPr/>
            </a:pPr>
            <a:r>
              <a:rPr lang="en-US" sz="900" dirty="0">
                <a:solidFill>
                  <a:schemeClr val="dk1"/>
                </a:solidFill>
              </a:rPr>
              <a:t>society/community</a:t>
            </a:r>
          </a:p>
          <a:p>
            <a:pPr lvl="0">
              <a:defRPr/>
            </a:pPr>
            <a:r>
              <a:rPr lang="en-US" sz="900" dirty="0">
                <a:solidFill>
                  <a:schemeClr val="dk1"/>
                </a:solidFill>
              </a:rPr>
              <a:t> can interact with each</a:t>
            </a:r>
          </a:p>
          <a:p>
            <a:pPr lvl="0">
              <a:defRPr/>
            </a:pPr>
            <a:r>
              <a:rPr lang="en-US" sz="900" dirty="0">
                <a:solidFill>
                  <a:schemeClr val="dk1"/>
                </a:solidFill>
              </a:rPr>
              <a:t> other and the </a:t>
            </a:r>
          </a:p>
          <a:p>
            <a:pPr lvl="0">
              <a:defRPr/>
            </a:pPr>
            <a:r>
              <a:rPr lang="en-US" sz="900" dirty="0">
                <a:solidFill>
                  <a:schemeClr val="dk1"/>
                </a:solidFill>
              </a:rPr>
              <a:t>authorities/</a:t>
            </a:r>
          </a:p>
          <a:p>
            <a:pPr lvl="0">
              <a:defRPr/>
            </a:pPr>
            <a:r>
              <a:rPr lang="en-US" sz="900" dirty="0">
                <a:solidFill>
                  <a:schemeClr val="dk1"/>
                </a:solidFill>
              </a:rPr>
              <a:t>management. This web</a:t>
            </a:r>
          </a:p>
          <a:p>
            <a:pPr lvl="0">
              <a:defRPr/>
            </a:pPr>
            <a:r>
              <a:rPr lang="en-US" sz="900" dirty="0">
                <a:solidFill>
                  <a:schemeClr val="dk1"/>
                </a:solidFill>
              </a:rPr>
              <a:t>/mobile application will</a:t>
            </a:r>
          </a:p>
          <a:p>
            <a:pPr lvl="0">
              <a:defRPr/>
            </a:pPr>
            <a:r>
              <a:rPr lang="en-US" sz="900" dirty="0">
                <a:solidFill>
                  <a:schemeClr val="dk1"/>
                </a:solidFill>
              </a:rPr>
              <a:t> provide a platform </a:t>
            </a:r>
          </a:p>
          <a:p>
            <a:pPr lvl="0">
              <a:defRPr/>
            </a:pPr>
            <a:r>
              <a:rPr lang="en-US" sz="900" dirty="0">
                <a:solidFill>
                  <a:schemeClr val="dk1"/>
                </a:solidFill>
              </a:rPr>
              <a:t>where the house </a:t>
            </a:r>
          </a:p>
          <a:p>
            <a:pPr lvl="0">
              <a:defRPr/>
            </a:pPr>
            <a:r>
              <a:rPr lang="en-US" sz="900" dirty="0">
                <a:solidFill>
                  <a:schemeClr val="dk1"/>
                </a:solidFill>
              </a:rPr>
              <a:t>owners can do home </a:t>
            </a:r>
          </a:p>
          <a:p>
            <a:pPr lvl="0">
              <a:defRPr/>
            </a:pPr>
            <a:r>
              <a:rPr lang="en-US" sz="900" dirty="0">
                <a:solidFill>
                  <a:schemeClr val="dk1"/>
                </a:solidFill>
              </a:rPr>
              <a:t>related task via </a:t>
            </a:r>
          </a:p>
          <a:p>
            <a:pPr lvl="0">
              <a:defRPr/>
            </a:pPr>
            <a:r>
              <a:rPr lang="en-US" sz="900" dirty="0">
                <a:solidFill>
                  <a:schemeClr val="dk1"/>
                </a:solidFill>
              </a:rPr>
              <a:t>computer.</a:t>
            </a:r>
          </a:p>
          <a:p>
            <a:pPr lvl="0">
              <a:defRPr/>
            </a:pPr>
            <a:r>
              <a:rPr lang="en-US" sz="900" dirty="0">
                <a:solidFill>
                  <a:schemeClr val="dk1"/>
                </a:solidFill>
              </a:rPr>
              <a:t> Inversely authorities</a:t>
            </a:r>
          </a:p>
          <a:p>
            <a:pPr lvl="0">
              <a:defRPr/>
            </a:pPr>
            <a:r>
              <a:rPr lang="en-US" sz="900" dirty="0">
                <a:solidFill>
                  <a:schemeClr val="dk1"/>
                </a:solidFill>
              </a:rPr>
              <a:t> can perform tasks like</a:t>
            </a:r>
          </a:p>
          <a:p>
            <a:pPr lvl="0">
              <a:defRPr/>
            </a:pPr>
            <a:r>
              <a:rPr lang="en-US" sz="900" dirty="0">
                <a:solidFill>
                  <a:schemeClr val="dk1"/>
                </a:solidFill>
              </a:rPr>
              <a:t> providing feedback </a:t>
            </a:r>
          </a:p>
          <a:p>
            <a:pPr lvl="0">
              <a:defRPr/>
            </a:pPr>
            <a:r>
              <a:rPr lang="en-US" sz="900" dirty="0">
                <a:solidFill>
                  <a:schemeClr val="dk1"/>
                </a:solidFill>
              </a:rPr>
              <a:t>and respond to</a:t>
            </a:r>
          </a:p>
          <a:p>
            <a:pPr lvl="0">
              <a:defRPr/>
            </a:pPr>
            <a:r>
              <a:rPr lang="en-US" sz="900" dirty="0">
                <a:solidFill>
                  <a:schemeClr val="dk1"/>
                </a:solidFill>
              </a:rPr>
              <a:t> complaints by the </a:t>
            </a:r>
          </a:p>
          <a:p>
            <a:pPr lvl="0">
              <a:defRPr/>
            </a:pPr>
            <a:r>
              <a:rPr lang="en-US" sz="900" dirty="0">
                <a:solidFill>
                  <a:schemeClr val="dk1"/>
                </a:solidFill>
              </a:rPr>
              <a:t>house owners. This</a:t>
            </a:r>
          </a:p>
          <a:p>
            <a:pPr lvl="0">
              <a:defRPr/>
            </a:pPr>
            <a:r>
              <a:rPr lang="en-US" sz="900" dirty="0">
                <a:solidFill>
                  <a:schemeClr val="dk1"/>
                </a:solidFill>
              </a:rPr>
              <a:t> web application also </a:t>
            </a:r>
          </a:p>
          <a:p>
            <a:pPr lvl="0">
              <a:defRPr/>
            </a:pPr>
            <a:r>
              <a:rPr lang="en-US" sz="900" dirty="0">
                <a:solidFill>
                  <a:schemeClr val="dk1"/>
                </a:solidFill>
              </a:rPr>
              <a:t>automatizes and digitize</a:t>
            </a:r>
          </a:p>
          <a:p>
            <a:pPr lvl="0">
              <a:defRPr/>
            </a:pPr>
            <a:r>
              <a:rPr lang="en-US" sz="900" dirty="0">
                <a:solidFill>
                  <a:schemeClr val="dk1"/>
                </a:solidFill>
              </a:rPr>
              <a:t> the function of a</a:t>
            </a:r>
          </a:p>
          <a:p>
            <a:pPr lvl="0">
              <a:defRPr/>
            </a:pPr>
            <a:r>
              <a:rPr lang="en-US" sz="900" dirty="0">
                <a:solidFill>
                  <a:schemeClr val="dk1"/>
                </a:solidFill>
              </a:rPr>
              <a:t> regular society </a:t>
            </a:r>
          </a:p>
          <a:p>
            <a:pPr lvl="0">
              <a:defRPr/>
            </a:pPr>
            <a:r>
              <a:rPr lang="en-US" sz="900" dirty="0">
                <a:solidFill>
                  <a:schemeClr val="dk1"/>
                </a:solidFill>
              </a:rPr>
              <a:t>procedures. This would</a:t>
            </a:r>
          </a:p>
          <a:p>
            <a:pPr lvl="0">
              <a:defRPr/>
            </a:pPr>
            <a:r>
              <a:rPr lang="en-US" sz="900" dirty="0">
                <a:solidFill>
                  <a:schemeClr val="dk1"/>
                </a:solidFill>
              </a:rPr>
              <a:t> also work as a virtual</a:t>
            </a:r>
          </a:p>
          <a:p>
            <a:pPr lvl="0">
              <a:defRPr/>
            </a:pPr>
            <a:r>
              <a:rPr lang="en-US" sz="900" dirty="0">
                <a:solidFill>
                  <a:schemeClr val="dk1"/>
                </a:solidFill>
              </a:rPr>
              <a:t> place where people </a:t>
            </a:r>
          </a:p>
          <a:p>
            <a:pPr lvl="0">
              <a:defRPr/>
            </a:pPr>
            <a:r>
              <a:rPr lang="en-US" sz="900" dirty="0">
                <a:solidFill>
                  <a:schemeClr val="dk1"/>
                </a:solidFill>
              </a:rPr>
              <a:t>can get updates and </a:t>
            </a:r>
          </a:p>
          <a:p>
            <a:pPr lvl="0">
              <a:defRPr/>
            </a:pPr>
            <a:r>
              <a:rPr lang="en-US" sz="900" dirty="0">
                <a:solidFill>
                  <a:schemeClr val="dk1"/>
                </a:solidFill>
              </a:rPr>
              <a:t>alerts on what is going</a:t>
            </a:r>
          </a:p>
          <a:p>
            <a:pPr lvl="0">
              <a:defRPr/>
            </a:pPr>
            <a:r>
              <a:rPr lang="en-US" sz="900" dirty="0">
                <a:solidFill>
                  <a:schemeClr val="dk1"/>
                </a:solidFill>
              </a:rPr>
              <a:t> around in the society,</a:t>
            </a:r>
          </a:p>
          <a:p>
            <a:pPr lvl="0">
              <a:defRPr/>
            </a:pPr>
            <a:r>
              <a:rPr lang="en-US" sz="900" dirty="0">
                <a:solidFill>
                  <a:schemeClr val="dk1"/>
                </a:solidFill>
              </a:rPr>
              <a:t> news about the </a:t>
            </a:r>
          </a:p>
          <a:p>
            <a:pPr lvl="0">
              <a:defRPr/>
            </a:pPr>
            <a:r>
              <a:rPr lang="en-US" sz="900" dirty="0">
                <a:solidFill>
                  <a:schemeClr val="dk1"/>
                </a:solidFill>
              </a:rPr>
              <a:t>society and upcoming</a:t>
            </a:r>
          </a:p>
          <a:p>
            <a:pPr lvl="0">
              <a:defRPr/>
            </a:pPr>
            <a:r>
              <a:rPr lang="en-US" sz="900" dirty="0">
                <a:solidFill>
                  <a:schemeClr val="dk1"/>
                </a:solidFill>
              </a:rPr>
              <a:t> events.</a:t>
            </a:r>
            <a:endParaRPr lang="en-IN" sz="900" dirty="0">
              <a:solidFill>
                <a:schemeClr val="dk1"/>
              </a:solidFill>
            </a:endParaRPr>
          </a:p>
          <a:p>
            <a:endParaRPr lang="en-IN" sz="900" dirty="0"/>
          </a:p>
        </p:txBody>
      </p:sp>
    </p:spTree>
    <p:extLst>
      <p:ext uri="{BB962C8B-B14F-4D97-AF65-F5344CB8AC3E}">
        <p14:creationId xmlns:p14="http://schemas.microsoft.com/office/powerpoint/2010/main" xmlns="" val="1561309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8000" dirty="0" smtClean="0"/>
              <a:t>System design</a:t>
            </a:r>
            <a:endParaRPr lang="en-IN" sz="8000" dirty="0"/>
          </a:p>
        </p:txBody>
      </p:sp>
    </p:spTree>
    <p:extLst>
      <p:ext uri="{BB962C8B-B14F-4D97-AF65-F5344CB8AC3E}">
        <p14:creationId xmlns:p14="http://schemas.microsoft.com/office/powerpoint/2010/main" xmlns="" val="4239768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1745629" y="232475"/>
            <a:ext cx="8417066" cy="6362943"/>
          </a:xfrm>
          <a:prstGeom prst="rect">
            <a:avLst/>
          </a:prstGeom>
        </p:spPr>
      </p:pic>
    </p:spTree>
    <p:extLst>
      <p:ext uri="{BB962C8B-B14F-4D97-AF65-F5344CB8AC3E}">
        <p14:creationId xmlns:p14="http://schemas.microsoft.com/office/powerpoint/2010/main" xmlns="" val="3190343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2010711" y="356461"/>
            <a:ext cx="7711969" cy="6130469"/>
          </a:xfrm>
          <a:prstGeom prst="rect">
            <a:avLst/>
          </a:prstGeom>
        </p:spPr>
      </p:pic>
    </p:spTree>
    <p:extLst>
      <p:ext uri="{BB962C8B-B14F-4D97-AF65-F5344CB8AC3E}">
        <p14:creationId xmlns:p14="http://schemas.microsoft.com/office/powerpoint/2010/main" xmlns="" val="136365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1157829" y="278969"/>
            <a:ext cx="9619513" cy="5805004"/>
          </a:xfrm>
          <a:prstGeom prst="rect">
            <a:avLst/>
          </a:prstGeom>
        </p:spPr>
      </p:pic>
    </p:spTree>
    <p:extLst>
      <p:ext uri="{BB962C8B-B14F-4D97-AF65-F5344CB8AC3E}">
        <p14:creationId xmlns:p14="http://schemas.microsoft.com/office/powerpoint/2010/main" xmlns="" val="4287979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1993441" y="433953"/>
            <a:ext cx="7674522" cy="5928990"/>
          </a:xfrm>
          <a:prstGeom prst="rect">
            <a:avLst/>
          </a:prstGeom>
        </p:spPr>
      </p:pic>
      <p:sp>
        <p:nvSpPr>
          <p:cNvPr id="5" name="TextBox 4"/>
          <p:cNvSpPr txBox="1"/>
          <p:nvPr/>
        </p:nvSpPr>
        <p:spPr>
          <a:xfrm>
            <a:off x="5408908" y="1469295"/>
            <a:ext cx="3827330" cy="4278094"/>
          </a:xfrm>
          <a:prstGeom prst="rect">
            <a:avLst/>
          </a:prstGeom>
          <a:noFill/>
        </p:spPr>
        <p:txBody>
          <a:bodyPr wrap="none" rtlCol="0">
            <a:spAutoFit/>
          </a:bodyPr>
          <a:lstStyle/>
          <a:p>
            <a:pPr lvl="0">
              <a:defRPr/>
            </a:pPr>
            <a:r>
              <a:rPr lang="en-US" sz="1600" dirty="0">
                <a:solidFill>
                  <a:schemeClr val="dk1"/>
                </a:solidFill>
              </a:rPr>
              <a:t>The purpose of the </a:t>
            </a:r>
            <a:r>
              <a:rPr lang="en-US" sz="1600" dirty="0" smtClean="0">
                <a:solidFill>
                  <a:schemeClr val="dk1"/>
                </a:solidFill>
              </a:rPr>
              <a:t>software </a:t>
            </a:r>
            <a:r>
              <a:rPr lang="en-US" sz="1600" dirty="0">
                <a:solidFill>
                  <a:schemeClr val="dk1"/>
                </a:solidFill>
              </a:rPr>
              <a:t>is to create a</a:t>
            </a:r>
          </a:p>
          <a:p>
            <a:pPr lvl="0">
              <a:defRPr/>
            </a:pPr>
            <a:r>
              <a:rPr lang="en-US" sz="1600" dirty="0">
                <a:solidFill>
                  <a:schemeClr val="dk1"/>
                </a:solidFill>
              </a:rPr>
              <a:t> digital environment </a:t>
            </a:r>
            <a:r>
              <a:rPr lang="en-US" sz="1600" dirty="0" smtClean="0">
                <a:solidFill>
                  <a:schemeClr val="dk1"/>
                </a:solidFill>
              </a:rPr>
              <a:t>where </a:t>
            </a:r>
            <a:r>
              <a:rPr lang="en-US" sz="1600" dirty="0">
                <a:solidFill>
                  <a:schemeClr val="dk1"/>
                </a:solidFill>
              </a:rPr>
              <a:t>people living in </a:t>
            </a:r>
          </a:p>
          <a:p>
            <a:pPr lvl="0">
              <a:defRPr/>
            </a:pPr>
            <a:r>
              <a:rPr lang="en-US" sz="1600" dirty="0">
                <a:solidFill>
                  <a:schemeClr val="dk1"/>
                </a:solidFill>
              </a:rPr>
              <a:t>same </a:t>
            </a:r>
            <a:r>
              <a:rPr lang="en-US" sz="1600" dirty="0" smtClean="0">
                <a:solidFill>
                  <a:schemeClr val="dk1"/>
                </a:solidFill>
              </a:rPr>
              <a:t>apartment/society/community</a:t>
            </a:r>
            <a:endParaRPr lang="en-US" sz="1600" dirty="0">
              <a:solidFill>
                <a:schemeClr val="dk1"/>
              </a:solidFill>
            </a:endParaRPr>
          </a:p>
          <a:p>
            <a:pPr lvl="0">
              <a:defRPr/>
            </a:pPr>
            <a:r>
              <a:rPr lang="en-US" sz="1600" dirty="0">
                <a:solidFill>
                  <a:schemeClr val="dk1"/>
                </a:solidFill>
              </a:rPr>
              <a:t> can interact with </a:t>
            </a:r>
            <a:r>
              <a:rPr lang="en-US" sz="1600" dirty="0" smtClean="0">
                <a:solidFill>
                  <a:schemeClr val="dk1"/>
                </a:solidFill>
              </a:rPr>
              <a:t>each </a:t>
            </a:r>
            <a:r>
              <a:rPr lang="en-US" sz="1600" dirty="0">
                <a:solidFill>
                  <a:schemeClr val="dk1"/>
                </a:solidFill>
              </a:rPr>
              <a:t>other and the </a:t>
            </a:r>
          </a:p>
          <a:p>
            <a:pPr lvl="0">
              <a:defRPr/>
            </a:pPr>
            <a:r>
              <a:rPr lang="en-US" sz="1600" dirty="0" smtClean="0">
                <a:solidFill>
                  <a:schemeClr val="dk1"/>
                </a:solidFill>
              </a:rPr>
              <a:t>authorities/management</a:t>
            </a:r>
            <a:r>
              <a:rPr lang="en-US" sz="1600" dirty="0">
                <a:solidFill>
                  <a:schemeClr val="dk1"/>
                </a:solidFill>
              </a:rPr>
              <a:t>. This </a:t>
            </a:r>
            <a:r>
              <a:rPr lang="en-US" sz="1600" dirty="0" smtClean="0">
                <a:solidFill>
                  <a:schemeClr val="dk1"/>
                </a:solidFill>
              </a:rPr>
              <a:t>web/mobile </a:t>
            </a:r>
          </a:p>
          <a:p>
            <a:pPr lvl="0">
              <a:defRPr/>
            </a:pPr>
            <a:r>
              <a:rPr lang="en-US" sz="1600" dirty="0" smtClean="0">
                <a:solidFill>
                  <a:schemeClr val="dk1"/>
                </a:solidFill>
              </a:rPr>
              <a:t> </a:t>
            </a:r>
            <a:r>
              <a:rPr lang="en-US" sz="1600" dirty="0">
                <a:solidFill>
                  <a:schemeClr val="dk1"/>
                </a:solidFill>
              </a:rPr>
              <a:t>application </a:t>
            </a:r>
            <a:r>
              <a:rPr lang="en-US" sz="1600" dirty="0" smtClean="0">
                <a:solidFill>
                  <a:schemeClr val="dk1"/>
                </a:solidFill>
              </a:rPr>
              <a:t>will </a:t>
            </a:r>
            <a:r>
              <a:rPr lang="en-US" sz="1600" dirty="0">
                <a:solidFill>
                  <a:schemeClr val="dk1"/>
                </a:solidFill>
              </a:rPr>
              <a:t>provide a platform </a:t>
            </a:r>
            <a:r>
              <a:rPr lang="en-US" sz="1600" dirty="0" smtClean="0">
                <a:solidFill>
                  <a:schemeClr val="dk1"/>
                </a:solidFill>
              </a:rPr>
              <a:t>where </a:t>
            </a:r>
          </a:p>
          <a:p>
            <a:pPr lvl="0">
              <a:defRPr/>
            </a:pPr>
            <a:r>
              <a:rPr lang="en-US" sz="1600" dirty="0" smtClean="0">
                <a:solidFill>
                  <a:schemeClr val="dk1"/>
                </a:solidFill>
              </a:rPr>
              <a:t>the </a:t>
            </a:r>
            <a:r>
              <a:rPr lang="en-US" sz="1600" dirty="0">
                <a:solidFill>
                  <a:schemeClr val="dk1"/>
                </a:solidFill>
              </a:rPr>
              <a:t>house </a:t>
            </a:r>
            <a:r>
              <a:rPr lang="en-US" sz="1600" dirty="0" smtClean="0">
                <a:solidFill>
                  <a:schemeClr val="dk1"/>
                </a:solidFill>
              </a:rPr>
              <a:t>owners </a:t>
            </a:r>
            <a:r>
              <a:rPr lang="en-US" sz="1600" dirty="0">
                <a:solidFill>
                  <a:schemeClr val="dk1"/>
                </a:solidFill>
              </a:rPr>
              <a:t>can do home </a:t>
            </a:r>
            <a:r>
              <a:rPr lang="en-US" sz="1600" dirty="0" smtClean="0">
                <a:solidFill>
                  <a:schemeClr val="dk1"/>
                </a:solidFill>
              </a:rPr>
              <a:t>related task</a:t>
            </a:r>
          </a:p>
          <a:p>
            <a:pPr lvl="0">
              <a:defRPr/>
            </a:pPr>
            <a:r>
              <a:rPr lang="en-US" sz="1600" dirty="0" smtClean="0">
                <a:solidFill>
                  <a:schemeClr val="dk1"/>
                </a:solidFill>
              </a:rPr>
              <a:t> </a:t>
            </a:r>
            <a:r>
              <a:rPr lang="en-US" sz="1600" dirty="0">
                <a:solidFill>
                  <a:schemeClr val="dk1"/>
                </a:solidFill>
              </a:rPr>
              <a:t>via </a:t>
            </a:r>
            <a:r>
              <a:rPr lang="en-US" sz="1600" dirty="0" smtClean="0">
                <a:solidFill>
                  <a:schemeClr val="dk1"/>
                </a:solidFill>
              </a:rPr>
              <a:t>computer. </a:t>
            </a:r>
            <a:r>
              <a:rPr lang="en-US" sz="1600" dirty="0">
                <a:solidFill>
                  <a:schemeClr val="dk1"/>
                </a:solidFill>
              </a:rPr>
              <a:t>Inversely authorities</a:t>
            </a:r>
          </a:p>
          <a:p>
            <a:pPr lvl="0">
              <a:defRPr/>
            </a:pPr>
            <a:r>
              <a:rPr lang="en-US" sz="1600" dirty="0">
                <a:solidFill>
                  <a:schemeClr val="dk1"/>
                </a:solidFill>
              </a:rPr>
              <a:t> can perform tasks </a:t>
            </a:r>
            <a:r>
              <a:rPr lang="en-US" sz="1600" dirty="0" smtClean="0">
                <a:solidFill>
                  <a:schemeClr val="dk1"/>
                </a:solidFill>
              </a:rPr>
              <a:t>like </a:t>
            </a:r>
            <a:r>
              <a:rPr lang="en-US" sz="1600" dirty="0">
                <a:solidFill>
                  <a:schemeClr val="dk1"/>
                </a:solidFill>
              </a:rPr>
              <a:t>providing feedback </a:t>
            </a:r>
          </a:p>
          <a:p>
            <a:pPr lvl="0">
              <a:defRPr/>
            </a:pPr>
            <a:r>
              <a:rPr lang="en-US" sz="1600" dirty="0">
                <a:solidFill>
                  <a:schemeClr val="dk1"/>
                </a:solidFill>
              </a:rPr>
              <a:t>and respond </a:t>
            </a:r>
            <a:r>
              <a:rPr lang="en-US" sz="1600" dirty="0" smtClean="0">
                <a:solidFill>
                  <a:schemeClr val="dk1"/>
                </a:solidFill>
              </a:rPr>
              <a:t>to </a:t>
            </a:r>
            <a:r>
              <a:rPr lang="en-US" sz="1600" dirty="0">
                <a:solidFill>
                  <a:schemeClr val="dk1"/>
                </a:solidFill>
              </a:rPr>
              <a:t>complaints by the </a:t>
            </a:r>
          </a:p>
          <a:p>
            <a:pPr lvl="0">
              <a:defRPr/>
            </a:pPr>
            <a:r>
              <a:rPr lang="en-US" sz="1600" dirty="0">
                <a:solidFill>
                  <a:schemeClr val="dk1"/>
                </a:solidFill>
              </a:rPr>
              <a:t>house owners. </a:t>
            </a:r>
            <a:r>
              <a:rPr lang="en-US" sz="1600" dirty="0" smtClean="0">
                <a:solidFill>
                  <a:schemeClr val="dk1"/>
                </a:solidFill>
              </a:rPr>
              <a:t>This </a:t>
            </a:r>
            <a:r>
              <a:rPr lang="en-US" sz="1600" dirty="0">
                <a:solidFill>
                  <a:schemeClr val="dk1"/>
                </a:solidFill>
              </a:rPr>
              <a:t>web application also </a:t>
            </a:r>
          </a:p>
          <a:p>
            <a:pPr lvl="0">
              <a:defRPr/>
            </a:pPr>
            <a:r>
              <a:rPr lang="en-US" sz="1600" dirty="0">
                <a:solidFill>
                  <a:schemeClr val="dk1"/>
                </a:solidFill>
              </a:rPr>
              <a:t>automatizes and </a:t>
            </a:r>
            <a:r>
              <a:rPr lang="en-US" sz="1600" dirty="0" smtClean="0">
                <a:solidFill>
                  <a:schemeClr val="dk1"/>
                </a:solidFill>
              </a:rPr>
              <a:t>digitize </a:t>
            </a:r>
            <a:r>
              <a:rPr lang="en-US" sz="1600" dirty="0">
                <a:solidFill>
                  <a:schemeClr val="dk1"/>
                </a:solidFill>
              </a:rPr>
              <a:t>the function of a</a:t>
            </a:r>
          </a:p>
          <a:p>
            <a:pPr lvl="0">
              <a:defRPr/>
            </a:pPr>
            <a:r>
              <a:rPr lang="en-US" sz="1600" dirty="0">
                <a:solidFill>
                  <a:schemeClr val="dk1"/>
                </a:solidFill>
              </a:rPr>
              <a:t> regular society </a:t>
            </a:r>
            <a:r>
              <a:rPr lang="en-US" sz="1600" dirty="0" smtClean="0">
                <a:solidFill>
                  <a:schemeClr val="dk1"/>
                </a:solidFill>
              </a:rPr>
              <a:t>procedures</a:t>
            </a:r>
            <a:r>
              <a:rPr lang="en-US" sz="1600" dirty="0">
                <a:solidFill>
                  <a:schemeClr val="dk1"/>
                </a:solidFill>
              </a:rPr>
              <a:t>. This would</a:t>
            </a:r>
          </a:p>
          <a:p>
            <a:pPr lvl="0">
              <a:defRPr/>
            </a:pPr>
            <a:r>
              <a:rPr lang="en-US" sz="1600" dirty="0">
                <a:solidFill>
                  <a:schemeClr val="dk1"/>
                </a:solidFill>
              </a:rPr>
              <a:t> also work as a </a:t>
            </a:r>
            <a:r>
              <a:rPr lang="en-US" sz="1600" dirty="0" smtClean="0">
                <a:solidFill>
                  <a:schemeClr val="dk1"/>
                </a:solidFill>
              </a:rPr>
              <a:t>virtual </a:t>
            </a:r>
            <a:r>
              <a:rPr lang="en-US" sz="1600" dirty="0">
                <a:solidFill>
                  <a:schemeClr val="dk1"/>
                </a:solidFill>
              </a:rPr>
              <a:t>place where people </a:t>
            </a:r>
          </a:p>
          <a:p>
            <a:pPr lvl="0">
              <a:defRPr/>
            </a:pPr>
            <a:r>
              <a:rPr lang="en-US" sz="1600" dirty="0">
                <a:solidFill>
                  <a:schemeClr val="dk1"/>
                </a:solidFill>
              </a:rPr>
              <a:t>can get updates and </a:t>
            </a:r>
            <a:r>
              <a:rPr lang="en-US" sz="1600" dirty="0" smtClean="0">
                <a:solidFill>
                  <a:schemeClr val="dk1"/>
                </a:solidFill>
              </a:rPr>
              <a:t>alerts </a:t>
            </a:r>
            <a:r>
              <a:rPr lang="en-US" sz="1600" dirty="0">
                <a:solidFill>
                  <a:schemeClr val="dk1"/>
                </a:solidFill>
              </a:rPr>
              <a:t>on what is going</a:t>
            </a:r>
          </a:p>
          <a:p>
            <a:pPr lvl="0">
              <a:defRPr/>
            </a:pPr>
            <a:r>
              <a:rPr lang="en-US" sz="1600" dirty="0">
                <a:solidFill>
                  <a:schemeClr val="dk1"/>
                </a:solidFill>
              </a:rPr>
              <a:t> around in the society</a:t>
            </a:r>
            <a:r>
              <a:rPr lang="en-US" sz="1600" dirty="0" smtClean="0">
                <a:solidFill>
                  <a:schemeClr val="dk1"/>
                </a:solidFill>
              </a:rPr>
              <a:t>, </a:t>
            </a:r>
            <a:r>
              <a:rPr lang="en-US" sz="1600" dirty="0">
                <a:solidFill>
                  <a:schemeClr val="dk1"/>
                </a:solidFill>
              </a:rPr>
              <a:t>news about the </a:t>
            </a:r>
          </a:p>
          <a:p>
            <a:pPr lvl="0">
              <a:defRPr/>
            </a:pPr>
            <a:r>
              <a:rPr lang="en-US" sz="1600" dirty="0">
                <a:solidFill>
                  <a:schemeClr val="dk1"/>
                </a:solidFill>
              </a:rPr>
              <a:t>society and </a:t>
            </a:r>
            <a:r>
              <a:rPr lang="en-US" sz="1600" dirty="0" smtClean="0">
                <a:solidFill>
                  <a:schemeClr val="dk1"/>
                </a:solidFill>
              </a:rPr>
              <a:t>upcoming </a:t>
            </a:r>
            <a:r>
              <a:rPr lang="en-US" sz="1600" dirty="0">
                <a:solidFill>
                  <a:schemeClr val="dk1"/>
                </a:solidFill>
              </a:rPr>
              <a:t>events.</a:t>
            </a:r>
            <a:endParaRPr lang="en-IN" sz="1600" dirty="0">
              <a:solidFill>
                <a:schemeClr val="dk1"/>
              </a:solidFill>
            </a:endParaRPr>
          </a:p>
        </p:txBody>
      </p:sp>
    </p:spTree>
    <p:extLst>
      <p:ext uri="{BB962C8B-B14F-4D97-AF65-F5344CB8AC3E}">
        <p14:creationId xmlns:p14="http://schemas.microsoft.com/office/powerpoint/2010/main" xmlns="" val="2657094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Coding </a:t>
            </a:r>
            <a:endParaRPr lang="en-IN" dirty="0"/>
          </a:p>
        </p:txBody>
      </p:sp>
    </p:spTree>
    <p:extLst>
      <p:ext uri="{BB962C8B-B14F-4D97-AF65-F5344CB8AC3E}">
        <p14:creationId xmlns:p14="http://schemas.microsoft.com/office/powerpoint/2010/main" xmlns="" val="405640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noGrp="1"/>
          </p:cNvGraphicFramePr>
          <p:nvPr>
            <p:ph idx="1"/>
            <p:extLst>
              <p:ext uri="{D42A27DB-BD31-4B8C-83A1-F6EECF244321}">
                <p14:modId xmlns:p14="http://schemas.microsoft.com/office/powerpoint/2010/main" xmlns="" val="399746865"/>
              </p:ext>
            </p:extLst>
          </p:nvPr>
        </p:nvGraphicFramePr>
        <p:xfrm>
          <a:off x="489567" y="386395"/>
          <a:ext cx="11276251" cy="6216705"/>
        </p:xfrm>
        <a:graphic>
          <a:graphicData uri="http://schemas.openxmlformats.org/drawingml/2006/table">
            <a:tbl>
              <a:tblPr firstRow="1" bandRow="1">
                <a:tableStyleId>{5C22544A-7EE6-4342-B048-85BDC9FD1C3A}</a:tableStyleId>
              </a:tblPr>
              <a:tblGrid>
                <a:gridCol w="1135424"/>
                <a:gridCol w="1174618"/>
                <a:gridCol w="1424433"/>
                <a:gridCol w="1480843"/>
                <a:gridCol w="1351370"/>
                <a:gridCol w="1359462"/>
                <a:gridCol w="865848"/>
                <a:gridCol w="2484253"/>
              </a:tblGrid>
              <a:tr h="773817">
                <a:tc rowSpan="2">
                  <a:txBody>
                    <a:bodyPr/>
                    <a:lstStyle/>
                    <a:p>
                      <a:r>
                        <a:rPr lang="en-US" sz="1200" dirty="0" smtClean="0"/>
                        <a:t>Key concepts</a:t>
                      </a:r>
                      <a:endParaRPr lang="en-IN" sz="1200" dirty="0"/>
                    </a:p>
                  </a:txBody>
                  <a:tcPr/>
                </a:tc>
                <a:tc rowSpan="2">
                  <a:txBody>
                    <a:bodyPr/>
                    <a:lstStyle/>
                    <a:p>
                      <a:r>
                        <a:rPr lang="en-US" sz="1200" dirty="0" smtClean="0"/>
                        <a:t>Explore</a:t>
                      </a:r>
                      <a:r>
                        <a:rPr lang="en-US" sz="1200" baseline="0" dirty="0" smtClean="0"/>
                        <a:t> concepts’ significance and relevance</a:t>
                      </a:r>
                      <a:endParaRPr lang="en-IN" sz="1200" dirty="0"/>
                    </a:p>
                  </a:txBody>
                  <a:tcPr/>
                </a:tc>
                <a:tc gridSpan="2">
                  <a:txBody>
                    <a:bodyPr/>
                    <a:lstStyle/>
                    <a:p>
                      <a:r>
                        <a:rPr lang="en-US" sz="1200" dirty="0" smtClean="0"/>
                        <a:t>Establish Relevance and</a:t>
                      </a:r>
                      <a:r>
                        <a:rPr lang="en-US" sz="1200" baseline="0" dirty="0" smtClean="0"/>
                        <a:t> Make Sense and Meaning</a:t>
                      </a:r>
                      <a:r>
                        <a:rPr lang="en-US" sz="1200" dirty="0" smtClean="0"/>
                        <a:t> </a:t>
                      </a:r>
                      <a:endParaRPr lang="en-IN" sz="1200" dirty="0"/>
                    </a:p>
                  </a:txBody>
                  <a:tcPr/>
                </a:tc>
                <a:tc hMerge="1">
                  <a:txBody>
                    <a:bodyPr/>
                    <a:lstStyle/>
                    <a:p>
                      <a:endParaRPr lang="en-IN" sz="1200" dirty="0"/>
                    </a:p>
                  </a:txBody>
                  <a:tcPr/>
                </a:tc>
                <a:tc rowSpan="2">
                  <a:txBody>
                    <a:bodyPr/>
                    <a:lstStyle/>
                    <a:p>
                      <a:r>
                        <a:rPr lang="en-IN" sz="800" dirty="0" smtClean="0"/>
                        <a:t>Engage in critical thinking </a:t>
                      </a:r>
                    </a:p>
                    <a:p>
                      <a:endParaRPr lang="en-IN" sz="800" dirty="0"/>
                    </a:p>
                  </a:txBody>
                  <a:tcPr/>
                </a:tc>
                <a:tc rowSpan="2">
                  <a:txBody>
                    <a:bodyPr/>
                    <a:lstStyle/>
                    <a:p>
                      <a:r>
                        <a:rPr lang="en-IN" sz="1200" dirty="0" smtClean="0"/>
                        <a:t>Technology, Tools, Techniques </a:t>
                      </a:r>
                    </a:p>
                    <a:p>
                      <a:endParaRPr lang="en-IN" sz="1200" dirty="0"/>
                    </a:p>
                  </a:txBody>
                  <a:tcPr/>
                </a:tc>
                <a:tc rowSpan="2">
                  <a:txBody>
                    <a:bodyPr/>
                    <a:lstStyle/>
                    <a:p>
                      <a:r>
                        <a:rPr lang="en-IN" sz="1200" dirty="0" smtClean="0"/>
                        <a:t>Plan Project management </a:t>
                      </a:r>
                    </a:p>
                    <a:p>
                      <a:endParaRPr lang="en-IN" sz="1200" dirty="0"/>
                    </a:p>
                  </a:txBody>
                  <a:tcPr/>
                </a:tc>
                <a:tc rowSpan="2">
                  <a:txBody>
                    <a:bodyPr/>
                    <a:lstStyle/>
                    <a:p>
                      <a:r>
                        <a:rPr lang="en-US" sz="1200" dirty="0" smtClean="0"/>
                        <a:t>Project Specification and project</a:t>
                      </a:r>
                      <a:r>
                        <a:rPr lang="en-US" sz="1200" baseline="0" dirty="0" smtClean="0"/>
                        <a:t> Sketch </a:t>
                      </a:r>
                      <a:endParaRPr lang="en-IN" sz="1200" dirty="0"/>
                    </a:p>
                  </a:txBody>
                  <a:tcPr/>
                </a:tc>
              </a:tr>
              <a:tr h="645064">
                <a:tc vMerge="1">
                  <a:txBody>
                    <a:bodyPr/>
                    <a:lstStyle/>
                    <a:p>
                      <a:endParaRPr lang="en-IN"/>
                    </a:p>
                  </a:txBody>
                  <a:tcPr/>
                </a:tc>
                <a:tc vMerge="1">
                  <a:txBody>
                    <a:bodyPr/>
                    <a:lstStyle/>
                    <a:p>
                      <a:endParaRPr lang="en-IN"/>
                    </a:p>
                  </a:txBody>
                  <a:tcPr/>
                </a:tc>
                <a:tc>
                  <a:txBody>
                    <a:bodyPr/>
                    <a:lstStyle/>
                    <a:p>
                      <a:r>
                        <a:rPr lang="en-US" sz="800" dirty="0" smtClean="0"/>
                        <a:t>Find Real-life contexts </a:t>
                      </a:r>
                      <a:endParaRPr lang="en-IN" sz="800" dirty="0"/>
                    </a:p>
                  </a:txBody>
                  <a:tcPr/>
                </a:tc>
                <a:tc>
                  <a:txBody>
                    <a:bodyPr/>
                    <a:lstStyle/>
                    <a:p>
                      <a:r>
                        <a:rPr lang="en-US" sz="800" dirty="0" smtClean="0"/>
                        <a:t>Find Interdisciplinary connections </a:t>
                      </a:r>
                      <a:endParaRPr lang="en-IN" sz="800" dirty="0"/>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r>
              <a:tr h="4797824">
                <a:tc>
                  <a:txBody>
                    <a:bodyPr/>
                    <a:lstStyle/>
                    <a:p>
                      <a:pPr marL="0" indent="0">
                        <a:buFontTx/>
                        <a:buNone/>
                      </a:pPr>
                      <a:r>
                        <a:rPr lang="en-US" sz="1050" dirty="0" smtClean="0"/>
                        <a:t>-The</a:t>
                      </a:r>
                      <a:r>
                        <a:rPr lang="en-US" sz="1050" baseline="0" dirty="0" smtClean="0"/>
                        <a:t> life cycle of coding is : code, find the bug and keep on correcting the code until you get your desired output.  </a:t>
                      </a:r>
                    </a:p>
                    <a:p>
                      <a:pPr marL="0" indent="0">
                        <a:buFontTx/>
                        <a:buNone/>
                      </a:pPr>
                      <a:r>
                        <a:rPr lang="en-US" sz="1050" dirty="0" smtClean="0"/>
                        <a:t>-Coding</a:t>
                      </a:r>
                      <a:r>
                        <a:rPr lang="en-US" sz="1050" baseline="0" dirty="0" smtClean="0"/>
                        <a:t> is basically the process  of  assigning a code to something for classification or identification.</a:t>
                      </a:r>
                      <a:endParaRPr lang="en-US" sz="1050" dirty="0" smtClean="0"/>
                    </a:p>
                    <a:p>
                      <a:pPr marL="0" indent="0">
                        <a:buFontTx/>
                        <a:buNone/>
                      </a:pPr>
                      <a:r>
                        <a:rPr lang="en-US" sz="1050" dirty="0" smtClean="0"/>
                        <a:t>-</a:t>
                      </a:r>
                      <a:r>
                        <a:rPr lang="en-IN" sz="1050" b="0" i="0" kern="1200" dirty="0" smtClean="0">
                          <a:solidFill>
                            <a:schemeClr val="dk1"/>
                          </a:solidFill>
                          <a:latin typeface="+mn-lt"/>
                          <a:ea typeface="+mn-ea"/>
                          <a:cs typeface="+mn-cs"/>
                        </a:rPr>
                        <a:t>Codes are systems used by people to establish appropriate communication. </a:t>
                      </a:r>
                      <a:r>
                        <a:rPr lang="en-IN" sz="1050" b="0" i="0" kern="1200" baseline="0" dirty="0">
                          <a:solidFill>
                            <a:schemeClr val="dk1"/>
                          </a:solidFill>
                          <a:latin typeface="+mn-lt"/>
                          <a:ea typeface="+mn-ea"/>
                          <a:cs typeface="+mn-cs"/>
                        </a:rPr>
                        <a:t> </a:t>
                      </a:r>
                      <a:r>
                        <a:rPr lang="en-IN" sz="1050" b="0" i="0" kern="1200" baseline="0" dirty="0" smtClean="0">
                          <a:solidFill>
                            <a:schemeClr val="dk1"/>
                          </a:solidFill>
                          <a:latin typeface="+mn-lt"/>
                          <a:ea typeface="+mn-ea"/>
                          <a:cs typeface="+mn-cs"/>
                        </a:rPr>
                        <a:t>Code switching is one of the common approaches that people use to code</a:t>
                      </a:r>
                    </a:p>
                    <a:p>
                      <a:pPr marL="0" indent="0">
                        <a:buFontTx/>
                        <a:buNone/>
                      </a:pPr>
                      <a:endParaRPr lang="en-US" sz="1050" b="0" dirty="0" smtClean="0"/>
                    </a:p>
                  </a:txBody>
                  <a:tcPr/>
                </a:tc>
                <a:tc>
                  <a:txBody>
                    <a:bodyPr/>
                    <a:lstStyle/>
                    <a:p>
                      <a:r>
                        <a:rPr lang="en-IN" sz="1050" b="0" dirty="0" smtClean="0"/>
                        <a:t>-</a:t>
                      </a:r>
                      <a:r>
                        <a:rPr lang="en-IN" sz="1050" b="0" i="0" kern="1200" dirty="0" smtClean="0">
                          <a:solidFill>
                            <a:schemeClr val="dk1"/>
                          </a:solidFill>
                          <a:latin typeface="+mn-lt"/>
                          <a:ea typeface="+mn-ea"/>
                          <a:cs typeface="+mn-cs"/>
                        </a:rPr>
                        <a:t>Computer programming jobs may be declining, but coding is becoming the most in-demand skill across industries. </a:t>
                      </a:r>
                      <a:endParaRPr lang="en-IN" sz="1050" b="0" i="0" kern="1200" dirty="0" smtClean="0">
                        <a:solidFill>
                          <a:schemeClr val="tx1"/>
                        </a:solidFill>
                        <a:latin typeface="+mn-lt"/>
                        <a:ea typeface="+mn-ea"/>
                        <a:cs typeface="+mn-cs"/>
                      </a:endParaRPr>
                    </a:p>
                    <a:p>
                      <a:r>
                        <a:rPr lang="en-IN" sz="1050" b="0" i="0" kern="1200" dirty="0" smtClean="0">
                          <a:solidFill>
                            <a:schemeClr val="tx1"/>
                          </a:solidFill>
                          <a:latin typeface="+mn-lt"/>
                          <a:ea typeface="+mn-ea"/>
                          <a:cs typeface="+mn-cs"/>
                        </a:rPr>
                        <a:t>-Coding has become a core skill that bolsters a candidate’s chances of </a:t>
                      </a:r>
                      <a:r>
                        <a:rPr lang="en-IN" sz="1050" b="0" i="0" u="none" strike="noStrike" kern="1200" dirty="0" smtClean="0">
                          <a:solidFill>
                            <a:schemeClr val="tx1"/>
                          </a:solidFill>
                          <a:effectLst/>
                          <a:latin typeface="+mn-lt"/>
                          <a:ea typeface="+mn-ea"/>
                          <a:cs typeface="+mn-cs"/>
                        </a:rPr>
                        <a:t>commanding</a:t>
                      </a:r>
                      <a:r>
                        <a:rPr lang="en-IN" sz="1050" b="0" i="0" u="none" strike="noStrike" kern="1200" baseline="0" dirty="0" smtClean="0">
                          <a:solidFill>
                            <a:schemeClr val="tx1"/>
                          </a:solidFill>
                          <a:effectLst/>
                          <a:latin typeface="+mn-lt"/>
                          <a:ea typeface="+mn-ea"/>
                          <a:cs typeface="+mn-cs"/>
                        </a:rPr>
                        <a:t> a high salary.</a:t>
                      </a:r>
                      <a:endParaRPr lang="en-IN" sz="1050" b="0" dirty="0" smtClean="0">
                        <a:solidFill>
                          <a:schemeClr val="tx1"/>
                        </a:solidFill>
                      </a:endParaRPr>
                    </a:p>
                    <a:p>
                      <a:r>
                        <a:rPr lang="en-IN" sz="1050" b="0" i="0" kern="1200" dirty="0" smtClean="0">
                          <a:solidFill>
                            <a:schemeClr val="dk1"/>
                          </a:solidFill>
                          <a:latin typeface="+mn-lt"/>
                          <a:ea typeface="+mn-ea"/>
                          <a:cs typeface="+mn-cs"/>
                        </a:rPr>
                        <a:t>-The best product in the world is meaningless if nobody knows about the</a:t>
                      </a:r>
                      <a:r>
                        <a:rPr lang="en-IN" sz="1050" b="0" i="0" kern="1200" baseline="0" dirty="0" smtClean="0">
                          <a:solidFill>
                            <a:schemeClr val="dk1"/>
                          </a:solidFill>
                          <a:latin typeface="+mn-lt"/>
                          <a:ea typeface="+mn-ea"/>
                          <a:cs typeface="+mn-cs"/>
                        </a:rPr>
                        <a:t> code</a:t>
                      </a:r>
                      <a:r>
                        <a:rPr lang="en-IN" sz="1050" b="0" i="0" kern="1200" dirty="0" smtClean="0">
                          <a:solidFill>
                            <a:schemeClr val="dk1"/>
                          </a:solidFill>
                          <a:latin typeface="+mn-lt"/>
                          <a:ea typeface="+mn-ea"/>
                          <a:cs typeface="+mn-cs"/>
                        </a:rPr>
                        <a:t>. So coding and its phases matters a lot.</a:t>
                      </a:r>
                    </a:p>
                    <a:p>
                      <a:endParaRPr lang="en-IN" sz="1050" b="0" i="0" kern="1200" dirty="0" smtClean="0">
                        <a:solidFill>
                          <a:schemeClr val="dk1"/>
                        </a:solidFill>
                        <a:latin typeface="+mn-lt"/>
                        <a:ea typeface="+mn-ea"/>
                        <a:cs typeface="+mn-cs"/>
                      </a:endParaRPr>
                    </a:p>
                  </a:txBody>
                  <a:tcPr/>
                </a:tc>
                <a:tc>
                  <a:txBody>
                    <a:bodyPr/>
                    <a:lstStyle/>
                    <a:p>
                      <a:r>
                        <a:rPr lang="en-US" sz="1050" dirty="0" smtClean="0"/>
                        <a:t>-The code related to our project,</a:t>
                      </a:r>
                      <a:r>
                        <a:rPr lang="en-US" sz="1050" baseline="0" dirty="0" smtClean="0"/>
                        <a:t> that is </a:t>
                      </a:r>
                    </a:p>
                    <a:p>
                      <a:r>
                        <a:rPr lang="en-US" sz="1050" baseline="0" dirty="0" err="1" smtClean="0"/>
                        <a:t>ApartMaint</a:t>
                      </a:r>
                      <a:r>
                        <a:rPr lang="en-US" sz="1050" baseline="0" dirty="0" smtClean="0"/>
                        <a:t>, basically creates a web application that helps the people living in the apartment/ building in solving their day to day life problems. Like if they have to register any complaint regarding the maintenance or cleanliness of the apartment, they no longer have to visit the concerned authorities office to get it registered or solved. They can simply get the job done with a click of the button. And this is just one of the many services that our application provides.  </a:t>
                      </a:r>
                      <a:endParaRPr lang="en-IN" sz="1050" dirty="0"/>
                    </a:p>
                  </a:txBody>
                  <a:tcPr/>
                </a:tc>
                <a:tc>
                  <a:txBody>
                    <a:bodyPr/>
                    <a:lstStyle/>
                    <a:p>
                      <a:r>
                        <a:rPr lang="en-IN" sz="1050" dirty="0" smtClean="0"/>
                        <a:t>Coding</a:t>
                      </a:r>
                      <a:r>
                        <a:rPr lang="en-IN" sz="1050" baseline="0" dirty="0" smtClean="0"/>
                        <a:t> is a process that involves logical thinking and appreciation of concise and complete techniques. Once you become competent in coding you start becoming good in details. All these skills- Logical thinking, attention to details, etc are the skills that help a person immensely in all the work domains.</a:t>
                      </a:r>
                      <a:endParaRPr lang="en-IN" sz="1050" dirty="0"/>
                    </a:p>
                  </a:txBody>
                  <a:tcPr/>
                </a:tc>
                <a:tc>
                  <a:txBody>
                    <a:bodyPr/>
                    <a:lstStyle/>
                    <a:p>
                      <a:r>
                        <a:rPr lang="en-US" sz="1050" dirty="0" smtClean="0"/>
                        <a:t>-Coding has</a:t>
                      </a:r>
                      <a:r>
                        <a:rPr lang="en-US" sz="1050" baseline="0" dirty="0" smtClean="0"/>
                        <a:t> various </a:t>
                      </a:r>
                      <a:r>
                        <a:rPr lang="en-US" sz="1050" baseline="0" dirty="0" smtClean="0"/>
                        <a:t>life cycle methodologies. In the real </a:t>
                      </a:r>
                      <a:r>
                        <a:rPr lang="en-US" sz="1050" baseline="0" dirty="0" smtClean="0"/>
                        <a:t>world the phases of coding are chosen  according to the demand of the application/software we are willing to develop.</a:t>
                      </a:r>
                      <a:endParaRPr lang="en-US" sz="1050" baseline="0" dirty="0" smtClean="0"/>
                    </a:p>
                    <a:p>
                      <a:r>
                        <a:rPr lang="en-US" sz="1050" baseline="0" dirty="0" smtClean="0"/>
                        <a:t>-Now further, the phases of coding are analyzed. Phases of coding generally include:  implementing the design, typing in the code, and recording the coding time in the time recording log.</a:t>
                      </a:r>
                      <a:endParaRPr lang="en-US" sz="1050" baseline="0" dirty="0" smtClean="0"/>
                    </a:p>
                  </a:txBody>
                  <a:tcPr/>
                </a:tc>
                <a:tc>
                  <a:txBody>
                    <a:bodyPr/>
                    <a:lstStyle/>
                    <a:p>
                      <a:pPr marL="0" indent="0">
                        <a:buNone/>
                      </a:pPr>
                      <a:r>
                        <a:rPr lang="en-US" sz="1050" dirty="0" smtClean="0"/>
                        <a:t>-</a:t>
                      </a:r>
                      <a:r>
                        <a:rPr lang="en-IN" sz="1050" b="0" i="0" kern="1200" dirty="0" smtClean="0">
                          <a:solidFill>
                            <a:schemeClr val="dk1"/>
                          </a:solidFill>
                          <a:latin typeface="+mn-lt"/>
                          <a:ea typeface="+mn-ea"/>
                          <a:cs typeface="+mn-cs"/>
                        </a:rPr>
                        <a:t>Superior coding techniques and programming practices are hallmarks of a professional programmer. The bulk of programming consists of making a large number of small choices while attempting to solve a larger set of problems. How wisely those choices are made depends largely upon the programmer's skill and expertise.</a:t>
                      </a:r>
                      <a:r>
                        <a:rPr lang="en-IN" sz="1050" b="0" i="0" kern="1200" baseline="0" dirty="0" smtClean="0">
                          <a:solidFill>
                            <a:schemeClr val="dk1"/>
                          </a:solidFill>
                          <a:latin typeface="+mn-lt"/>
                          <a:ea typeface="+mn-ea"/>
                          <a:cs typeface="+mn-cs"/>
                        </a:rPr>
                        <a:t> The only tools and techniques used while coding are the logical thinking of the coder and how well can it handle the complexities using his/her coding skills.</a:t>
                      </a:r>
                      <a:endParaRPr lang="en-IN" sz="1050" dirty="0"/>
                    </a:p>
                  </a:txBody>
                  <a:tcPr/>
                </a:tc>
                <a:tc>
                  <a:txBody>
                    <a:bodyPr/>
                    <a:lstStyle/>
                    <a:p>
                      <a:r>
                        <a:rPr lang="en-US" sz="1050" dirty="0" smtClean="0"/>
                        <a:t>-The</a:t>
                      </a:r>
                      <a:r>
                        <a:rPr lang="en-US" sz="1050" baseline="0" dirty="0" smtClean="0"/>
                        <a:t>  management of the project is  heavily dependent on the time taken by the programmer to do the coding of the entire software.  It is a continuous process though </a:t>
                      </a:r>
                      <a:endParaRPr lang="en-US" sz="1050" dirty="0" smtClean="0"/>
                    </a:p>
                    <a:p>
                      <a:r>
                        <a:rPr lang="en-US" sz="1050" dirty="0" smtClean="0"/>
                        <a:t>As</a:t>
                      </a:r>
                      <a:r>
                        <a:rPr lang="en-US" sz="1050" baseline="0" dirty="0" smtClean="0"/>
                        <a:t> debugging of the software  continues until the end, it took around 3</a:t>
                      </a:r>
                      <a:r>
                        <a:rPr lang="en-US" sz="1050" baseline="30000" dirty="0" smtClean="0"/>
                        <a:t>rd</a:t>
                      </a:r>
                      <a:r>
                        <a:rPr lang="en-US" sz="1050" baseline="0" dirty="0" smtClean="0"/>
                        <a:t> to 16</a:t>
                      </a:r>
                      <a:r>
                        <a:rPr lang="en-US" sz="1050" baseline="30000" dirty="0" smtClean="0"/>
                        <a:t>th</a:t>
                      </a:r>
                      <a:r>
                        <a:rPr lang="en-US" sz="1050" baseline="0" dirty="0" smtClean="0"/>
                        <a:t> October to write the base code.</a:t>
                      </a:r>
                      <a:endParaRPr lang="en-IN" sz="1050" dirty="0" smtClean="0"/>
                    </a:p>
                  </a:txBody>
                  <a:tcPr/>
                </a:tc>
                <a:tc>
                  <a:txBody>
                    <a:bodyPr/>
                    <a:lstStyle/>
                    <a:p>
                      <a:pPr lvl="0">
                        <a:defRPr/>
                      </a:pPr>
                      <a:r>
                        <a:rPr lang="en-US" sz="1050" dirty="0" smtClean="0"/>
                        <a:t>-</a:t>
                      </a:r>
                      <a:r>
                        <a:rPr lang="en-US" sz="1050" dirty="0" smtClean="0">
                          <a:solidFill>
                            <a:schemeClr val="dk1"/>
                          </a:solidFill>
                        </a:rPr>
                        <a:t>The purpose of the software is to create a</a:t>
                      </a:r>
                    </a:p>
                    <a:p>
                      <a:pPr lvl="0">
                        <a:defRPr/>
                      </a:pPr>
                      <a:r>
                        <a:rPr lang="en-US" sz="1050" dirty="0" smtClean="0">
                          <a:solidFill>
                            <a:schemeClr val="dk1"/>
                          </a:solidFill>
                        </a:rPr>
                        <a:t> digital environment where people living in </a:t>
                      </a:r>
                    </a:p>
                    <a:p>
                      <a:pPr lvl="0">
                        <a:defRPr/>
                      </a:pPr>
                      <a:r>
                        <a:rPr lang="en-US" sz="1050" dirty="0" smtClean="0">
                          <a:solidFill>
                            <a:schemeClr val="dk1"/>
                          </a:solidFill>
                        </a:rPr>
                        <a:t>same apartment/society/community</a:t>
                      </a:r>
                    </a:p>
                    <a:p>
                      <a:pPr lvl="0">
                        <a:defRPr/>
                      </a:pPr>
                      <a:r>
                        <a:rPr lang="en-US" sz="1050" dirty="0" smtClean="0">
                          <a:solidFill>
                            <a:schemeClr val="dk1"/>
                          </a:solidFill>
                        </a:rPr>
                        <a:t> can interact with each other and the </a:t>
                      </a:r>
                    </a:p>
                    <a:p>
                      <a:pPr lvl="0">
                        <a:defRPr/>
                      </a:pPr>
                      <a:r>
                        <a:rPr lang="en-US" sz="1050" dirty="0" smtClean="0">
                          <a:solidFill>
                            <a:schemeClr val="dk1"/>
                          </a:solidFill>
                        </a:rPr>
                        <a:t>authorities/management. This web/mobile </a:t>
                      </a:r>
                    </a:p>
                    <a:p>
                      <a:pPr lvl="0">
                        <a:defRPr/>
                      </a:pPr>
                      <a:r>
                        <a:rPr lang="en-US" sz="1050" dirty="0" smtClean="0">
                          <a:solidFill>
                            <a:schemeClr val="dk1"/>
                          </a:solidFill>
                        </a:rPr>
                        <a:t> application will provide a platform where </a:t>
                      </a:r>
                    </a:p>
                    <a:p>
                      <a:pPr lvl="0">
                        <a:defRPr/>
                      </a:pPr>
                      <a:r>
                        <a:rPr lang="en-US" sz="1050" dirty="0" smtClean="0">
                          <a:solidFill>
                            <a:schemeClr val="dk1"/>
                          </a:solidFill>
                        </a:rPr>
                        <a:t>the house owners can do home related task</a:t>
                      </a:r>
                    </a:p>
                    <a:p>
                      <a:pPr lvl="0">
                        <a:defRPr/>
                      </a:pPr>
                      <a:r>
                        <a:rPr lang="en-US" sz="1050" dirty="0" smtClean="0">
                          <a:solidFill>
                            <a:schemeClr val="dk1"/>
                          </a:solidFill>
                        </a:rPr>
                        <a:t> via computer. Inversely authorities</a:t>
                      </a:r>
                    </a:p>
                    <a:p>
                      <a:pPr lvl="0">
                        <a:defRPr/>
                      </a:pPr>
                      <a:r>
                        <a:rPr lang="en-US" sz="1050" dirty="0" smtClean="0">
                          <a:solidFill>
                            <a:schemeClr val="dk1"/>
                          </a:solidFill>
                        </a:rPr>
                        <a:t> can perform tasks like providing feedback </a:t>
                      </a:r>
                    </a:p>
                    <a:p>
                      <a:pPr lvl="0">
                        <a:defRPr/>
                      </a:pPr>
                      <a:r>
                        <a:rPr lang="en-US" sz="1050" dirty="0" smtClean="0">
                          <a:solidFill>
                            <a:schemeClr val="dk1"/>
                          </a:solidFill>
                        </a:rPr>
                        <a:t>and respond to complaints by the </a:t>
                      </a:r>
                    </a:p>
                    <a:p>
                      <a:pPr lvl="0">
                        <a:defRPr/>
                      </a:pPr>
                      <a:r>
                        <a:rPr lang="en-US" sz="1050" dirty="0" smtClean="0">
                          <a:solidFill>
                            <a:schemeClr val="dk1"/>
                          </a:solidFill>
                        </a:rPr>
                        <a:t>house owners. This web application also </a:t>
                      </a:r>
                    </a:p>
                    <a:p>
                      <a:pPr lvl="0">
                        <a:defRPr/>
                      </a:pPr>
                      <a:r>
                        <a:rPr lang="en-US" sz="1050" dirty="0" err="1" smtClean="0">
                          <a:solidFill>
                            <a:schemeClr val="dk1"/>
                          </a:solidFill>
                        </a:rPr>
                        <a:t>automatizes</a:t>
                      </a:r>
                      <a:r>
                        <a:rPr lang="en-US" sz="1050" dirty="0" smtClean="0">
                          <a:solidFill>
                            <a:schemeClr val="dk1"/>
                          </a:solidFill>
                        </a:rPr>
                        <a:t> and digitize the function of a</a:t>
                      </a:r>
                    </a:p>
                    <a:p>
                      <a:pPr lvl="0">
                        <a:defRPr/>
                      </a:pPr>
                      <a:r>
                        <a:rPr lang="en-US" sz="1050" dirty="0" smtClean="0">
                          <a:solidFill>
                            <a:schemeClr val="dk1"/>
                          </a:solidFill>
                        </a:rPr>
                        <a:t> regular society procedures. This would</a:t>
                      </a:r>
                    </a:p>
                    <a:p>
                      <a:pPr lvl="0">
                        <a:defRPr/>
                      </a:pPr>
                      <a:r>
                        <a:rPr lang="en-US" sz="1050" dirty="0" smtClean="0">
                          <a:solidFill>
                            <a:schemeClr val="dk1"/>
                          </a:solidFill>
                        </a:rPr>
                        <a:t> also work as a virtual place where people </a:t>
                      </a:r>
                    </a:p>
                    <a:p>
                      <a:pPr lvl="0">
                        <a:defRPr/>
                      </a:pPr>
                      <a:r>
                        <a:rPr lang="en-US" sz="1050" dirty="0" smtClean="0">
                          <a:solidFill>
                            <a:schemeClr val="dk1"/>
                          </a:solidFill>
                        </a:rPr>
                        <a:t>can get updates and alerts on what is going</a:t>
                      </a:r>
                    </a:p>
                    <a:p>
                      <a:pPr lvl="0">
                        <a:defRPr/>
                      </a:pPr>
                      <a:r>
                        <a:rPr lang="en-US" sz="1050" dirty="0" smtClean="0">
                          <a:solidFill>
                            <a:schemeClr val="dk1"/>
                          </a:solidFill>
                        </a:rPr>
                        <a:t> around in the society, news about the </a:t>
                      </a:r>
                    </a:p>
                    <a:p>
                      <a:pPr lvl="0">
                        <a:defRPr/>
                      </a:pPr>
                      <a:r>
                        <a:rPr lang="en-US" sz="1050" dirty="0" smtClean="0">
                          <a:solidFill>
                            <a:schemeClr val="dk1"/>
                          </a:solidFill>
                        </a:rPr>
                        <a:t>society and upcoming events.</a:t>
                      </a:r>
                      <a:endParaRPr lang="en-IN" sz="1050" dirty="0">
                        <a:solidFill>
                          <a:schemeClr val="dk1"/>
                        </a:solidFill>
                      </a:endParaRPr>
                    </a:p>
                  </a:txBody>
                  <a:tcPr/>
                </a:tc>
              </a:tr>
            </a:tbl>
          </a:graphicData>
        </a:graphic>
      </p:graphicFrame>
    </p:spTree>
    <p:extLst>
      <p:ext uri="{BB962C8B-B14F-4D97-AF65-F5344CB8AC3E}">
        <p14:creationId xmlns:p14="http://schemas.microsoft.com/office/powerpoint/2010/main" xmlns="" val="4117620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Testing</a:t>
            </a:r>
            <a:endParaRPr lang="en-IN" dirty="0"/>
          </a:p>
        </p:txBody>
      </p:sp>
    </p:spTree>
    <p:extLst>
      <p:ext uri="{BB962C8B-B14F-4D97-AF65-F5344CB8AC3E}">
        <p14:creationId xmlns:p14="http://schemas.microsoft.com/office/powerpoint/2010/main" xmlns="" val="273937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
          <p:cNvGraphicFramePr>
            <a:graphicFrameLocks noGrp="1"/>
          </p:cNvGraphicFramePr>
          <p:nvPr/>
        </p:nvGraphicFramePr>
        <p:xfrm>
          <a:off x="2262160" y="796490"/>
          <a:ext cx="7658675" cy="5183525"/>
        </p:xfrm>
        <a:graphic>
          <a:graphicData uri="http://schemas.openxmlformats.org/drawingml/2006/table">
            <a:tbl>
              <a:tblPr/>
              <a:tblGrid>
                <a:gridCol w="3143118"/>
                <a:gridCol w="4515557"/>
              </a:tblGrid>
              <a:tr h="875257">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1" i="0" u="none" strike="noStrike" cap="none" normalizeH="0" baseline="0" dirty="0" smtClean="0">
                          <a:ln>
                            <a:noFill/>
                          </a:ln>
                          <a:solidFill>
                            <a:srgbClr val="FFFFFF"/>
                          </a:solidFill>
                          <a:effectLst/>
                          <a:latin typeface="Calibri" charset="0"/>
                          <a:ea typeface="Microsoft YaHei" charset="-122"/>
                        </a:rPr>
                        <a:t>Key concepts</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kumimoji="0" lang="en-US" sz="2400" b="1" i="0" u="none" strike="noStrike" cap="none" normalizeH="0" baseline="0" dirty="0" smtClean="0">
                        <a:ln>
                          <a:noFill/>
                        </a:ln>
                        <a:solidFill>
                          <a:srgbClr val="FFFFFF"/>
                        </a:solidFill>
                        <a:effectLst/>
                        <a:latin typeface="Calibri" charset="0"/>
                        <a:ea typeface="Microsoft YaHei" charset="-122"/>
                      </a:endParaRP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1" i="0" u="none" strike="noStrike" cap="none" normalizeH="0" baseline="0" smtClean="0">
                          <a:ln>
                            <a:noFill/>
                          </a:ln>
                          <a:solidFill>
                            <a:srgbClr val="FFFFFF"/>
                          </a:solidFill>
                          <a:effectLst/>
                          <a:latin typeface="Calibri" charset="0"/>
                          <a:ea typeface="Microsoft YaHei" charset="-122"/>
                        </a:rPr>
                        <a:t>Explore concepts’ significance and relevance</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r>
              <a:tr h="421371">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000" b="0" i="0" u="none" strike="noStrike" cap="none" normalizeH="0" baseline="0" smtClean="0">
                          <a:ln>
                            <a:noFill/>
                          </a:ln>
                          <a:solidFill>
                            <a:srgbClr val="000000"/>
                          </a:solidFill>
                          <a:effectLst/>
                          <a:latin typeface="Calibri" charset="0"/>
                          <a:ea typeface="Microsoft YaHei" charset="-122"/>
                        </a:rPr>
                        <a:t>1</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000" b="0" i="0" u="none" strike="noStrike" cap="none" normalizeH="0" baseline="0" smtClean="0">
                          <a:ln>
                            <a:noFill/>
                          </a:ln>
                          <a:solidFill>
                            <a:srgbClr val="000000"/>
                          </a:solidFill>
                          <a:effectLst/>
                          <a:latin typeface="Calibri" charset="0"/>
                          <a:ea typeface="Microsoft YaHei" charset="-122"/>
                        </a:rPr>
                        <a:t>2</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r>
              <a:tr h="3886897">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1800" b="0" i="0" u="none" strike="noStrike" cap="none" normalizeH="0" baseline="0" smtClean="0">
                          <a:ln>
                            <a:noFill/>
                          </a:ln>
                          <a:solidFill>
                            <a:srgbClr val="000000"/>
                          </a:solidFill>
                          <a:effectLst/>
                          <a:latin typeface="Calibri" charset="0"/>
                          <a:ea typeface="Microsoft YaHei" charset="-122"/>
                        </a:rPr>
                        <a:t>Testing is the part of SDLC where the code is ready and we look for errors that could have been looked over during  coding phase.</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1800" b="0" i="0" u="none" strike="noStrike" cap="none" normalizeH="0" baseline="0" smtClean="0">
                          <a:ln>
                            <a:noFill/>
                          </a:ln>
                          <a:solidFill>
                            <a:srgbClr val="000000"/>
                          </a:solidFill>
                          <a:effectLst/>
                          <a:latin typeface="Calibri" charset="0"/>
                          <a:ea typeface="Microsoft YaHei" charset="-122"/>
                        </a:rPr>
                        <a:t>Testing involves checking for errors, bugs skipped during coding phase.  </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1800" b="0" i="0" u="none" strike="noStrike" cap="none" normalizeH="0" baseline="0" smtClean="0">
                          <a:ln>
                            <a:noFill/>
                          </a:ln>
                          <a:solidFill>
                            <a:srgbClr val="000000"/>
                          </a:solidFill>
                          <a:effectLst/>
                          <a:latin typeface="Calibri" charset="0"/>
                          <a:ea typeface="Microsoft YaHei" charset="-122"/>
                        </a:rPr>
                        <a:t>Mostly testing phase involves the debugging phase as errors are resolved by debugging phases.  </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1800" b="0" i="0" u="none" strike="noStrike" cap="none" normalizeH="0" baseline="0" dirty="0" smtClean="0">
                          <a:ln>
                            <a:noFill/>
                          </a:ln>
                          <a:solidFill>
                            <a:srgbClr val="000000"/>
                          </a:solidFill>
                          <a:effectLst/>
                          <a:latin typeface="Calibri" charset="0"/>
                          <a:ea typeface="Microsoft YaHei" charset="-122"/>
                        </a:rPr>
                        <a:t>Testing phase is important because it works on different level than any other phase. This is because of the reason that all the application is build on the coding part but there may be changes as per client or something may not be working as per the need. These things will be resolved during this phase. For some code to work as usual this phase helps in debugging and finding problems which will help smooth running of the software when delivered.</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r>
            </a:tbl>
          </a:graphicData>
        </a:graphic>
      </p:graphicFrame>
    </p:spTree>
    <p:extLst>
      <p:ext uri="{BB962C8B-B14F-4D97-AF65-F5344CB8AC3E}">
        <p14:creationId xmlns:p14="http://schemas.microsoft.com/office/powerpoint/2010/main" xmlns="" val="3161959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46509" y="1866282"/>
            <a:ext cx="9144000" cy="2387600"/>
          </a:xfrm>
        </p:spPr>
        <p:txBody>
          <a:bodyPr/>
          <a:lstStyle/>
          <a:p>
            <a:r>
              <a:rPr lang="en-US" dirty="0" smtClean="0"/>
              <a:t>Software Development</a:t>
            </a:r>
            <a:br>
              <a:rPr lang="en-US" dirty="0" smtClean="0"/>
            </a:br>
            <a:r>
              <a:rPr lang="en-US" dirty="0" smtClean="0"/>
              <a:t>Life Cycle(SDLC)</a:t>
            </a:r>
            <a:endParaRPr lang="en-IN" dirty="0"/>
          </a:p>
        </p:txBody>
      </p:sp>
    </p:spTree>
    <p:extLst>
      <p:ext uri="{BB962C8B-B14F-4D97-AF65-F5344CB8AC3E}">
        <p14:creationId xmlns:p14="http://schemas.microsoft.com/office/powerpoint/2010/main" xmlns="" val="3036647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1327094" y="756030"/>
          <a:ext cx="9241104" cy="5369640"/>
        </p:xfrm>
        <a:graphic>
          <a:graphicData uri="http://schemas.openxmlformats.org/drawingml/2006/table">
            <a:tbl>
              <a:tblPr/>
              <a:tblGrid>
                <a:gridCol w="4929671"/>
                <a:gridCol w="4311433"/>
              </a:tblGrid>
              <a:tr h="370757">
                <a:tc gridSpan="2">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600" b="1" i="0" u="none" strike="noStrike" cap="none" normalizeH="0" baseline="0" dirty="0" smtClean="0">
                          <a:ln>
                            <a:noFill/>
                          </a:ln>
                          <a:solidFill>
                            <a:srgbClr val="FFFFFF"/>
                          </a:solidFill>
                          <a:effectLst/>
                          <a:latin typeface="Calibri" charset="0"/>
                          <a:ea typeface="Microsoft YaHei" charset="-122"/>
                        </a:rPr>
                        <a:t>Establish Relevance and Make Sense and Meaning </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641921">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600" b="0" i="0" u="none" strike="noStrike" cap="none" normalizeH="0" baseline="0" smtClean="0">
                          <a:ln>
                            <a:noFill/>
                          </a:ln>
                          <a:solidFill>
                            <a:srgbClr val="000000"/>
                          </a:solidFill>
                          <a:effectLst/>
                          <a:latin typeface="Calibri" charset="0"/>
                          <a:ea typeface="Microsoft YaHei" charset="-122"/>
                        </a:rPr>
                        <a:t>Find Real-life contexts </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sz="1600" b="0" i="0" u="none" strike="noStrike" cap="none" normalizeH="0" baseline="0" smtClean="0">
                        <a:ln>
                          <a:noFill/>
                        </a:ln>
                        <a:solidFill>
                          <a:srgbClr val="000000"/>
                        </a:solidFill>
                        <a:effectLst/>
                        <a:latin typeface="Calibri" charset="0"/>
                        <a:ea typeface="Microsoft YaHei" charset="-122"/>
                      </a:endParaRP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600" b="0" i="0" u="none" strike="noStrike" cap="none" normalizeH="0" baseline="0" smtClean="0">
                          <a:ln>
                            <a:noFill/>
                          </a:ln>
                          <a:solidFill>
                            <a:srgbClr val="000000"/>
                          </a:solidFill>
                          <a:effectLst/>
                          <a:latin typeface="Calibri" charset="0"/>
                          <a:ea typeface="Microsoft YaHei" charset="-122"/>
                        </a:rPr>
                        <a:t>Find Interdisciplinary connections </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r>
              <a:tr h="303000">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200" b="0" i="0" u="none" strike="noStrike" cap="none" normalizeH="0" baseline="0" smtClean="0">
                          <a:ln>
                            <a:noFill/>
                          </a:ln>
                          <a:solidFill>
                            <a:srgbClr val="000000"/>
                          </a:solidFill>
                          <a:effectLst/>
                          <a:latin typeface="Calibri" charset="0"/>
                          <a:ea typeface="Microsoft YaHei" charset="-122"/>
                        </a:rPr>
                        <a:t>3</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200" b="0" i="0" u="none" strike="noStrike" cap="none" normalizeH="0" baseline="0" smtClean="0">
                          <a:ln>
                            <a:noFill/>
                          </a:ln>
                          <a:solidFill>
                            <a:srgbClr val="000000"/>
                          </a:solidFill>
                          <a:effectLst/>
                          <a:latin typeface="Calibri" charset="0"/>
                          <a:ea typeface="Microsoft YaHei" charset="-122"/>
                        </a:rPr>
                        <a:t>4</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r>
              <a:tr h="4053962">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Testing in reality is most important part after coding as after coding we have to see what  </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And where all the mistakes are and what is working and what is not. Testing also helps in integration and maintaining the integrity on different platforms. </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Testing phase also takes the approach to find and report bugs which can be problematic if not reported and could cause problems to user.</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sz="1800" b="0" i="0" u="none" strike="noStrike" cap="none" normalizeH="0" baseline="0" dirty="0" smtClean="0">
                        <a:ln>
                          <a:noFill/>
                        </a:ln>
                        <a:solidFill>
                          <a:srgbClr val="000000"/>
                        </a:solidFill>
                        <a:effectLst/>
                        <a:latin typeface="Calibri" charset="0"/>
                        <a:ea typeface="Microsoft YaHei" charset="-122"/>
                      </a:endParaRP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Testing extends to working as it helps in integrating the software with the available hardware in the market. This will involve a research in market trends which all hardware is used and is our project tested and working on them. Also this should not be restricted to the new technology, but also to the future technology for sustainability.</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1342253" y="966618"/>
          <a:ext cx="9347326" cy="4932475"/>
        </p:xfrm>
        <a:graphic>
          <a:graphicData uri="http://schemas.openxmlformats.org/drawingml/2006/table">
            <a:tbl>
              <a:tblPr/>
              <a:tblGrid>
                <a:gridCol w="5386533"/>
                <a:gridCol w="3960793"/>
              </a:tblGrid>
              <a:tr h="1142914">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3200" b="1" i="0" u="none" strike="noStrike" cap="none" normalizeH="0" baseline="0" dirty="0" smtClean="0">
                          <a:ln>
                            <a:noFill/>
                          </a:ln>
                          <a:solidFill>
                            <a:srgbClr val="FFFFFF"/>
                          </a:solidFill>
                          <a:effectLst/>
                          <a:latin typeface="Calibri" charset="0"/>
                          <a:ea typeface="Microsoft YaHei" charset="-122"/>
                        </a:rPr>
                        <a:t>Engage in critical thinking </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sz="1800" b="1" i="0" u="none" strike="noStrike" cap="none" normalizeH="0" baseline="0" dirty="0" smtClean="0">
                        <a:ln>
                          <a:noFill/>
                        </a:ln>
                        <a:solidFill>
                          <a:srgbClr val="FFFFFF"/>
                        </a:solidFill>
                        <a:effectLst/>
                        <a:latin typeface="Calibri" charset="0"/>
                        <a:ea typeface="Microsoft YaHei" charset="-122"/>
                      </a:endParaRP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3200" b="1" i="0" u="none" strike="noStrike" cap="none" normalizeH="0" baseline="0" smtClean="0">
                          <a:ln>
                            <a:noFill/>
                          </a:ln>
                          <a:solidFill>
                            <a:srgbClr val="FFFFFF"/>
                          </a:solidFill>
                          <a:effectLst/>
                          <a:latin typeface="Calibri" charset="0"/>
                          <a:ea typeface="Microsoft YaHei" charset="-122"/>
                        </a:rPr>
                        <a:t>Technology, Tools, Techniques </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r>
              <a:tr h="424217">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2000" b="0" i="0" u="none" strike="noStrike" cap="none" normalizeH="0" baseline="0" smtClean="0">
                          <a:ln>
                            <a:noFill/>
                          </a:ln>
                          <a:solidFill>
                            <a:srgbClr val="000000"/>
                          </a:solidFill>
                          <a:effectLst/>
                          <a:latin typeface="Calibri" charset="0"/>
                          <a:ea typeface="Microsoft YaHei" charset="-122"/>
                        </a:rPr>
                        <a:t>5</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2000" b="0" i="0" u="none" strike="noStrike" cap="none" normalizeH="0" baseline="0" smtClean="0">
                          <a:ln>
                            <a:noFill/>
                          </a:ln>
                          <a:solidFill>
                            <a:srgbClr val="000000"/>
                          </a:solidFill>
                          <a:effectLst/>
                          <a:latin typeface="Calibri" charset="0"/>
                          <a:ea typeface="Microsoft YaHei" charset="-122"/>
                        </a:rPr>
                        <a:t>6</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r>
              <a:tr h="3365344">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Error testing: This part of testing is used to find errors and mishandles which occur during the execution of the code. </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Equivalence testing: This testing is for checking the </a:t>
                      </a:r>
                      <a:r>
                        <a:rPr kumimoji="0" lang="en-US" sz="1800" b="0" i="0" u="none" strike="noStrike" cap="none" normalizeH="0" baseline="0" dirty="0" err="1" smtClean="0">
                          <a:ln>
                            <a:noFill/>
                          </a:ln>
                          <a:solidFill>
                            <a:srgbClr val="000000"/>
                          </a:solidFill>
                          <a:effectLst/>
                          <a:latin typeface="Calibri" charset="0"/>
                          <a:ea typeface="Microsoft YaHei" charset="-122"/>
                        </a:rPr>
                        <a:t>the</a:t>
                      </a:r>
                      <a:r>
                        <a:rPr kumimoji="0" lang="en-US" sz="1800" b="0" i="0" u="none" strike="noStrike" cap="none" normalizeH="0" baseline="0" dirty="0" smtClean="0">
                          <a:ln>
                            <a:noFill/>
                          </a:ln>
                          <a:solidFill>
                            <a:srgbClr val="000000"/>
                          </a:solidFill>
                          <a:effectLst/>
                          <a:latin typeface="Calibri" charset="0"/>
                          <a:ea typeface="Microsoft YaHei" charset="-122"/>
                        </a:rPr>
                        <a:t> values and if assumed values are there in the variables assigned.</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Visual Checking: This checking is done so as to ensure that the application is same throughout when we make a transition from platform to platform.</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sz="1800" b="0" i="0" u="none" strike="noStrike" cap="none" normalizeH="0" baseline="0" dirty="0" smtClean="0">
                        <a:ln>
                          <a:noFill/>
                        </a:ln>
                        <a:solidFill>
                          <a:srgbClr val="000000"/>
                        </a:solidFill>
                        <a:effectLst/>
                        <a:latin typeface="Calibri" charset="0"/>
                        <a:ea typeface="Microsoft YaHei" charset="-122"/>
                      </a:endParaRP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400" b="0" i="0" u="none" strike="noStrike" cap="none" normalizeH="0" baseline="0" dirty="0" smtClean="0">
                          <a:ln>
                            <a:noFill/>
                          </a:ln>
                          <a:solidFill>
                            <a:srgbClr val="000000"/>
                          </a:solidFill>
                          <a:effectLst/>
                          <a:latin typeface="Calibri" charset="0"/>
                          <a:ea typeface="Microsoft YaHei" charset="-122"/>
                        </a:rPr>
                        <a:t> </a:t>
                      </a:r>
                      <a:r>
                        <a:rPr kumimoji="0" lang="en-US" sz="1800" b="0" i="0" u="none" strike="noStrike" cap="none" normalizeH="0" baseline="0" dirty="0" smtClean="0">
                          <a:ln>
                            <a:noFill/>
                          </a:ln>
                          <a:solidFill>
                            <a:srgbClr val="000000"/>
                          </a:solidFill>
                          <a:effectLst/>
                          <a:latin typeface="Calibri" charset="0"/>
                          <a:ea typeface="Microsoft YaHei" charset="-122"/>
                        </a:rPr>
                        <a:t>Test Cases: Writing test cases for different functions which are to be tested against different input for different outputs.</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sz="1800" b="0" i="0" u="none" strike="noStrike" cap="none" normalizeH="0" baseline="0" dirty="0" smtClean="0">
                        <a:ln>
                          <a:noFill/>
                        </a:ln>
                        <a:solidFill>
                          <a:srgbClr val="000000"/>
                        </a:solidFill>
                        <a:effectLst/>
                        <a:latin typeface="Calibri" charset="0"/>
                        <a:ea typeface="Microsoft YaHei" charset="-122"/>
                      </a:endParaRP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Using </a:t>
                      </a:r>
                      <a:r>
                        <a:rPr kumimoji="0" lang="en-US" sz="1800" b="0" i="0" u="none" strike="noStrike" cap="none" normalizeH="0" baseline="0" dirty="0" err="1" smtClean="0">
                          <a:ln>
                            <a:noFill/>
                          </a:ln>
                          <a:solidFill>
                            <a:srgbClr val="000000"/>
                          </a:solidFill>
                          <a:effectLst/>
                          <a:latin typeface="Calibri" charset="0"/>
                          <a:ea typeface="Microsoft YaHei" charset="-122"/>
                        </a:rPr>
                        <a:t>codeIgniter</a:t>
                      </a:r>
                      <a:r>
                        <a:rPr kumimoji="0" lang="en-US" sz="1800" b="0" i="0" u="none" strike="noStrike" cap="none" normalizeH="0" baseline="0" dirty="0" smtClean="0">
                          <a:ln>
                            <a:noFill/>
                          </a:ln>
                          <a:solidFill>
                            <a:srgbClr val="000000"/>
                          </a:solidFill>
                          <a:effectLst/>
                          <a:latin typeface="Calibri" charset="0"/>
                          <a:ea typeface="Microsoft YaHei" charset="-122"/>
                        </a:rPr>
                        <a:t> inbuilt library and </a:t>
                      </a:r>
                      <a:r>
                        <a:rPr kumimoji="0" lang="en-US" sz="1800" b="0" i="0" u="none" strike="noStrike" cap="none" normalizeH="0" baseline="0" dirty="0" err="1" smtClean="0">
                          <a:ln>
                            <a:noFill/>
                          </a:ln>
                          <a:solidFill>
                            <a:srgbClr val="000000"/>
                          </a:solidFill>
                          <a:effectLst/>
                          <a:latin typeface="Calibri" charset="0"/>
                          <a:ea typeface="Microsoft YaHei" charset="-122"/>
                        </a:rPr>
                        <a:t>php</a:t>
                      </a:r>
                      <a:r>
                        <a:rPr kumimoji="0" lang="en-US" sz="1800" b="0" i="0" u="none" strike="noStrike" cap="none" normalizeH="0" baseline="0" dirty="0" smtClean="0">
                          <a:ln>
                            <a:noFill/>
                          </a:ln>
                          <a:solidFill>
                            <a:srgbClr val="000000"/>
                          </a:solidFill>
                          <a:effectLst/>
                          <a:latin typeface="Calibri" charset="0"/>
                          <a:ea typeface="Microsoft YaHei" charset="-122"/>
                        </a:rPr>
                        <a:t> unit for testing.</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sz="1800" b="0" i="0" u="none" strike="noStrike" cap="none" normalizeH="0" baseline="0" dirty="0" smtClean="0">
                        <a:ln>
                          <a:noFill/>
                        </a:ln>
                        <a:solidFill>
                          <a:srgbClr val="000000"/>
                        </a:solidFill>
                        <a:effectLst/>
                        <a:latin typeface="Calibri" charset="0"/>
                        <a:ea typeface="Microsoft YaHei" charset="-122"/>
                      </a:endParaRP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800" b="0" i="0" u="none" strike="noStrike" cap="none" normalizeH="0" baseline="0" dirty="0" smtClean="0">
                          <a:ln>
                            <a:noFill/>
                          </a:ln>
                          <a:solidFill>
                            <a:srgbClr val="000000"/>
                          </a:solidFill>
                          <a:effectLst/>
                          <a:latin typeface="Calibri" charset="0"/>
                          <a:ea typeface="Microsoft YaHei" charset="-122"/>
                        </a:rPr>
                        <a:t>Debugging with </a:t>
                      </a:r>
                      <a:r>
                        <a:rPr kumimoji="0" lang="en-US" sz="1800" b="0" i="0" u="none" strike="noStrike" cap="none" normalizeH="0" baseline="0" dirty="0" err="1" smtClean="0">
                          <a:ln>
                            <a:noFill/>
                          </a:ln>
                          <a:solidFill>
                            <a:srgbClr val="000000"/>
                          </a:solidFill>
                          <a:effectLst/>
                          <a:latin typeface="Calibri" charset="0"/>
                          <a:ea typeface="Microsoft YaHei" charset="-122"/>
                        </a:rPr>
                        <a:t>phpStorm</a:t>
                      </a:r>
                      <a:r>
                        <a:rPr kumimoji="0" lang="en-US" sz="1800" b="0" i="0" u="none" strike="noStrike" cap="none" normalizeH="0" baseline="0" dirty="0" smtClean="0">
                          <a:ln>
                            <a:noFill/>
                          </a:ln>
                          <a:solidFill>
                            <a:srgbClr val="000000"/>
                          </a:solidFill>
                          <a:effectLst/>
                          <a:latin typeface="Calibri" charset="0"/>
                          <a:ea typeface="Microsoft YaHei" charset="-122"/>
                        </a:rPr>
                        <a:t> debugger.</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1112894" y="658209"/>
          <a:ext cx="9843722" cy="5662717"/>
        </p:xfrm>
        <a:graphic>
          <a:graphicData uri="http://schemas.openxmlformats.org/drawingml/2006/table">
            <a:tbl>
              <a:tblPr/>
              <a:tblGrid>
                <a:gridCol w="4402536"/>
                <a:gridCol w="5441186"/>
              </a:tblGrid>
              <a:tr h="639789">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2400" b="1" i="0" u="none" strike="noStrike" cap="none" normalizeH="0" baseline="0" dirty="0" smtClean="0">
                          <a:ln>
                            <a:noFill/>
                          </a:ln>
                          <a:solidFill>
                            <a:srgbClr val="FFFFFF"/>
                          </a:solidFill>
                          <a:effectLst/>
                          <a:latin typeface="Calibri" charset="0"/>
                          <a:ea typeface="Microsoft YaHei" charset="-122"/>
                        </a:rPr>
                        <a:t>Plan Project management </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sz="2400" b="1" i="0" u="none" strike="noStrike" cap="none" normalizeH="0" baseline="0" dirty="0" smtClean="0">
                        <a:ln>
                          <a:noFill/>
                        </a:ln>
                        <a:solidFill>
                          <a:srgbClr val="FFFFFF"/>
                        </a:solidFill>
                        <a:effectLst/>
                        <a:latin typeface="Calibri" charset="0"/>
                        <a:ea typeface="Microsoft YaHei" charset="-122"/>
                      </a:endParaRP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2400" b="1" i="0" u="none" strike="noStrike" cap="none" normalizeH="0" baseline="0" smtClean="0">
                          <a:ln>
                            <a:noFill/>
                          </a:ln>
                          <a:solidFill>
                            <a:srgbClr val="FFFFFF"/>
                          </a:solidFill>
                          <a:effectLst/>
                          <a:latin typeface="Calibri" charset="0"/>
                          <a:ea typeface="Microsoft YaHei" charset="-122"/>
                        </a:rPr>
                        <a:t>Project Specification and Project Brief</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4F81BD"/>
                    </a:solidFill>
                  </a:tcPr>
                </a:tc>
              </a:tr>
              <a:tr h="212358">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200" b="0" i="0" u="none" strike="noStrike" cap="none" normalizeH="0" baseline="0" smtClean="0">
                          <a:ln>
                            <a:noFill/>
                          </a:ln>
                          <a:solidFill>
                            <a:srgbClr val="000000"/>
                          </a:solidFill>
                          <a:effectLst/>
                          <a:latin typeface="Calibri" charset="0"/>
                          <a:ea typeface="Microsoft YaHei" charset="-122"/>
                        </a:rPr>
                        <a:t>7</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a:txBody>
                    <a:bodyPr/>
                    <a:lstStyle/>
                    <a:p>
                      <a:pPr marL="0" marR="0" lvl="0" indent="0" algn="ctr"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200" b="0" i="0" u="none" strike="noStrike" cap="none" normalizeH="0" baseline="0" smtClean="0">
                          <a:ln>
                            <a:noFill/>
                          </a:ln>
                          <a:solidFill>
                            <a:srgbClr val="000000"/>
                          </a:solidFill>
                          <a:effectLst/>
                          <a:latin typeface="Calibri" charset="0"/>
                          <a:ea typeface="Microsoft YaHei" charset="-122"/>
                        </a:rPr>
                        <a:t>8</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r>
              <a:tr h="4027909">
                <a:tc>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400" b="0" i="0" u="none" strike="noStrike" cap="none" normalizeH="0" baseline="0" dirty="0" smtClean="0">
                          <a:ln>
                            <a:noFill/>
                          </a:ln>
                          <a:solidFill>
                            <a:srgbClr val="000000"/>
                          </a:solidFill>
                          <a:effectLst/>
                          <a:latin typeface="Calibri" charset="0"/>
                          <a:ea typeface="Microsoft YaHei" charset="-122"/>
                        </a:rPr>
                        <a:t>24</a:t>
                      </a:r>
                      <a:r>
                        <a:rPr kumimoji="0" lang="en-US" sz="1400" b="0" i="0" u="none" strike="noStrike" cap="none" normalizeH="0" baseline="33000" dirty="0" smtClean="0">
                          <a:ln>
                            <a:noFill/>
                          </a:ln>
                          <a:solidFill>
                            <a:srgbClr val="000000"/>
                          </a:solidFill>
                          <a:effectLst/>
                          <a:latin typeface="Calibri" charset="0"/>
                          <a:ea typeface="Microsoft YaHei" charset="-122"/>
                        </a:rPr>
                        <a:t>th</a:t>
                      </a:r>
                      <a:r>
                        <a:rPr kumimoji="0" lang="en-US" sz="1400" b="0" i="0" u="none" strike="noStrike" cap="none" normalizeH="0" baseline="0" dirty="0" smtClean="0">
                          <a:ln>
                            <a:noFill/>
                          </a:ln>
                          <a:solidFill>
                            <a:srgbClr val="000000"/>
                          </a:solidFill>
                          <a:effectLst/>
                          <a:latin typeface="Calibri" charset="0"/>
                          <a:ea typeface="Microsoft YaHei" charset="-122"/>
                        </a:rPr>
                        <a:t>- 28</a:t>
                      </a:r>
                      <a:r>
                        <a:rPr kumimoji="0" lang="en-US" sz="1400" b="0" i="0" u="none" strike="noStrike" cap="none" normalizeH="0" baseline="33000" dirty="0" smtClean="0">
                          <a:ln>
                            <a:noFill/>
                          </a:ln>
                          <a:solidFill>
                            <a:srgbClr val="000000"/>
                          </a:solidFill>
                          <a:effectLst/>
                          <a:latin typeface="Calibri" charset="0"/>
                          <a:ea typeface="Microsoft YaHei" charset="-122"/>
                        </a:rPr>
                        <a:t>th</a:t>
                      </a:r>
                      <a:r>
                        <a:rPr kumimoji="0" lang="en-US" sz="1400" b="0" i="0" u="none" strike="noStrike" cap="none" normalizeH="0" baseline="0" dirty="0" smtClean="0">
                          <a:ln>
                            <a:noFill/>
                          </a:ln>
                          <a:solidFill>
                            <a:srgbClr val="000000"/>
                          </a:solidFill>
                          <a:effectLst/>
                          <a:latin typeface="Calibri" charset="0"/>
                          <a:ea typeface="Microsoft YaHei" charset="-122"/>
                        </a:rPr>
                        <a:t> October : Error testing of the code. Checking for errors in database handling.</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400" b="0" i="0" u="none" strike="noStrike" cap="none" normalizeH="0" baseline="0" dirty="0" smtClean="0">
                          <a:ln>
                            <a:noFill/>
                          </a:ln>
                          <a:solidFill>
                            <a:srgbClr val="000000"/>
                          </a:solidFill>
                          <a:effectLst/>
                          <a:latin typeface="Calibri" charset="0"/>
                          <a:ea typeface="Microsoft YaHei" charset="-122"/>
                        </a:rPr>
                        <a:t>29</a:t>
                      </a:r>
                      <a:r>
                        <a:rPr kumimoji="0" lang="en-US" sz="1400" b="0" i="0" u="none" strike="noStrike" cap="none" normalizeH="0" baseline="33000" dirty="0" smtClean="0">
                          <a:ln>
                            <a:noFill/>
                          </a:ln>
                          <a:solidFill>
                            <a:srgbClr val="000000"/>
                          </a:solidFill>
                          <a:effectLst/>
                          <a:latin typeface="Calibri" charset="0"/>
                          <a:ea typeface="Microsoft YaHei" charset="-122"/>
                        </a:rPr>
                        <a:t>th</a:t>
                      </a:r>
                      <a:r>
                        <a:rPr kumimoji="0" lang="en-US" sz="1400" b="0" i="0" u="none" strike="noStrike" cap="none" normalizeH="0" baseline="0" dirty="0" smtClean="0">
                          <a:ln>
                            <a:noFill/>
                          </a:ln>
                          <a:solidFill>
                            <a:srgbClr val="000000"/>
                          </a:solidFill>
                          <a:effectLst/>
                          <a:latin typeface="Calibri" charset="0"/>
                          <a:ea typeface="Microsoft YaHei" charset="-122"/>
                        </a:rPr>
                        <a:t> October- 9</a:t>
                      </a:r>
                      <a:r>
                        <a:rPr kumimoji="0" lang="en-US" sz="1400" b="0" i="0" u="none" strike="noStrike" cap="none" normalizeH="0" baseline="33000" dirty="0" smtClean="0">
                          <a:ln>
                            <a:noFill/>
                          </a:ln>
                          <a:solidFill>
                            <a:srgbClr val="000000"/>
                          </a:solidFill>
                          <a:effectLst/>
                          <a:latin typeface="Calibri" charset="0"/>
                          <a:ea typeface="Microsoft YaHei" charset="-122"/>
                        </a:rPr>
                        <a:t>th</a:t>
                      </a:r>
                      <a:r>
                        <a:rPr kumimoji="0" lang="en-US" sz="1400" b="0" i="0" u="none" strike="noStrike" cap="none" normalizeH="0" baseline="0" dirty="0" smtClean="0">
                          <a:ln>
                            <a:noFill/>
                          </a:ln>
                          <a:solidFill>
                            <a:srgbClr val="000000"/>
                          </a:solidFill>
                          <a:effectLst/>
                          <a:latin typeface="Calibri" charset="0"/>
                          <a:ea typeface="Microsoft YaHei" charset="-122"/>
                        </a:rPr>
                        <a:t> November: Code Testing phase. Checking for errors in post and get data.</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400" b="0" i="0" u="none" strike="noStrike" cap="none" normalizeH="0" baseline="0" dirty="0" smtClean="0">
                          <a:ln>
                            <a:noFill/>
                          </a:ln>
                          <a:solidFill>
                            <a:srgbClr val="000000"/>
                          </a:solidFill>
                          <a:effectLst/>
                          <a:latin typeface="Calibri" charset="0"/>
                          <a:ea typeface="Microsoft YaHei" charset="-122"/>
                        </a:rPr>
                        <a:t>9</a:t>
                      </a:r>
                      <a:r>
                        <a:rPr kumimoji="0" lang="en-US" sz="1400" b="0" i="0" u="none" strike="noStrike" cap="none" normalizeH="0" baseline="33000" dirty="0" smtClean="0">
                          <a:ln>
                            <a:noFill/>
                          </a:ln>
                          <a:solidFill>
                            <a:srgbClr val="000000"/>
                          </a:solidFill>
                          <a:effectLst/>
                          <a:latin typeface="Calibri" charset="0"/>
                          <a:ea typeface="Microsoft YaHei" charset="-122"/>
                        </a:rPr>
                        <a:t>th</a:t>
                      </a:r>
                      <a:r>
                        <a:rPr kumimoji="0" lang="en-US" sz="1400" b="0" i="0" u="none" strike="noStrike" cap="none" normalizeH="0" baseline="0" dirty="0" smtClean="0">
                          <a:ln>
                            <a:noFill/>
                          </a:ln>
                          <a:solidFill>
                            <a:srgbClr val="000000"/>
                          </a:solidFill>
                          <a:effectLst/>
                          <a:latin typeface="Calibri" charset="0"/>
                          <a:ea typeface="Microsoft YaHei" charset="-122"/>
                        </a:rPr>
                        <a:t> - 13</a:t>
                      </a:r>
                      <a:r>
                        <a:rPr kumimoji="0" lang="en-US" sz="1400" b="0" i="0" u="none" strike="noStrike" cap="none" normalizeH="0" baseline="33000" dirty="0" smtClean="0">
                          <a:ln>
                            <a:noFill/>
                          </a:ln>
                          <a:solidFill>
                            <a:srgbClr val="000000"/>
                          </a:solidFill>
                          <a:effectLst/>
                          <a:latin typeface="Calibri" charset="0"/>
                          <a:ea typeface="Microsoft YaHei" charset="-122"/>
                        </a:rPr>
                        <a:t>th</a:t>
                      </a:r>
                      <a:r>
                        <a:rPr kumimoji="0" lang="en-US" sz="1400" b="0" i="0" u="none" strike="noStrike" cap="none" normalizeH="0" baseline="0" dirty="0" smtClean="0">
                          <a:ln>
                            <a:noFill/>
                          </a:ln>
                          <a:solidFill>
                            <a:srgbClr val="000000"/>
                          </a:solidFill>
                          <a:effectLst/>
                          <a:latin typeface="Calibri" charset="0"/>
                          <a:ea typeface="Microsoft YaHei" charset="-122"/>
                        </a:rPr>
                        <a:t> November: Final Debugging by our side.</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400" b="0" i="0" u="none" strike="noStrike" cap="none" normalizeH="0" baseline="0" dirty="0" smtClean="0">
                          <a:ln>
                            <a:noFill/>
                          </a:ln>
                          <a:solidFill>
                            <a:srgbClr val="000000"/>
                          </a:solidFill>
                          <a:effectLst/>
                          <a:latin typeface="Calibri" charset="0"/>
                          <a:ea typeface="Microsoft YaHei" charset="-122"/>
                        </a:rPr>
                        <a:t>13</a:t>
                      </a:r>
                      <a:r>
                        <a:rPr kumimoji="0" lang="en-US" sz="1400" b="0" i="0" u="none" strike="noStrike" cap="none" normalizeH="0" baseline="33000" dirty="0" smtClean="0">
                          <a:ln>
                            <a:noFill/>
                          </a:ln>
                          <a:solidFill>
                            <a:srgbClr val="000000"/>
                          </a:solidFill>
                          <a:effectLst/>
                          <a:latin typeface="Calibri" charset="0"/>
                          <a:ea typeface="Microsoft YaHei" charset="-122"/>
                        </a:rPr>
                        <a:t>th</a:t>
                      </a:r>
                      <a:r>
                        <a:rPr kumimoji="0" lang="en-US" sz="1400" b="0" i="0" u="none" strike="noStrike" cap="none" normalizeH="0" baseline="0" dirty="0" smtClean="0">
                          <a:ln>
                            <a:noFill/>
                          </a:ln>
                          <a:solidFill>
                            <a:srgbClr val="000000"/>
                          </a:solidFill>
                          <a:effectLst/>
                          <a:latin typeface="Calibri" charset="0"/>
                          <a:ea typeface="Microsoft YaHei" charset="-122"/>
                        </a:rPr>
                        <a:t> November: Errors proposed by client.</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c>
                  <a:txBody>
                    <a:bodyPr/>
                    <a:lstStyle/>
                    <a:p>
                      <a:pPr lvl="0">
                        <a:defRPr/>
                      </a:pPr>
                      <a:r>
                        <a:rPr kumimoji="0" lang="en-US" sz="1400" b="0" i="0" u="none" strike="noStrike" cap="none" normalizeH="0" baseline="0" dirty="0" smtClean="0">
                          <a:ln>
                            <a:noFill/>
                          </a:ln>
                          <a:solidFill>
                            <a:srgbClr val="000000"/>
                          </a:solidFill>
                          <a:effectLst/>
                          <a:latin typeface="Calibri" charset="0"/>
                          <a:ea typeface="Microsoft YaHei" charset="-122"/>
                        </a:rPr>
                        <a:t>-</a:t>
                      </a:r>
                      <a:r>
                        <a:rPr lang="en-US" sz="1400" dirty="0" smtClean="0">
                          <a:solidFill>
                            <a:schemeClr val="dk1"/>
                          </a:solidFill>
                        </a:rPr>
                        <a:t>The purpose of the software is to create a</a:t>
                      </a:r>
                    </a:p>
                    <a:p>
                      <a:pPr lvl="0">
                        <a:defRPr/>
                      </a:pPr>
                      <a:r>
                        <a:rPr lang="en-US" sz="1400" dirty="0" smtClean="0">
                          <a:solidFill>
                            <a:schemeClr val="dk1"/>
                          </a:solidFill>
                        </a:rPr>
                        <a:t> digital environment where people living in </a:t>
                      </a:r>
                    </a:p>
                    <a:p>
                      <a:pPr lvl="0">
                        <a:defRPr/>
                      </a:pPr>
                      <a:r>
                        <a:rPr lang="en-US" sz="1400" dirty="0" smtClean="0">
                          <a:solidFill>
                            <a:schemeClr val="dk1"/>
                          </a:solidFill>
                        </a:rPr>
                        <a:t>same apartment/society/community</a:t>
                      </a:r>
                    </a:p>
                    <a:p>
                      <a:pPr lvl="0">
                        <a:defRPr/>
                      </a:pPr>
                      <a:r>
                        <a:rPr lang="en-US" sz="1400" dirty="0" smtClean="0">
                          <a:solidFill>
                            <a:schemeClr val="dk1"/>
                          </a:solidFill>
                        </a:rPr>
                        <a:t> can interact with each other and the </a:t>
                      </a:r>
                    </a:p>
                    <a:p>
                      <a:pPr lvl="0">
                        <a:defRPr/>
                      </a:pPr>
                      <a:r>
                        <a:rPr lang="en-US" sz="1400" dirty="0" smtClean="0">
                          <a:solidFill>
                            <a:schemeClr val="dk1"/>
                          </a:solidFill>
                        </a:rPr>
                        <a:t>authorities/management. This web/mobile </a:t>
                      </a:r>
                    </a:p>
                    <a:p>
                      <a:pPr lvl="0">
                        <a:defRPr/>
                      </a:pPr>
                      <a:r>
                        <a:rPr lang="en-US" sz="1400" dirty="0" smtClean="0">
                          <a:solidFill>
                            <a:schemeClr val="dk1"/>
                          </a:solidFill>
                        </a:rPr>
                        <a:t> application will provide a platform where </a:t>
                      </a:r>
                    </a:p>
                    <a:p>
                      <a:pPr lvl="0">
                        <a:defRPr/>
                      </a:pPr>
                      <a:r>
                        <a:rPr lang="en-US" sz="1400" dirty="0" smtClean="0">
                          <a:solidFill>
                            <a:schemeClr val="dk1"/>
                          </a:solidFill>
                        </a:rPr>
                        <a:t>the house owners can do home related task</a:t>
                      </a:r>
                    </a:p>
                    <a:p>
                      <a:pPr lvl="0">
                        <a:defRPr/>
                      </a:pPr>
                      <a:r>
                        <a:rPr lang="en-US" sz="1400" dirty="0" smtClean="0">
                          <a:solidFill>
                            <a:schemeClr val="dk1"/>
                          </a:solidFill>
                        </a:rPr>
                        <a:t> via computer. Inversely authorities</a:t>
                      </a:r>
                    </a:p>
                    <a:p>
                      <a:pPr lvl="0">
                        <a:defRPr/>
                      </a:pPr>
                      <a:r>
                        <a:rPr lang="en-US" sz="1400" dirty="0" smtClean="0">
                          <a:solidFill>
                            <a:schemeClr val="dk1"/>
                          </a:solidFill>
                        </a:rPr>
                        <a:t> can perform tasks like providing feedback </a:t>
                      </a:r>
                    </a:p>
                    <a:p>
                      <a:pPr lvl="0">
                        <a:defRPr/>
                      </a:pPr>
                      <a:r>
                        <a:rPr lang="en-US" sz="1400" dirty="0" smtClean="0">
                          <a:solidFill>
                            <a:schemeClr val="dk1"/>
                          </a:solidFill>
                        </a:rPr>
                        <a:t>and respond to complaints by the </a:t>
                      </a:r>
                    </a:p>
                    <a:p>
                      <a:pPr lvl="0">
                        <a:defRPr/>
                      </a:pPr>
                      <a:r>
                        <a:rPr lang="en-US" sz="1400" dirty="0" smtClean="0">
                          <a:solidFill>
                            <a:schemeClr val="dk1"/>
                          </a:solidFill>
                        </a:rPr>
                        <a:t>house owners. This web application also </a:t>
                      </a:r>
                    </a:p>
                    <a:p>
                      <a:pPr lvl="0">
                        <a:defRPr/>
                      </a:pPr>
                      <a:r>
                        <a:rPr lang="en-US" sz="1400" dirty="0" err="1" smtClean="0">
                          <a:solidFill>
                            <a:schemeClr val="dk1"/>
                          </a:solidFill>
                        </a:rPr>
                        <a:t>automatize</a:t>
                      </a:r>
                      <a:r>
                        <a:rPr lang="en-US" sz="1400" dirty="0" smtClean="0">
                          <a:solidFill>
                            <a:schemeClr val="dk1"/>
                          </a:solidFill>
                        </a:rPr>
                        <a:t> and digitize the function of a</a:t>
                      </a:r>
                    </a:p>
                    <a:p>
                      <a:pPr lvl="0">
                        <a:defRPr/>
                      </a:pPr>
                      <a:r>
                        <a:rPr lang="en-US" sz="1400" dirty="0" smtClean="0">
                          <a:solidFill>
                            <a:schemeClr val="dk1"/>
                          </a:solidFill>
                        </a:rPr>
                        <a:t> regular society procedures. This would</a:t>
                      </a:r>
                    </a:p>
                    <a:p>
                      <a:pPr lvl="0">
                        <a:defRPr/>
                      </a:pPr>
                      <a:r>
                        <a:rPr lang="en-US" sz="1400" dirty="0" smtClean="0">
                          <a:solidFill>
                            <a:schemeClr val="dk1"/>
                          </a:solidFill>
                        </a:rPr>
                        <a:t> also work as a virtual place where people </a:t>
                      </a:r>
                    </a:p>
                    <a:p>
                      <a:pPr lvl="0">
                        <a:defRPr/>
                      </a:pPr>
                      <a:r>
                        <a:rPr lang="en-US" sz="1400" dirty="0" smtClean="0">
                          <a:solidFill>
                            <a:schemeClr val="dk1"/>
                          </a:solidFill>
                        </a:rPr>
                        <a:t>can get updates and alerts on what is going</a:t>
                      </a:r>
                    </a:p>
                    <a:p>
                      <a:pPr lvl="0">
                        <a:defRPr/>
                      </a:pPr>
                      <a:r>
                        <a:rPr lang="en-US" sz="1400" dirty="0" smtClean="0">
                          <a:solidFill>
                            <a:schemeClr val="dk1"/>
                          </a:solidFill>
                        </a:rPr>
                        <a:t> around in the society, news about the </a:t>
                      </a:r>
                    </a:p>
                    <a:p>
                      <a:pPr lvl="0">
                        <a:defRPr/>
                      </a:pPr>
                      <a:r>
                        <a:rPr lang="en-US" sz="1400" dirty="0" smtClean="0">
                          <a:solidFill>
                            <a:schemeClr val="dk1"/>
                          </a:solidFill>
                        </a:rPr>
                        <a:t>society and upcoming events.</a:t>
                      </a:r>
                      <a:endParaRPr lang="en-IN" sz="1400" dirty="0">
                        <a:solidFill>
                          <a:schemeClr val="dk1"/>
                        </a:solidFill>
                      </a:endParaRP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9ECF3"/>
                    </a:solidFill>
                  </a:tcPr>
                </a:tc>
              </a:tr>
              <a:tr h="449841">
                <a:tc gridSpan="2">
                  <a:txBody>
                    <a:bodyPr/>
                    <a:lstStyle/>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400" b="0" i="0" u="none" strike="noStrike" cap="none" normalizeH="0" baseline="0" dirty="0" smtClean="0">
                          <a:ln>
                            <a:noFill/>
                          </a:ln>
                          <a:solidFill>
                            <a:srgbClr val="000000"/>
                          </a:solidFill>
                          <a:effectLst/>
                          <a:latin typeface="Calibri" charset="0"/>
                          <a:ea typeface="Microsoft YaHei" charset="-122"/>
                        </a:rPr>
                        <a:t>Ref: 1. Jane Krauss, Suzie Boss, “Thinking Through Project-Based Learning”, Corwin, 2013</a:t>
                      </a:r>
                    </a:p>
                    <a:p>
                      <a:pPr marL="0" marR="0" lvl="0" indent="0" algn="l" defTabSz="457200" rtl="0" eaLnBrk="1" fontAlgn="base" latinLnBrk="0" hangingPunct="1">
                        <a:lnSpc>
                          <a:spcPct val="102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sz="1400" b="0" i="0" u="none" strike="noStrike" cap="none" normalizeH="0" baseline="0" dirty="0" smtClean="0">
                          <a:ln>
                            <a:noFill/>
                          </a:ln>
                          <a:solidFill>
                            <a:srgbClr val="000000"/>
                          </a:solidFill>
                          <a:effectLst/>
                          <a:latin typeface="Calibri" charset="0"/>
                          <a:ea typeface="Microsoft YaHei" charset="-122"/>
                        </a:rPr>
                        <a:t>         2. ET Literature and Documents, NU </a:t>
                      </a:r>
                    </a:p>
                  </a:txBody>
                  <a:tcP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D0D8E7"/>
                    </a:solidFill>
                  </a:tcPr>
                </a:tc>
                <a:tc hMerge="1">
                  <a:txBody>
                    <a:bodyPr/>
                    <a:lstStyle/>
                    <a:p>
                      <a:endParaRPr lang="en-IN"/>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711299"/>
            <a:ext cx="9144000" cy="2387600"/>
          </a:xfrm>
        </p:spPr>
        <p:txBody>
          <a:bodyPr/>
          <a:lstStyle/>
          <a:p>
            <a:r>
              <a:rPr lang="en-US" dirty="0" smtClean="0"/>
              <a:t>Software Project Management</a:t>
            </a:r>
            <a:endParaRPr lang="en-IN" dirty="0"/>
          </a:p>
        </p:txBody>
      </p:sp>
    </p:spTree>
    <p:extLst>
      <p:ext uri="{BB962C8B-B14F-4D97-AF65-F5344CB8AC3E}">
        <p14:creationId xmlns:p14="http://schemas.microsoft.com/office/powerpoint/2010/main" xmlns="" val="1884567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ble"/>
          <p:cNvPicPr>
            <a:picLocks noGrp="1" noChangeAspect="1"/>
          </p:cNvPicPr>
          <p:nvPr>
            <p:ph idx="1"/>
          </p:nvPr>
        </p:nvPicPr>
        <p:blipFill>
          <a:blip r:embed="rId2"/>
          <a:stretch>
            <a:fillRect/>
          </a:stretch>
        </p:blipFill>
        <p:spPr>
          <a:xfrm>
            <a:off x="1312286" y="154985"/>
            <a:ext cx="9498680" cy="6586778"/>
          </a:xfrm>
          <a:prstGeom prst="rect">
            <a:avLst/>
          </a:prstGeom>
        </p:spPr>
      </p:pic>
      <p:sp>
        <p:nvSpPr>
          <p:cNvPr id="7" name="TextBox 6"/>
          <p:cNvSpPr txBox="1"/>
          <p:nvPr/>
        </p:nvSpPr>
        <p:spPr>
          <a:xfrm>
            <a:off x="9546955" y="2056686"/>
            <a:ext cx="1412566" cy="4801314"/>
          </a:xfrm>
          <a:prstGeom prst="rect">
            <a:avLst/>
          </a:prstGeom>
          <a:noFill/>
        </p:spPr>
        <p:txBody>
          <a:bodyPr wrap="none" rtlCol="0">
            <a:spAutoFit/>
          </a:bodyPr>
          <a:lstStyle/>
          <a:p>
            <a:pPr lvl="0">
              <a:defRPr/>
            </a:pPr>
            <a:r>
              <a:rPr lang="en-US" sz="900" dirty="0">
                <a:solidFill>
                  <a:schemeClr val="dk1"/>
                </a:solidFill>
              </a:rPr>
              <a:t>The purpose of the </a:t>
            </a:r>
          </a:p>
          <a:p>
            <a:pPr lvl="0">
              <a:defRPr/>
            </a:pPr>
            <a:r>
              <a:rPr lang="en-US" sz="900" dirty="0">
                <a:solidFill>
                  <a:schemeClr val="dk1"/>
                </a:solidFill>
              </a:rPr>
              <a:t>software is to create a</a:t>
            </a:r>
          </a:p>
          <a:p>
            <a:pPr lvl="0">
              <a:defRPr/>
            </a:pPr>
            <a:r>
              <a:rPr lang="en-US" sz="900" dirty="0">
                <a:solidFill>
                  <a:schemeClr val="dk1"/>
                </a:solidFill>
              </a:rPr>
              <a:t> digital environment </a:t>
            </a:r>
          </a:p>
          <a:p>
            <a:pPr lvl="0">
              <a:defRPr/>
            </a:pPr>
            <a:r>
              <a:rPr lang="en-US" sz="900" dirty="0">
                <a:solidFill>
                  <a:schemeClr val="dk1"/>
                </a:solidFill>
              </a:rPr>
              <a:t>where people living in </a:t>
            </a:r>
          </a:p>
          <a:p>
            <a:pPr lvl="0">
              <a:defRPr/>
            </a:pPr>
            <a:r>
              <a:rPr lang="en-US" sz="900" dirty="0">
                <a:solidFill>
                  <a:schemeClr val="dk1"/>
                </a:solidFill>
              </a:rPr>
              <a:t>same apartment/</a:t>
            </a:r>
          </a:p>
          <a:p>
            <a:pPr lvl="0">
              <a:defRPr/>
            </a:pPr>
            <a:r>
              <a:rPr lang="en-US" sz="900" dirty="0">
                <a:solidFill>
                  <a:schemeClr val="dk1"/>
                </a:solidFill>
              </a:rPr>
              <a:t>society/community</a:t>
            </a:r>
          </a:p>
          <a:p>
            <a:pPr lvl="0">
              <a:defRPr/>
            </a:pPr>
            <a:r>
              <a:rPr lang="en-US" sz="900" dirty="0">
                <a:solidFill>
                  <a:schemeClr val="dk1"/>
                </a:solidFill>
              </a:rPr>
              <a:t> can interact with each</a:t>
            </a:r>
          </a:p>
          <a:p>
            <a:pPr lvl="0">
              <a:defRPr/>
            </a:pPr>
            <a:r>
              <a:rPr lang="en-US" sz="900" dirty="0">
                <a:solidFill>
                  <a:schemeClr val="dk1"/>
                </a:solidFill>
              </a:rPr>
              <a:t> other and the </a:t>
            </a:r>
          </a:p>
          <a:p>
            <a:pPr lvl="0">
              <a:defRPr/>
            </a:pPr>
            <a:r>
              <a:rPr lang="en-US" sz="900" dirty="0">
                <a:solidFill>
                  <a:schemeClr val="dk1"/>
                </a:solidFill>
              </a:rPr>
              <a:t>authorities/</a:t>
            </a:r>
          </a:p>
          <a:p>
            <a:pPr lvl="0">
              <a:defRPr/>
            </a:pPr>
            <a:r>
              <a:rPr lang="en-US" sz="900" dirty="0">
                <a:solidFill>
                  <a:schemeClr val="dk1"/>
                </a:solidFill>
              </a:rPr>
              <a:t>management. This web</a:t>
            </a:r>
          </a:p>
          <a:p>
            <a:pPr lvl="0">
              <a:defRPr/>
            </a:pPr>
            <a:r>
              <a:rPr lang="en-US" sz="900" dirty="0">
                <a:solidFill>
                  <a:schemeClr val="dk1"/>
                </a:solidFill>
              </a:rPr>
              <a:t>/mobile application will</a:t>
            </a:r>
          </a:p>
          <a:p>
            <a:pPr lvl="0">
              <a:defRPr/>
            </a:pPr>
            <a:r>
              <a:rPr lang="en-US" sz="900" dirty="0">
                <a:solidFill>
                  <a:schemeClr val="dk1"/>
                </a:solidFill>
              </a:rPr>
              <a:t> provide a platform </a:t>
            </a:r>
          </a:p>
          <a:p>
            <a:pPr lvl="0">
              <a:defRPr/>
            </a:pPr>
            <a:r>
              <a:rPr lang="en-US" sz="900" dirty="0">
                <a:solidFill>
                  <a:schemeClr val="dk1"/>
                </a:solidFill>
              </a:rPr>
              <a:t>where the house </a:t>
            </a:r>
          </a:p>
          <a:p>
            <a:pPr lvl="0">
              <a:defRPr/>
            </a:pPr>
            <a:r>
              <a:rPr lang="en-US" sz="900" dirty="0">
                <a:solidFill>
                  <a:schemeClr val="dk1"/>
                </a:solidFill>
              </a:rPr>
              <a:t>owners can do home </a:t>
            </a:r>
          </a:p>
          <a:p>
            <a:pPr lvl="0">
              <a:defRPr/>
            </a:pPr>
            <a:r>
              <a:rPr lang="en-US" sz="900" dirty="0">
                <a:solidFill>
                  <a:schemeClr val="dk1"/>
                </a:solidFill>
              </a:rPr>
              <a:t>related task via </a:t>
            </a:r>
            <a:r>
              <a:rPr lang="en-US" sz="900" dirty="0" smtClean="0">
                <a:solidFill>
                  <a:schemeClr val="dk1"/>
                </a:solidFill>
              </a:rPr>
              <a:t>computer</a:t>
            </a:r>
            <a:r>
              <a:rPr lang="en-US" sz="900" dirty="0">
                <a:solidFill>
                  <a:schemeClr val="dk1"/>
                </a:solidFill>
              </a:rPr>
              <a:t>.</a:t>
            </a:r>
          </a:p>
          <a:p>
            <a:pPr lvl="0">
              <a:defRPr/>
            </a:pPr>
            <a:r>
              <a:rPr lang="en-US" sz="900" dirty="0">
                <a:solidFill>
                  <a:schemeClr val="dk1"/>
                </a:solidFill>
              </a:rPr>
              <a:t> Inversely authorities</a:t>
            </a:r>
          </a:p>
          <a:p>
            <a:pPr lvl="0">
              <a:defRPr/>
            </a:pPr>
            <a:r>
              <a:rPr lang="en-US" sz="900" dirty="0">
                <a:solidFill>
                  <a:schemeClr val="dk1"/>
                </a:solidFill>
              </a:rPr>
              <a:t> can perform tasks like</a:t>
            </a:r>
          </a:p>
          <a:p>
            <a:pPr lvl="0">
              <a:defRPr/>
            </a:pPr>
            <a:r>
              <a:rPr lang="en-US" sz="900" dirty="0">
                <a:solidFill>
                  <a:schemeClr val="dk1"/>
                </a:solidFill>
              </a:rPr>
              <a:t> providing feedback </a:t>
            </a:r>
          </a:p>
          <a:p>
            <a:pPr lvl="0">
              <a:defRPr/>
            </a:pPr>
            <a:r>
              <a:rPr lang="en-US" sz="900" dirty="0">
                <a:solidFill>
                  <a:schemeClr val="dk1"/>
                </a:solidFill>
              </a:rPr>
              <a:t>and respond to</a:t>
            </a:r>
          </a:p>
          <a:p>
            <a:pPr lvl="0">
              <a:defRPr/>
            </a:pPr>
            <a:r>
              <a:rPr lang="en-US" sz="900" dirty="0">
                <a:solidFill>
                  <a:schemeClr val="dk1"/>
                </a:solidFill>
              </a:rPr>
              <a:t> complaints by the </a:t>
            </a:r>
          </a:p>
          <a:p>
            <a:pPr lvl="0">
              <a:defRPr/>
            </a:pPr>
            <a:r>
              <a:rPr lang="en-US" sz="900" dirty="0">
                <a:solidFill>
                  <a:schemeClr val="dk1"/>
                </a:solidFill>
              </a:rPr>
              <a:t>house owners. This</a:t>
            </a:r>
          </a:p>
          <a:p>
            <a:pPr lvl="0">
              <a:defRPr/>
            </a:pPr>
            <a:r>
              <a:rPr lang="en-US" sz="900" dirty="0">
                <a:solidFill>
                  <a:schemeClr val="dk1"/>
                </a:solidFill>
              </a:rPr>
              <a:t> web application also </a:t>
            </a:r>
          </a:p>
          <a:p>
            <a:pPr lvl="0">
              <a:defRPr/>
            </a:pPr>
            <a:r>
              <a:rPr lang="en-US" sz="900" dirty="0">
                <a:solidFill>
                  <a:schemeClr val="dk1"/>
                </a:solidFill>
              </a:rPr>
              <a:t>automatizes and digitize</a:t>
            </a:r>
          </a:p>
          <a:p>
            <a:pPr lvl="0">
              <a:defRPr/>
            </a:pPr>
            <a:r>
              <a:rPr lang="en-US" sz="900" dirty="0">
                <a:solidFill>
                  <a:schemeClr val="dk1"/>
                </a:solidFill>
              </a:rPr>
              <a:t> the function of a</a:t>
            </a:r>
          </a:p>
          <a:p>
            <a:pPr lvl="0">
              <a:defRPr/>
            </a:pPr>
            <a:r>
              <a:rPr lang="en-US" sz="900" dirty="0">
                <a:solidFill>
                  <a:schemeClr val="dk1"/>
                </a:solidFill>
              </a:rPr>
              <a:t> regular society </a:t>
            </a:r>
          </a:p>
          <a:p>
            <a:pPr lvl="0">
              <a:defRPr/>
            </a:pPr>
            <a:r>
              <a:rPr lang="en-US" sz="900" dirty="0">
                <a:solidFill>
                  <a:schemeClr val="dk1"/>
                </a:solidFill>
              </a:rPr>
              <a:t>procedures. This would</a:t>
            </a:r>
          </a:p>
          <a:p>
            <a:pPr lvl="0">
              <a:defRPr/>
            </a:pPr>
            <a:r>
              <a:rPr lang="en-US" sz="900" dirty="0">
                <a:solidFill>
                  <a:schemeClr val="dk1"/>
                </a:solidFill>
              </a:rPr>
              <a:t> also work as a virtual</a:t>
            </a:r>
          </a:p>
          <a:p>
            <a:pPr lvl="0">
              <a:defRPr/>
            </a:pPr>
            <a:r>
              <a:rPr lang="en-US" sz="900" dirty="0">
                <a:solidFill>
                  <a:schemeClr val="dk1"/>
                </a:solidFill>
              </a:rPr>
              <a:t> place where people </a:t>
            </a:r>
          </a:p>
          <a:p>
            <a:pPr lvl="0">
              <a:defRPr/>
            </a:pPr>
            <a:r>
              <a:rPr lang="en-US" sz="900" dirty="0">
                <a:solidFill>
                  <a:schemeClr val="dk1"/>
                </a:solidFill>
              </a:rPr>
              <a:t>can get updates and </a:t>
            </a:r>
          </a:p>
          <a:p>
            <a:pPr lvl="0">
              <a:defRPr/>
            </a:pPr>
            <a:r>
              <a:rPr lang="en-US" sz="900" dirty="0">
                <a:solidFill>
                  <a:schemeClr val="dk1"/>
                </a:solidFill>
              </a:rPr>
              <a:t>alerts on what is going</a:t>
            </a:r>
          </a:p>
          <a:p>
            <a:pPr lvl="0">
              <a:defRPr/>
            </a:pPr>
            <a:r>
              <a:rPr lang="en-US" sz="900" dirty="0">
                <a:solidFill>
                  <a:schemeClr val="dk1"/>
                </a:solidFill>
              </a:rPr>
              <a:t> around in the society,</a:t>
            </a:r>
          </a:p>
          <a:p>
            <a:pPr lvl="0">
              <a:defRPr/>
            </a:pPr>
            <a:r>
              <a:rPr lang="en-US" sz="900" dirty="0">
                <a:solidFill>
                  <a:schemeClr val="dk1"/>
                </a:solidFill>
              </a:rPr>
              <a:t> news about the </a:t>
            </a:r>
          </a:p>
          <a:p>
            <a:pPr lvl="0">
              <a:defRPr/>
            </a:pPr>
            <a:r>
              <a:rPr lang="en-US" sz="900" dirty="0">
                <a:solidFill>
                  <a:schemeClr val="dk1"/>
                </a:solidFill>
              </a:rPr>
              <a:t>society and upcoming</a:t>
            </a:r>
          </a:p>
          <a:p>
            <a:pPr lvl="0">
              <a:defRPr/>
            </a:pPr>
            <a:r>
              <a:rPr lang="en-US" sz="900" dirty="0">
                <a:solidFill>
                  <a:schemeClr val="dk1"/>
                </a:solidFill>
              </a:rPr>
              <a:t> events.</a:t>
            </a:r>
            <a:endParaRPr lang="en-IN" sz="900" dirty="0">
              <a:solidFill>
                <a:schemeClr val="dk1"/>
              </a:solidFill>
            </a:endParaRPr>
          </a:p>
        </p:txBody>
      </p:sp>
    </p:spTree>
    <p:extLst>
      <p:ext uri="{BB962C8B-B14F-4D97-AF65-F5344CB8AC3E}">
        <p14:creationId xmlns:p14="http://schemas.microsoft.com/office/powerpoint/2010/main" xmlns="" val="2593555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3553231" y="405805"/>
            <a:ext cx="5218810" cy="6205111"/>
          </a:xfrm>
          <a:prstGeom prst="rect">
            <a:avLst/>
          </a:prstGeom>
        </p:spPr>
      </p:pic>
    </p:spTree>
    <p:extLst>
      <p:ext uri="{BB962C8B-B14F-4D97-AF65-F5344CB8AC3E}">
        <p14:creationId xmlns:p14="http://schemas.microsoft.com/office/powerpoint/2010/main" xmlns="" val="30927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2642250" y="418277"/>
            <a:ext cx="7183675" cy="6192639"/>
          </a:xfrm>
          <a:prstGeom prst="rect">
            <a:avLst/>
          </a:prstGeom>
        </p:spPr>
      </p:pic>
    </p:spTree>
    <p:extLst>
      <p:ext uri="{BB962C8B-B14F-4D97-AF65-F5344CB8AC3E}">
        <p14:creationId xmlns:p14="http://schemas.microsoft.com/office/powerpoint/2010/main" xmlns="" val="366216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2923806" y="464950"/>
            <a:ext cx="6506675" cy="6021980"/>
          </a:xfrm>
          <a:prstGeom prst="rect">
            <a:avLst/>
          </a:prstGeom>
        </p:spPr>
      </p:pic>
    </p:spTree>
    <p:extLst>
      <p:ext uri="{BB962C8B-B14F-4D97-AF65-F5344CB8AC3E}">
        <p14:creationId xmlns:p14="http://schemas.microsoft.com/office/powerpoint/2010/main" xmlns="" val="1851480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2437934" y="278970"/>
            <a:ext cx="7556641" cy="6238956"/>
          </a:xfrm>
          <a:prstGeom prst="rect">
            <a:avLst/>
          </a:prstGeom>
        </p:spPr>
      </p:pic>
    </p:spTree>
    <p:extLst>
      <p:ext uri="{BB962C8B-B14F-4D97-AF65-F5344CB8AC3E}">
        <p14:creationId xmlns:p14="http://schemas.microsoft.com/office/powerpoint/2010/main" xmlns="" val="1642981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93003" y="1850784"/>
            <a:ext cx="9144000" cy="2387600"/>
          </a:xfrm>
        </p:spPr>
        <p:txBody>
          <a:bodyPr/>
          <a:lstStyle/>
          <a:p>
            <a:r>
              <a:rPr lang="en-US" dirty="0" smtClean="0"/>
              <a:t>Software development methodologies</a:t>
            </a:r>
            <a:endParaRPr lang="en-IN" dirty="0"/>
          </a:p>
        </p:txBody>
      </p:sp>
    </p:spTree>
    <p:extLst>
      <p:ext uri="{BB962C8B-B14F-4D97-AF65-F5344CB8AC3E}">
        <p14:creationId xmlns:p14="http://schemas.microsoft.com/office/powerpoint/2010/main" xmlns="" val="3051686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pic>
        <p:nvPicPr>
          <p:cNvPr id="8" name="table"/>
          <p:cNvPicPr>
            <a:picLocks noGrp="1" noChangeAspect="1"/>
          </p:cNvPicPr>
          <p:nvPr>
            <p:ph idx="1"/>
          </p:nvPr>
        </p:nvPicPr>
        <p:blipFill>
          <a:blip r:embed="rId2"/>
          <a:stretch>
            <a:fillRect/>
          </a:stretch>
        </p:blipFill>
        <p:spPr>
          <a:xfrm>
            <a:off x="1493649" y="164901"/>
            <a:ext cx="9297692" cy="6268699"/>
          </a:xfrm>
          <a:prstGeom prst="rect">
            <a:avLst/>
          </a:prstGeom>
        </p:spPr>
      </p:pic>
      <p:sp>
        <p:nvSpPr>
          <p:cNvPr id="9" name="TextBox 8"/>
          <p:cNvSpPr txBox="1"/>
          <p:nvPr/>
        </p:nvSpPr>
        <p:spPr>
          <a:xfrm>
            <a:off x="9500460" y="1166372"/>
            <a:ext cx="1326004" cy="4939814"/>
          </a:xfrm>
          <a:prstGeom prst="rect">
            <a:avLst/>
          </a:prstGeom>
          <a:noFill/>
        </p:spPr>
        <p:txBody>
          <a:bodyPr wrap="none" rtlCol="0">
            <a:spAutoFit/>
          </a:bodyPr>
          <a:lstStyle/>
          <a:p>
            <a:pPr lvl="0">
              <a:defRPr/>
            </a:pPr>
            <a:r>
              <a:rPr lang="en-US" sz="900" dirty="0">
                <a:solidFill>
                  <a:schemeClr val="dk1"/>
                </a:solidFill>
              </a:rPr>
              <a:t>The purpose of the </a:t>
            </a:r>
            <a:endParaRPr lang="en-US" sz="900" dirty="0" smtClean="0">
              <a:solidFill>
                <a:schemeClr val="dk1"/>
              </a:solidFill>
            </a:endParaRPr>
          </a:p>
          <a:p>
            <a:pPr lvl="0">
              <a:defRPr/>
            </a:pPr>
            <a:r>
              <a:rPr lang="en-US" sz="900" dirty="0" smtClean="0">
                <a:solidFill>
                  <a:schemeClr val="dk1"/>
                </a:solidFill>
              </a:rPr>
              <a:t>software </a:t>
            </a:r>
            <a:r>
              <a:rPr lang="en-US" sz="900" dirty="0">
                <a:solidFill>
                  <a:schemeClr val="dk1"/>
                </a:solidFill>
              </a:rPr>
              <a:t>is to create </a:t>
            </a:r>
            <a:r>
              <a:rPr lang="en-US" sz="900" dirty="0" smtClean="0">
                <a:solidFill>
                  <a:schemeClr val="dk1"/>
                </a:solidFill>
              </a:rPr>
              <a:t>a</a:t>
            </a:r>
          </a:p>
          <a:p>
            <a:pPr lvl="0">
              <a:defRPr/>
            </a:pPr>
            <a:r>
              <a:rPr lang="en-US" sz="900" dirty="0" smtClean="0">
                <a:solidFill>
                  <a:schemeClr val="dk1"/>
                </a:solidFill>
              </a:rPr>
              <a:t> </a:t>
            </a:r>
            <a:r>
              <a:rPr lang="en-US" sz="900" dirty="0">
                <a:solidFill>
                  <a:schemeClr val="dk1"/>
                </a:solidFill>
              </a:rPr>
              <a:t>digital environment </a:t>
            </a:r>
            <a:endParaRPr lang="en-US" sz="900" dirty="0" smtClean="0">
              <a:solidFill>
                <a:schemeClr val="dk1"/>
              </a:solidFill>
            </a:endParaRPr>
          </a:p>
          <a:p>
            <a:pPr lvl="0">
              <a:defRPr/>
            </a:pPr>
            <a:r>
              <a:rPr lang="en-US" sz="900" dirty="0" smtClean="0">
                <a:solidFill>
                  <a:schemeClr val="dk1"/>
                </a:solidFill>
              </a:rPr>
              <a:t>where </a:t>
            </a:r>
            <a:r>
              <a:rPr lang="en-US" sz="900" dirty="0">
                <a:solidFill>
                  <a:schemeClr val="dk1"/>
                </a:solidFill>
              </a:rPr>
              <a:t>people living in </a:t>
            </a:r>
            <a:endParaRPr lang="en-US" sz="900" dirty="0" smtClean="0">
              <a:solidFill>
                <a:schemeClr val="dk1"/>
              </a:solidFill>
            </a:endParaRPr>
          </a:p>
          <a:p>
            <a:pPr lvl="0">
              <a:defRPr/>
            </a:pPr>
            <a:r>
              <a:rPr lang="en-US" sz="900" dirty="0" smtClean="0">
                <a:solidFill>
                  <a:schemeClr val="dk1"/>
                </a:solidFill>
              </a:rPr>
              <a:t>same </a:t>
            </a:r>
            <a:r>
              <a:rPr lang="en-US" sz="900" dirty="0">
                <a:solidFill>
                  <a:schemeClr val="dk1"/>
                </a:solidFill>
              </a:rPr>
              <a:t>apartment</a:t>
            </a:r>
            <a:r>
              <a:rPr lang="en-US" sz="900" dirty="0" smtClean="0">
                <a:solidFill>
                  <a:schemeClr val="dk1"/>
                </a:solidFill>
              </a:rPr>
              <a:t>/</a:t>
            </a:r>
          </a:p>
          <a:p>
            <a:pPr lvl="0">
              <a:defRPr/>
            </a:pPr>
            <a:r>
              <a:rPr lang="en-US" sz="900" dirty="0" smtClean="0">
                <a:solidFill>
                  <a:schemeClr val="dk1"/>
                </a:solidFill>
              </a:rPr>
              <a:t>society/community</a:t>
            </a:r>
          </a:p>
          <a:p>
            <a:pPr lvl="0">
              <a:defRPr/>
            </a:pPr>
            <a:r>
              <a:rPr lang="en-US" sz="900" dirty="0" smtClean="0">
                <a:solidFill>
                  <a:schemeClr val="dk1"/>
                </a:solidFill>
              </a:rPr>
              <a:t> </a:t>
            </a:r>
            <a:r>
              <a:rPr lang="en-US" sz="900" dirty="0">
                <a:solidFill>
                  <a:schemeClr val="dk1"/>
                </a:solidFill>
              </a:rPr>
              <a:t>can interact with </a:t>
            </a:r>
            <a:r>
              <a:rPr lang="en-US" sz="900" dirty="0" smtClean="0">
                <a:solidFill>
                  <a:schemeClr val="dk1"/>
                </a:solidFill>
              </a:rPr>
              <a:t>each</a:t>
            </a:r>
          </a:p>
          <a:p>
            <a:pPr lvl="0">
              <a:defRPr/>
            </a:pPr>
            <a:r>
              <a:rPr lang="en-US" sz="900" dirty="0" smtClean="0">
                <a:solidFill>
                  <a:schemeClr val="dk1"/>
                </a:solidFill>
              </a:rPr>
              <a:t> </a:t>
            </a:r>
            <a:r>
              <a:rPr lang="en-US" sz="900" dirty="0">
                <a:solidFill>
                  <a:schemeClr val="dk1"/>
                </a:solidFill>
              </a:rPr>
              <a:t>other and </a:t>
            </a:r>
            <a:r>
              <a:rPr lang="en-US" sz="900" dirty="0" smtClean="0">
                <a:solidFill>
                  <a:schemeClr val="dk1"/>
                </a:solidFill>
              </a:rPr>
              <a:t>the </a:t>
            </a:r>
          </a:p>
          <a:p>
            <a:pPr lvl="0">
              <a:defRPr/>
            </a:pPr>
            <a:r>
              <a:rPr lang="en-US" sz="900" dirty="0" smtClean="0">
                <a:solidFill>
                  <a:schemeClr val="dk1"/>
                </a:solidFill>
              </a:rPr>
              <a:t>authorities/</a:t>
            </a:r>
          </a:p>
          <a:p>
            <a:pPr lvl="0">
              <a:defRPr/>
            </a:pPr>
            <a:r>
              <a:rPr lang="en-US" sz="900" dirty="0" smtClean="0">
                <a:solidFill>
                  <a:schemeClr val="dk1"/>
                </a:solidFill>
              </a:rPr>
              <a:t>management</a:t>
            </a:r>
            <a:r>
              <a:rPr lang="en-US" sz="900" dirty="0">
                <a:solidFill>
                  <a:schemeClr val="dk1"/>
                </a:solidFill>
              </a:rPr>
              <a:t>. This </a:t>
            </a:r>
            <a:r>
              <a:rPr lang="en-US" sz="900" dirty="0" smtClean="0">
                <a:solidFill>
                  <a:schemeClr val="dk1"/>
                </a:solidFill>
              </a:rPr>
              <a:t>web</a:t>
            </a:r>
          </a:p>
          <a:p>
            <a:pPr lvl="0">
              <a:defRPr/>
            </a:pPr>
            <a:r>
              <a:rPr lang="en-US" sz="900" dirty="0" smtClean="0">
                <a:solidFill>
                  <a:schemeClr val="dk1"/>
                </a:solidFill>
              </a:rPr>
              <a:t>/</a:t>
            </a:r>
            <a:r>
              <a:rPr lang="en-US" sz="900" dirty="0">
                <a:solidFill>
                  <a:schemeClr val="dk1"/>
                </a:solidFill>
              </a:rPr>
              <a:t>mobile application </a:t>
            </a:r>
            <a:r>
              <a:rPr lang="en-US" sz="900" dirty="0" smtClean="0">
                <a:solidFill>
                  <a:schemeClr val="dk1"/>
                </a:solidFill>
              </a:rPr>
              <a:t>will</a:t>
            </a:r>
          </a:p>
          <a:p>
            <a:pPr lvl="0">
              <a:defRPr/>
            </a:pPr>
            <a:r>
              <a:rPr lang="en-US" sz="900" dirty="0" smtClean="0">
                <a:solidFill>
                  <a:schemeClr val="dk1"/>
                </a:solidFill>
              </a:rPr>
              <a:t> </a:t>
            </a:r>
            <a:r>
              <a:rPr lang="en-US" sz="900" dirty="0">
                <a:solidFill>
                  <a:schemeClr val="dk1"/>
                </a:solidFill>
              </a:rPr>
              <a:t>provide a platform </a:t>
            </a:r>
            <a:endParaRPr lang="en-US" sz="900" dirty="0" smtClean="0">
              <a:solidFill>
                <a:schemeClr val="dk1"/>
              </a:solidFill>
            </a:endParaRPr>
          </a:p>
          <a:p>
            <a:pPr lvl="0">
              <a:defRPr/>
            </a:pPr>
            <a:r>
              <a:rPr lang="en-US" sz="900" dirty="0" smtClean="0">
                <a:solidFill>
                  <a:schemeClr val="dk1"/>
                </a:solidFill>
              </a:rPr>
              <a:t>where </a:t>
            </a:r>
            <a:r>
              <a:rPr lang="en-US" sz="900" dirty="0">
                <a:solidFill>
                  <a:schemeClr val="dk1"/>
                </a:solidFill>
              </a:rPr>
              <a:t>the house </a:t>
            </a:r>
            <a:endParaRPr lang="en-US" sz="900" dirty="0" smtClean="0">
              <a:solidFill>
                <a:schemeClr val="dk1"/>
              </a:solidFill>
            </a:endParaRPr>
          </a:p>
          <a:p>
            <a:pPr lvl="0">
              <a:defRPr/>
            </a:pPr>
            <a:r>
              <a:rPr lang="en-US" sz="900" dirty="0" smtClean="0">
                <a:solidFill>
                  <a:schemeClr val="dk1"/>
                </a:solidFill>
              </a:rPr>
              <a:t>owners </a:t>
            </a:r>
            <a:r>
              <a:rPr lang="en-US" sz="900" dirty="0">
                <a:solidFill>
                  <a:schemeClr val="dk1"/>
                </a:solidFill>
              </a:rPr>
              <a:t>can do home </a:t>
            </a:r>
            <a:endParaRPr lang="en-US" sz="900" dirty="0" smtClean="0">
              <a:solidFill>
                <a:schemeClr val="dk1"/>
              </a:solidFill>
            </a:endParaRPr>
          </a:p>
          <a:p>
            <a:pPr lvl="0">
              <a:defRPr/>
            </a:pPr>
            <a:r>
              <a:rPr lang="en-US" sz="900" dirty="0" smtClean="0">
                <a:solidFill>
                  <a:schemeClr val="dk1"/>
                </a:solidFill>
              </a:rPr>
              <a:t>related </a:t>
            </a:r>
            <a:r>
              <a:rPr lang="en-US" sz="900" dirty="0">
                <a:solidFill>
                  <a:schemeClr val="dk1"/>
                </a:solidFill>
              </a:rPr>
              <a:t>task via </a:t>
            </a:r>
            <a:endParaRPr lang="en-US" sz="900" dirty="0" smtClean="0">
              <a:solidFill>
                <a:schemeClr val="dk1"/>
              </a:solidFill>
            </a:endParaRPr>
          </a:p>
          <a:p>
            <a:pPr lvl="0">
              <a:defRPr/>
            </a:pPr>
            <a:r>
              <a:rPr lang="en-US" sz="900" dirty="0" smtClean="0">
                <a:solidFill>
                  <a:schemeClr val="dk1"/>
                </a:solidFill>
              </a:rPr>
              <a:t>computer.</a:t>
            </a:r>
          </a:p>
          <a:p>
            <a:pPr lvl="0">
              <a:defRPr/>
            </a:pPr>
            <a:r>
              <a:rPr lang="en-US" sz="900" dirty="0" smtClean="0">
                <a:solidFill>
                  <a:schemeClr val="dk1"/>
                </a:solidFill>
              </a:rPr>
              <a:t> </a:t>
            </a:r>
            <a:r>
              <a:rPr lang="en-US" sz="900" dirty="0">
                <a:solidFill>
                  <a:schemeClr val="dk1"/>
                </a:solidFill>
              </a:rPr>
              <a:t>Inversely </a:t>
            </a:r>
            <a:r>
              <a:rPr lang="en-US" sz="900" dirty="0" smtClean="0">
                <a:solidFill>
                  <a:schemeClr val="dk1"/>
                </a:solidFill>
              </a:rPr>
              <a:t>authorities</a:t>
            </a:r>
          </a:p>
          <a:p>
            <a:pPr lvl="0">
              <a:defRPr/>
            </a:pPr>
            <a:r>
              <a:rPr lang="en-US" sz="900" dirty="0" smtClean="0">
                <a:solidFill>
                  <a:schemeClr val="dk1"/>
                </a:solidFill>
              </a:rPr>
              <a:t> </a:t>
            </a:r>
            <a:r>
              <a:rPr lang="en-US" sz="900" dirty="0">
                <a:solidFill>
                  <a:schemeClr val="dk1"/>
                </a:solidFill>
              </a:rPr>
              <a:t>can perform tasks </a:t>
            </a:r>
            <a:r>
              <a:rPr lang="en-US" sz="900" dirty="0" smtClean="0">
                <a:solidFill>
                  <a:schemeClr val="dk1"/>
                </a:solidFill>
              </a:rPr>
              <a:t>like</a:t>
            </a:r>
          </a:p>
          <a:p>
            <a:pPr lvl="0">
              <a:defRPr/>
            </a:pPr>
            <a:r>
              <a:rPr lang="en-US" sz="900" dirty="0" smtClean="0">
                <a:solidFill>
                  <a:schemeClr val="dk1"/>
                </a:solidFill>
              </a:rPr>
              <a:t> </a:t>
            </a:r>
            <a:r>
              <a:rPr lang="en-US" sz="900" dirty="0">
                <a:solidFill>
                  <a:schemeClr val="dk1"/>
                </a:solidFill>
              </a:rPr>
              <a:t>providing feedback </a:t>
            </a:r>
            <a:endParaRPr lang="en-US" sz="900" dirty="0" smtClean="0">
              <a:solidFill>
                <a:schemeClr val="dk1"/>
              </a:solidFill>
            </a:endParaRPr>
          </a:p>
          <a:p>
            <a:pPr lvl="0">
              <a:defRPr/>
            </a:pPr>
            <a:r>
              <a:rPr lang="en-US" sz="900" dirty="0" smtClean="0">
                <a:solidFill>
                  <a:schemeClr val="dk1"/>
                </a:solidFill>
              </a:rPr>
              <a:t>and </a:t>
            </a:r>
            <a:r>
              <a:rPr lang="en-US" sz="900" dirty="0">
                <a:solidFill>
                  <a:schemeClr val="dk1"/>
                </a:solidFill>
              </a:rPr>
              <a:t>respond </a:t>
            </a:r>
            <a:r>
              <a:rPr lang="en-US" sz="900" dirty="0" smtClean="0">
                <a:solidFill>
                  <a:schemeClr val="dk1"/>
                </a:solidFill>
              </a:rPr>
              <a:t>to</a:t>
            </a:r>
          </a:p>
          <a:p>
            <a:pPr lvl="0">
              <a:defRPr/>
            </a:pPr>
            <a:r>
              <a:rPr lang="en-US" sz="900" dirty="0" smtClean="0">
                <a:solidFill>
                  <a:schemeClr val="dk1"/>
                </a:solidFill>
              </a:rPr>
              <a:t> </a:t>
            </a:r>
            <a:r>
              <a:rPr lang="en-US" sz="900" dirty="0">
                <a:solidFill>
                  <a:schemeClr val="dk1"/>
                </a:solidFill>
              </a:rPr>
              <a:t>complaints by the </a:t>
            </a:r>
            <a:endParaRPr lang="en-US" sz="900" dirty="0" smtClean="0">
              <a:solidFill>
                <a:schemeClr val="dk1"/>
              </a:solidFill>
            </a:endParaRPr>
          </a:p>
          <a:p>
            <a:pPr lvl="0">
              <a:defRPr/>
            </a:pPr>
            <a:r>
              <a:rPr lang="en-US" sz="900" dirty="0" smtClean="0">
                <a:solidFill>
                  <a:schemeClr val="dk1"/>
                </a:solidFill>
              </a:rPr>
              <a:t>house </a:t>
            </a:r>
            <a:r>
              <a:rPr lang="en-US" sz="900" dirty="0">
                <a:solidFill>
                  <a:schemeClr val="dk1"/>
                </a:solidFill>
              </a:rPr>
              <a:t>owners. </a:t>
            </a:r>
            <a:r>
              <a:rPr lang="en-US" sz="900" dirty="0" smtClean="0">
                <a:solidFill>
                  <a:schemeClr val="dk1"/>
                </a:solidFill>
              </a:rPr>
              <a:t>This</a:t>
            </a:r>
          </a:p>
          <a:p>
            <a:pPr lvl="0">
              <a:defRPr/>
            </a:pPr>
            <a:r>
              <a:rPr lang="en-US" sz="900" dirty="0" smtClean="0">
                <a:solidFill>
                  <a:schemeClr val="dk1"/>
                </a:solidFill>
              </a:rPr>
              <a:t> </a:t>
            </a:r>
            <a:r>
              <a:rPr lang="en-US" sz="900" dirty="0">
                <a:solidFill>
                  <a:schemeClr val="dk1"/>
                </a:solidFill>
              </a:rPr>
              <a:t>web application also </a:t>
            </a:r>
            <a:endParaRPr lang="en-US" sz="900" dirty="0" smtClean="0">
              <a:solidFill>
                <a:schemeClr val="dk1"/>
              </a:solidFill>
            </a:endParaRPr>
          </a:p>
          <a:p>
            <a:pPr lvl="0">
              <a:defRPr/>
            </a:pPr>
            <a:r>
              <a:rPr lang="en-US" sz="900" dirty="0" smtClean="0">
                <a:solidFill>
                  <a:schemeClr val="dk1"/>
                </a:solidFill>
              </a:rPr>
              <a:t>automatizes </a:t>
            </a:r>
            <a:r>
              <a:rPr lang="en-US" sz="900" dirty="0">
                <a:solidFill>
                  <a:schemeClr val="dk1"/>
                </a:solidFill>
              </a:rPr>
              <a:t>and </a:t>
            </a:r>
            <a:r>
              <a:rPr lang="en-US" sz="900" dirty="0" smtClean="0">
                <a:solidFill>
                  <a:schemeClr val="dk1"/>
                </a:solidFill>
              </a:rPr>
              <a:t>digitize</a:t>
            </a:r>
          </a:p>
          <a:p>
            <a:pPr lvl="0">
              <a:defRPr/>
            </a:pPr>
            <a:r>
              <a:rPr lang="en-US" sz="900" dirty="0" smtClean="0">
                <a:solidFill>
                  <a:schemeClr val="dk1"/>
                </a:solidFill>
              </a:rPr>
              <a:t> </a:t>
            </a:r>
            <a:r>
              <a:rPr lang="en-US" sz="900" dirty="0">
                <a:solidFill>
                  <a:schemeClr val="dk1"/>
                </a:solidFill>
              </a:rPr>
              <a:t>the function of </a:t>
            </a:r>
            <a:r>
              <a:rPr lang="en-US" sz="900" dirty="0" smtClean="0">
                <a:solidFill>
                  <a:schemeClr val="dk1"/>
                </a:solidFill>
              </a:rPr>
              <a:t>a</a:t>
            </a:r>
          </a:p>
          <a:p>
            <a:pPr lvl="0">
              <a:defRPr/>
            </a:pPr>
            <a:r>
              <a:rPr lang="en-US" sz="900" dirty="0" smtClean="0">
                <a:solidFill>
                  <a:schemeClr val="dk1"/>
                </a:solidFill>
              </a:rPr>
              <a:t> </a:t>
            </a:r>
            <a:r>
              <a:rPr lang="en-US" sz="900" dirty="0">
                <a:solidFill>
                  <a:schemeClr val="dk1"/>
                </a:solidFill>
              </a:rPr>
              <a:t>regular society </a:t>
            </a:r>
            <a:endParaRPr lang="en-US" sz="900" dirty="0" smtClean="0">
              <a:solidFill>
                <a:schemeClr val="dk1"/>
              </a:solidFill>
            </a:endParaRPr>
          </a:p>
          <a:p>
            <a:pPr lvl="0">
              <a:defRPr/>
            </a:pPr>
            <a:r>
              <a:rPr lang="en-US" sz="900" dirty="0" smtClean="0">
                <a:solidFill>
                  <a:schemeClr val="dk1"/>
                </a:solidFill>
              </a:rPr>
              <a:t>procedures</a:t>
            </a:r>
            <a:r>
              <a:rPr lang="en-US" sz="900" dirty="0">
                <a:solidFill>
                  <a:schemeClr val="dk1"/>
                </a:solidFill>
              </a:rPr>
              <a:t>. This </a:t>
            </a:r>
            <a:r>
              <a:rPr lang="en-US" sz="900" dirty="0" smtClean="0">
                <a:solidFill>
                  <a:schemeClr val="dk1"/>
                </a:solidFill>
              </a:rPr>
              <a:t>would</a:t>
            </a:r>
          </a:p>
          <a:p>
            <a:pPr lvl="0">
              <a:defRPr/>
            </a:pPr>
            <a:r>
              <a:rPr lang="en-US" sz="900" dirty="0" smtClean="0">
                <a:solidFill>
                  <a:schemeClr val="dk1"/>
                </a:solidFill>
              </a:rPr>
              <a:t> </a:t>
            </a:r>
            <a:r>
              <a:rPr lang="en-US" sz="900" dirty="0">
                <a:solidFill>
                  <a:schemeClr val="dk1"/>
                </a:solidFill>
              </a:rPr>
              <a:t>also work as a </a:t>
            </a:r>
            <a:r>
              <a:rPr lang="en-US" sz="900" dirty="0" smtClean="0">
                <a:solidFill>
                  <a:schemeClr val="dk1"/>
                </a:solidFill>
              </a:rPr>
              <a:t>virtual</a:t>
            </a:r>
          </a:p>
          <a:p>
            <a:pPr lvl="0">
              <a:defRPr/>
            </a:pPr>
            <a:r>
              <a:rPr lang="en-US" sz="900" dirty="0" smtClean="0">
                <a:solidFill>
                  <a:schemeClr val="dk1"/>
                </a:solidFill>
              </a:rPr>
              <a:t> </a:t>
            </a:r>
            <a:r>
              <a:rPr lang="en-US" sz="900" dirty="0">
                <a:solidFill>
                  <a:schemeClr val="dk1"/>
                </a:solidFill>
              </a:rPr>
              <a:t>place where people </a:t>
            </a:r>
            <a:endParaRPr lang="en-US" sz="900" dirty="0" smtClean="0">
              <a:solidFill>
                <a:schemeClr val="dk1"/>
              </a:solidFill>
            </a:endParaRPr>
          </a:p>
          <a:p>
            <a:pPr lvl="0">
              <a:defRPr/>
            </a:pPr>
            <a:r>
              <a:rPr lang="en-US" sz="900" dirty="0" smtClean="0">
                <a:solidFill>
                  <a:schemeClr val="dk1"/>
                </a:solidFill>
              </a:rPr>
              <a:t>can </a:t>
            </a:r>
            <a:r>
              <a:rPr lang="en-US" sz="900" dirty="0">
                <a:solidFill>
                  <a:schemeClr val="dk1"/>
                </a:solidFill>
              </a:rPr>
              <a:t>get updates and </a:t>
            </a:r>
            <a:endParaRPr lang="en-US" sz="900" dirty="0" smtClean="0">
              <a:solidFill>
                <a:schemeClr val="dk1"/>
              </a:solidFill>
            </a:endParaRPr>
          </a:p>
          <a:p>
            <a:pPr lvl="0">
              <a:defRPr/>
            </a:pPr>
            <a:r>
              <a:rPr lang="en-US" sz="900" dirty="0" smtClean="0">
                <a:solidFill>
                  <a:schemeClr val="dk1"/>
                </a:solidFill>
              </a:rPr>
              <a:t>alerts </a:t>
            </a:r>
            <a:r>
              <a:rPr lang="en-US" sz="900" dirty="0">
                <a:solidFill>
                  <a:schemeClr val="dk1"/>
                </a:solidFill>
              </a:rPr>
              <a:t>on what is </a:t>
            </a:r>
            <a:r>
              <a:rPr lang="en-US" sz="900" dirty="0" smtClean="0">
                <a:solidFill>
                  <a:schemeClr val="dk1"/>
                </a:solidFill>
              </a:rPr>
              <a:t>going</a:t>
            </a:r>
          </a:p>
          <a:p>
            <a:pPr lvl="0">
              <a:defRPr/>
            </a:pPr>
            <a:r>
              <a:rPr lang="en-US" sz="900" dirty="0" smtClean="0">
                <a:solidFill>
                  <a:schemeClr val="dk1"/>
                </a:solidFill>
              </a:rPr>
              <a:t> </a:t>
            </a:r>
            <a:r>
              <a:rPr lang="en-US" sz="900" dirty="0">
                <a:solidFill>
                  <a:schemeClr val="dk1"/>
                </a:solidFill>
              </a:rPr>
              <a:t>around in the society</a:t>
            </a:r>
            <a:r>
              <a:rPr lang="en-US" sz="900" dirty="0" smtClean="0">
                <a:solidFill>
                  <a:schemeClr val="dk1"/>
                </a:solidFill>
              </a:rPr>
              <a:t>,</a:t>
            </a:r>
          </a:p>
          <a:p>
            <a:pPr lvl="0">
              <a:defRPr/>
            </a:pPr>
            <a:r>
              <a:rPr lang="en-US" sz="900" dirty="0" smtClean="0">
                <a:solidFill>
                  <a:schemeClr val="dk1"/>
                </a:solidFill>
              </a:rPr>
              <a:t> </a:t>
            </a:r>
            <a:r>
              <a:rPr lang="en-US" sz="900" dirty="0">
                <a:solidFill>
                  <a:schemeClr val="dk1"/>
                </a:solidFill>
              </a:rPr>
              <a:t>news about the </a:t>
            </a:r>
            <a:endParaRPr lang="en-US" sz="900" dirty="0" smtClean="0">
              <a:solidFill>
                <a:schemeClr val="dk1"/>
              </a:solidFill>
            </a:endParaRPr>
          </a:p>
          <a:p>
            <a:pPr lvl="0">
              <a:defRPr/>
            </a:pPr>
            <a:r>
              <a:rPr lang="en-US" sz="900" dirty="0" smtClean="0">
                <a:solidFill>
                  <a:schemeClr val="dk1"/>
                </a:solidFill>
              </a:rPr>
              <a:t>society </a:t>
            </a:r>
            <a:r>
              <a:rPr lang="en-US" sz="900" dirty="0">
                <a:solidFill>
                  <a:schemeClr val="dk1"/>
                </a:solidFill>
              </a:rPr>
              <a:t>and </a:t>
            </a:r>
            <a:r>
              <a:rPr lang="en-US" sz="900" dirty="0" smtClean="0">
                <a:solidFill>
                  <a:schemeClr val="dk1"/>
                </a:solidFill>
              </a:rPr>
              <a:t>upcoming</a:t>
            </a:r>
          </a:p>
          <a:p>
            <a:pPr lvl="0">
              <a:defRPr/>
            </a:pPr>
            <a:r>
              <a:rPr lang="en-US" sz="900" dirty="0" smtClean="0">
                <a:solidFill>
                  <a:schemeClr val="dk1"/>
                </a:solidFill>
              </a:rPr>
              <a:t> </a:t>
            </a:r>
            <a:r>
              <a:rPr lang="en-US" sz="900" dirty="0">
                <a:solidFill>
                  <a:schemeClr val="dk1"/>
                </a:solidFill>
              </a:rPr>
              <a:t>events.</a:t>
            </a:r>
            <a:endParaRPr lang="en-IN" sz="900" dirty="0">
              <a:solidFill>
                <a:schemeClr val="dk1"/>
              </a:solidFill>
            </a:endParaRPr>
          </a:p>
        </p:txBody>
      </p:sp>
    </p:spTree>
    <p:extLst>
      <p:ext uri="{BB962C8B-B14F-4D97-AF65-F5344CB8AC3E}">
        <p14:creationId xmlns:p14="http://schemas.microsoft.com/office/powerpoint/2010/main" xmlns="" val="2440991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3999" y="1122362"/>
            <a:ext cx="9417803" cy="2736715"/>
          </a:xfrm>
        </p:spPr>
        <p:txBody>
          <a:bodyPr>
            <a:normAutofit/>
          </a:bodyPr>
          <a:lstStyle/>
          <a:p>
            <a:r>
              <a:rPr lang="en-US" sz="8000" dirty="0" smtClean="0"/>
              <a:t>Requirement Analysis</a:t>
            </a:r>
            <a:endParaRPr lang="en-IN" sz="8000" dirty="0"/>
          </a:p>
        </p:txBody>
      </p:sp>
    </p:spTree>
    <p:extLst>
      <p:ext uri="{BB962C8B-B14F-4D97-AF65-F5344CB8AC3E}">
        <p14:creationId xmlns:p14="http://schemas.microsoft.com/office/powerpoint/2010/main" xmlns="" val="1187599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1749</Words>
  <Application>Microsoft Office PowerPoint</Application>
  <PresentationFormat>Custom</PresentationFormat>
  <Paragraphs>226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Theory Practice Correspondence</vt:lpstr>
      <vt:lpstr>Software Development Life Cycle(SDLC)</vt:lpstr>
      <vt:lpstr>Slide 3</vt:lpstr>
      <vt:lpstr>Slide 4</vt:lpstr>
      <vt:lpstr>Slide 5</vt:lpstr>
      <vt:lpstr>Slide 6</vt:lpstr>
      <vt:lpstr>Software development methodologies</vt:lpstr>
      <vt:lpstr> </vt:lpstr>
      <vt:lpstr>Requirement Analysis</vt:lpstr>
      <vt:lpstr>Slide 10</vt:lpstr>
      <vt:lpstr>System design</vt:lpstr>
      <vt:lpstr>Slide 12</vt:lpstr>
      <vt:lpstr>Slide 13</vt:lpstr>
      <vt:lpstr>Slide 14</vt:lpstr>
      <vt:lpstr>Slide 15</vt:lpstr>
      <vt:lpstr>Coding </vt:lpstr>
      <vt:lpstr>Slide 17</vt:lpstr>
      <vt:lpstr>Testing</vt:lpstr>
      <vt:lpstr>Slide 19</vt:lpstr>
      <vt:lpstr>Slide 20</vt:lpstr>
      <vt:lpstr>Slide 21</vt:lpstr>
      <vt:lpstr>Slide 22</vt:lpstr>
      <vt:lpstr>Software Project Management</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Practice Correspondence</dc:title>
  <dc:creator>Nikita</dc:creator>
  <cp:lastModifiedBy>Mehak</cp:lastModifiedBy>
  <cp:revision>27</cp:revision>
  <dcterms:created xsi:type="dcterms:W3CDTF">2016-11-27T06:51:20Z</dcterms:created>
  <dcterms:modified xsi:type="dcterms:W3CDTF">2016-11-27T11:05:39Z</dcterms:modified>
</cp:coreProperties>
</file>