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1pPr>
    <a:lvl2pPr marL="1659617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2pPr>
    <a:lvl3pPr marL="3319234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3pPr>
    <a:lvl4pPr marL="4978852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4pPr>
    <a:lvl5pPr marL="6638468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5pPr>
    <a:lvl6pPr marL="8298085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6pPr>
    <a:lvl7pPr marL="9957702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7pPr>
    <a:lvl8pPr marL="11617320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8pPr>
    <a:lvl9pPr marL="13276937" algn="l" defTabSz="3319234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55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D6D6CE"/>
    <a:srgbClr val="F9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42" autoAdjust="0"/>
    <p:restoredTop sz="86379" autoAdjust="0"/>
  </p:normalViewPr>
  <p:slideViewPr>
    <p:cSldViewPr snapToGrid="0" snapToObjects="1">
      <p:cViewPr>
        <p:scale>
          <a:sx n="39" d="100"/>
          <a:sy n="39" d="100"/>
        </p:scale>
        <p:origin x="504" y="264"/>
      </p:cViewPr>
      <p:guideLst>
        <p:guide orient="horz" pos="8755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59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19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78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38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98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5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17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7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5"/>
            <a:ext cx="27980640" cy="48005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59617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2pPr>
            <a:lvl3pPr marL="331923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78852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4pPr>
            <a:lvl5pPr marL="663846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5pPr>
            <a:lvl6pPr marL="829808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6pPr>
            <a:lvl7pPr marL="9957702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7pPr>
            <a:lvl8pPr marL="1161732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8pPr>
            <a:lvl9pPr marL="1327693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1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2"/>
            <a:ext cx="14538960" cy="14483081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2"/>
            <a:ext cx="14538960" cy="14483081"/>
          </a:xfrm>
        </p:spPr>
        <p:txBody>
          <a:bodyPr/>
          <a:lstStyle>
            <a:lvl1pPr>
              <a:defRPr sz="10100"/>
            </a:lvl1pPr>
            <a:lvl2pPr>
              <a:defRPr sz="87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1"/>
            <a:ext cx="14544677" cy="2047239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59617" indent="0">
              <a:buNone/>
              <a:defRPr sz="7200" b="1"/>
            </a:lvl2pPr>
            <a:lvl3pPr marL="3319234" indent="0">
              <a:buNone/>
              <a:defRPr sz="6500" b="1"/>
            </a:lvl3pPr>
            <a:lvl4pPr marL="4978852" indent="0">
              <a:buNone/>
              <a:defRPr sz="5800" b="1"/>
            </a:lvl4pPr>
            <a:lvl5pPr marL="6638468" indent="0">
              <a:buNone/>
              <a:defRPr sz="5800" b="1"/>
            </a:lvl5pPr>
            <a:lvl6pPr marL="8298085" indent="0">
              <a:buNone/>
              <a:defRPr sz="5800" b="1"/>
            </a:lvl6pPr>
            <a:lvl7pPr marL="9957702" indent="0">
              <a:buNone/>
              <a:defRPr sz="5800" b="1"/>
            </a:lvl7pPr>
            <a:lvl8pPr marL="11617320" indent="0">
              <a:buNone/>
              <a:defRPr sz="5800" b="1"/>
            </a:lvl8pPr>
            <a:lvl9pPr marL="13276937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0"/>
            <a:ext cx="14544677" cy="12644121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8700" b="1"/>
            </a:lvl1pPr>
            <a:lvl2pPr marL="1659617" indent="0">
              <a:buNone/>
              <a:defRPr sz="7200" b="1"/>
            </a:lvl2pPr>
            <a:lvl3pPr marL="3319234" indent="0">
              <a:buNone/>
              <a:defRPr sz="6500" b="1"/>
            </a:lvl3pPr>
            <a:lvl4pPr marL="4978852" indent="0">
              <a:buNone/>
              <a:defRPr sz="5800" b="1"/>
            </a:lvl4pPr>
            <a:lvl5pPr marL="6638468" indent="0">
              <a:buNone/>
              <a:defRPr sz="5800" b="1"/>
            </a:lvl5pPr>
            <a:lvl6pPr marL="8298085" indent="0">
              <a:buNone/>
              <a:defRPr sz="5800" b="1"/>
            </a:lvl6pPr>
            <a:lvl7pPr marL="9957702" indent="0">
              <a:buNone/>
              <a:defRPr sz="5800" b="1"/>
            </a:lvl7pPr>
            <a:lvl8pPr marL="11617320" indent="0">
              <a:buNone/>
              <a:defRPr sz="5800" b="1"/>
            </a:lvl8pPr>
            <a:lvl9pPr marL="13276937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87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60"/>
            <a:ext cx="10829927" cy="371856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3"/>
            <a:ext cx="18402300" cy="18729962"/>
          </a:xfrm>
        </p:spPr>
        <p:txBody>
          <a:bodyPr/>
          <a:lstStyle>
            <a:lvl1pPr>
              <a:defRPr sz="11600"/>
            </a:lvl1pPr>
            <a:lvl2pPr>
              <a:defRPr sz="10100"/>
            </a:lvl2pPr>
            <a:lvl3pPr>
              <a:defRPr sz="87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3"/>
            <a:ext cx="10829927" cy="15011402"/>
          </a:xfrm>
        </p:spPr>
        <p:txBody>
          <a:bodyPr/>
          <a:lstStyle>
            <a:lvl1pPr marL="0" indent="0">
              <a:buNone/>
              <a:defRPr sz="5100"/>
            </a:lvl1pPr>
            <a:lvl2pPr marL="1659617" indent="0">
              <a:buNone/>
              <a:defRPr sz="4300"/>
            </a:lvl2pPr>
            <a:lvl3pPr marL="3319234" indent="0">
              <a:buNone/>
              <a:defRPr sz="3600"/>
            </a:lvl3pPr>
            <a:lvl4pPr marL="4978852" indent="0">
              <a:buNone/>
              <a:defRPr sz="3300"/>
            </a:lvl4pPr>
            <a:lvl5pPr marL="6638468" indent="0">
              <a:buNone/>
              <a:defRPr sz="3300"/>
            </a:lvl5pPr>
            <a:lvl6pPr marL="8298085" indent="0">
              <a:buNone/>
              <a:defRPr sz="3300"/>
            </a:lvl6pPr>
            <a:lvl7pPr marL="9957702" indent="0">
              <a:buNone/>
              <a:defRPr sz="3300"/>
            </a:lvl7pPr>
            <a:lvl8pPr marL="11617320" indent="0">
              <a:buNone/>
              <a:defRPr sz="3300"/>
            </a:lvl8pPr>
            <a:lvl9pPr marL="13276937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1"/>
            <a:ext cx="19751040" cy="181356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600"/>
            </a:lvl1pPr>
            <a:lvl2pPr marL="1659617" indent="0">
              <a:buNone/>
              <a:defRPr sz="10100"/>
            </a:lvl2pPr>
            <a:lvl3pPr marL="3319234" indent="0">
              <a:buNone/>
              <a:defRPr sz="8700"/>
            </a:lvl3pPr>
            <a:lvl4pPr marL="4978852" indent="0">
              <a:buNone/>
              <a:defRPr sz="7200"/>
            </a:lvl4pPr>
            <a:lvl5pPr marL="6638468" indent="0">
              <a:buNone/>
              <a:defRPr sz="7200"/>
            </a:lvl5pPr>
            <a:lvl6pPr marL="8298085" indent="0">
              <a:buNone/>
              <a:defRPr sz="7200"/>
            </a:lvl6pPr>
            <a:lvl7pPr marL="9957702" indent="0">
              <a:buNone/>
              <a:defRPr sz="7200"/>
            </a:lvl7pPr>
            <a:lvl8pPr marL="11617320" indent="0">
              <a:buNone/>
              <a:defRPr sz="7200"/>
            </a:lvl8pPr>
            <a:lvl9pPr marL="13276937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3"/>
            <a:ext cx="19751040" cy="2575558"/>
          </a:xfrm>
        </p:spPr>
        <p:txBody>
          <a:bodyPr/>
          <a:lstStyle>
            <a:lvl1pPr marL="0" indent="0">
              <a:buNone/>
              <a:defRPr sz="5100"/>
            </a:lvl1pPr>
            <a:lvl2pPr marL="1659617" indent="0">
              <a:buNone/>
              <a:defRPr sz="4300"/>
            </a:lvl2pPr>
            <a:lvl3pPr marL="3319234" indent="0">
              <a:buNone/>
              <a:defRPr sz="3600"/>
            </a:lvl3pPr>
            <a:lvl4pPr marL="4978852" indent="0">
              <a:buNone/>
              <a:defRPr sz="3300"/>
            </a:lvl4pPr>
            <a:lvl5pPr marL="6638468" indent="0">
              <a:buNone/>
              <a:defRPr sz="3300"/>
            </a:lvl5pPr>
            <a:lvl6pPr marL="8298085" indent="0">
              <a:buNone/>
              <a:defRPr sz="3300"/>
            </a:lvl6pPr>
            <a:lvl7pPr marL="9957702" indent="0">
              <a:buNone/>
              <a:defRPr sz="3300"/>
            </a:lvl7pPr>
            <a:lvl8pPr marL="11617320" indent="0">
              <a:buNone/>
              <a:defRPr sz="3300"/>
            </a:lvl8pPr>
            <a:lvl9pPr marL="13276937" indent="0">
              <a:buNone/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331923" tIns="165962" rIns="331923" bIns="1659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0" cy="14483081"/>
          </a:xfrm>
          <a:prstGeom prst="rect">
            <a:avLst/>
          </a:prstGeom>
        </p:spPr>
        <p:txBody>
          <a:bodyPr vert="horz" lIns="331923" tIns="165962" rIns="331923" bIns="1659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3"/>
            <a:ext cx="7680960" cy="1168400"/>
          </a:xfrm>
          <a:prstGeom prst="rect">
            <a:avLst/>
          </a:prstGeom>
        </p:spPr>
        <p:txBody>
          <a:bodyPr vert="horz" lIns="331923" tIns="165962" rIns="331923" bIns="165962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31D87-8C00-4A0A-8CA7-A25BFC8C106D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3"/>
            <a:ext cx="10424160" cy="1168400"/>
          </a:xfrm>
          <a:prstGeom prst="rect">
            <a:avLst/>
          </a:prstGeom>
        </p:spPr>
        <p:txBody>
          <a:bodyPr vert="horz" lIns="331923" tIns="165962" rIns="331923" bIns="165962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3"/>
            <a:ext cx="7680960" cy="1168400"/>
          </a:xfrm>
          <a:prstGeom prst="rect">
            <a:avLst/>
          </a:prstGeom>
        </p:spPr>
        <p:txBody>
          <a:bodyPr vert="horz" lIns="331923" tIns="165962" rIns="331923" bIns="165962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F0FE-E36D-49F6-A4A4-E3D763545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19234" rtl="0" eaLnBrk="1" latinLnBrk="0" hangingPunct="1">
        <a:spcBef>
          <a:spcPct val="0"/>
        </a:spcBef>
        <a:buNone/>
        <a:defRPr sz="1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4713" indent="-1244713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96878" indent="-1037261" algn="l" defTabSz="3319234" rtl="0" eaLnBrk="1" latinLnBrk="0" hangingPunct="1">
        <a:spcBef>
          <a:spcPct val="20000"/>
        </a:spcBef>
        <a:buFont typeface="Arial" panose="020B0604020202020204" pitchFamily="34" charset="0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49043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5808660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68277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27894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7512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7128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106745" indent="-829808" algn="l" defTabSz="3319234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59617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3319234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978852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8468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298085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957702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617320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3276937" algn="l" defTabSz="331923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2120900"/>
            <a:ext cx="26438772" cy="533400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81503" y="705395"/>
            <a:ext cx="25193297" cy="3161211"/>
            <a:chOff x="3031187" y="822960"/>
            <a:chExt cx="29908984" cy="3688080"/>
          </a:xfrm>
        </p:grpSpPr>
        <p:sp>
          <p:nvSpPr>
            <p:cNvPr id="5" name="Rectangle 4"/>
            <p:cNvSpPr/>
            <p:nvPr/>
          </p:nvSpPr>
          <p:spPr>
            <a:xfrm>
              <a:off x="3031187" y="822960"/>
              <a:ext cx="29908984" cy="3688080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9566" y="1904164"/>
              <a:ext cx="7068139" cy="1525667"/>
            </a:xfrm>
            <a:prstGeom prst="rect">
              <a:avLst/>
            </a:prstGeom>
            <a:ln>
              <a:solidFill>
                <a:srgbClr val="800000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10544075" y="1176063"/>
              <a:ext cx="21604170" cy="3231654"/>
            </a:xfrm>
            <a:prstGeom prst="rect">
              <a:avLst/>
            </a:prstGeom>
            <a:noFill/>
            <a:ln>
              <a:solidFill>
                <a:srgbClr val="8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pc="1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EDIS</a:t>
              </a:r>
              <a:r>
                <a:rPr lang="en-US" b="1" spc="1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: Efficient </a:t>
              </a:r>
              <a:r>
                <a:rPr lang="en-US" b="1" spc="1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Data Management for </a:t>
              </a:r>
              <a:r>
                <a:rPr lang="en-US" b="1" spc="1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/>
              </a:r>
              <a:br>
                <a:rPr lang="en-US" b="1" spc="1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</a:br>
              <a:r>
                <a:rPr lang="en-US" b="1" spc="100" dirty="0" err="1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IoT</a:t>
              </a:r>
              <a:r>
                <a:rPr lang="en-US" b="1" spc="1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b="1" spc="1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and Data Streams </a:t>
              </a:r>
              <a:endParaRPr lang="en-US" b="1" spc="1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sz="4400" b="1" dirty="0" err="1" smtClean="0">
                  <a:solidFill>
                    <a:srgbClr val="D6D6CE"/>
                  </a:solidFill>
                  <a:latin typeface="Century Gothic" panose="020B0502020202020204" pitchFamily="34" charset="0"/>
                </a:rPr>
                <a:t>Hao</a:t>
              </a:r>
              <a:r>
                <a:rPr lang="en-US" sz="4400" b="1" dirty="0" smtClean="0">
                  <a:solidFill>
                    <a:srgbClr val="D6D6CE"/>
                  </a:solidFill>
                  <a:latin typeface="Century Gothic" panose="020B0502020202020204" pitchFamily="34" charset="0"/>
                </a:rPr>
                <a:t> Jiang, Aaron J. Elmore</a:t>
              </a:r>
              <a:endParaRPr lang="en-US" sz="4400" b="1" dirty="0">
                <a:solidFill>
                  <a:srgbClr val="D6D6C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0582" y="3883203"/>
            <a:ext cx="26307288" cy="1081740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Data-Driven Lightweight Encoding Selection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786" y="1022730"/>
            <a:ext cx="4316168" cy="25265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036" y="4731240"/>
            <a:ext cx="4021685" cy="267511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575142" y="4265898"/>
            <a:ext cx="24109046" cy="3928052"/>
            <a:chOff x="4343520" y="5035530"/>
            <a:chExt cx="24109046" cy="39280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7765" y="5151753"/>
              <a:ext cx="2928231" cy="2928231"/>
            </a:xfrm>
            <a:prstGeom prst="rect">
              <a:avLst/>
            </a:prstGeom>
          </p:spPr>
        </p:pic>
        <p:pic>
          <p:nvPicPr>
            <p:cNvPr id="39" name="Content Placeholder 11" descr="472761-appicns_Exce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01" b="22501"/>
            <a:stretch>
              <a:fillRect/>
            </a:stretch>
          </p:blipFill>
          <p:spPr>
            <a:xfrm>
              <a:off x="7701154" y="5973489"/>
              <a:ext cx="2973686" cy="1633429"/>
            </a:xfrm>
            <a:prstGeom prst="rect">
              <a:avLst/>
            </a:prstGeom>
          </p:spPr>
        </p:pic>
        <p:pic>
          <p:nvPicPr>
            <p:cNvPr id="40" name="Picture 4" descr="csv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520" y="5624821"/>
              <a:ext cx="1982097" cy="1982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9" descr="upload-file-icon-png-28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617" y="5723718"/>
              <a:ext cx="1982097" cy="1982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3467" y="5035530"/>
              <a:ext cx="2939099" cy="286019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6211" y="6821089"/>
              <a:ext cx="1714513" cy="1714513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19" name="Right Arrow 18"/>
            <p:cNvSpPr/>
            <p:nvPr/>
          </p:nvSpPr>
          <p:spPr>
            <a:xfrm>
              <a:off x="10674840" y="6049223"/>
              <a:ext cx="2055092" cy="148195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15973992" y="6000998"/>
              <a:ext cx="2055092" cy="148195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22716591" y="5995505"/>
              <a:ext cx="2055092" cy="148195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95135" y="7895727"/>
              <a:ext cx="4212035" cy="697019"/>
            </a:xfrm>
            <a:prstGeom prst="rect">
              <a:avLst/>
            </a:prstGeom>
            <a:noFill/>
          </p:spPr>
          <p:txBody>
            <a:bodyPr wrap="square" lIns="80678" tIns="40339" rIns="80678" bIns="40339" rtlCol="0">
              <a:spAutoFit/>
            </a:bodyPr>
            <a:lstStyle/>
            <a:p>
              <a:pPr algn="ctr"/>
              <a:r>
                <a:rPr lang="en-US" sz="4000" dirty="0" smtClean="0">
                  <a:latin typeface="Century Gothic" panose="020B0502020202020204" pitchFamily="34" charset="0"/>
                </a:rPr>
                <a:t>Datasets</a:t>
              </a:r>
              <a:endParaRPr lang="en-US" sz="4000" dirty="0">
                <a:latin typeface="Century Gothic" panose="020B0502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510942" y="7895726"/>
              <a:ext cx="4212035" cy="697019"/>
            </a:xfrm>
            <a:prstGeom prst="rect">
              <a:avLst/>
            </a:prstGeom>
            <a:noFill/>
          </p:spPr>
          <p:txBody>
            <a:bodyPr wrap="square" lIns="80678" tIns="40339" rIns="80678" bIns="40339" rtlCol="0">
              <a:spAutoFit/>
            </a:bodyPr>
            <a:lstStyle/>
            <a:p>
              <a:pPr algn="ctr"/>
              <a:r>
                <a:rPr lang="en-US" sz="4000" dirty="0" smtClean="0">
                  <a:latin typeface="Century Gothic" panose="020B0502020202020204" pitchFamily="34" charset="0"/>
                </a:rPr>
                <a:t>Pattern Mining</a:t>
              </a:r>
              <a:endParaRPr lang="en-US" sz="4000" dirty="0"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075118" y="7651010"/>
              <a:ext cx="4212035" cy="1312572"/>
            </a:xfrm>
            <a:prstGeom prst="rect">
              <a:avLst/>
            </a:prstGeom>
            <a:noFill/>
          </p:spPr>
          <p:txBody>
            <a:bodyPr wrap="square" lIns="80678" tIns="40339" rIns="80678" bIns="40339" rtlCol="0">
              <a:spAutoFit/>
            </a:bodyPr>
            <a:lstStyle/>
            <a:p>
              <a:pPr algn="ctr"/>
              <a:r>
                <a:rPr lang="en-US" sz="4000" dirty="0" smtClean="0">
                  <a:latin typeface="Century Gothic" panose="020B0502020202020204" pitchFamily="34" charset="0"/>
                </a:rPr>
                <a:t>Prediction Network</a:t>
              </a:r>
              <a:endParaRPr lang="en-US" sz="40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5745088" y="6881378"/>
            <a:ext cx="4212035" cy="1312572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4000" dirty="0" smtClean="0">
                <a:latin typeface="Century Gothic" panose="020B0502020202020204" pitchFamily="34" charset="0"/>
              </a:rPr>
              <a:t>Efficient Encoding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33" y="11339936"/>
            <a:ext cx="4267200" cy="3200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544" y="15853430"/>
            <a:ext cx="5120640" cy="38404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323" y="11346024"/>
            <a:ext cx="4259082" cy="31943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913" y="15853430"/>
            <a:ext cx="5120640" cy="3840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74" y="11885409"/>
            <a:ext cx="3889837" cy="258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39" y="15129215"/>
            <a:ext cx="3366600" cy="270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42" y="19068443"/>
            <a:ext cx="1332894" cy="127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85" y="18352243"/>
            <a:ext cx="1905220" cy="305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53" y="18408691"/>
            <a:ext cx="942171" cy="283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-21894" y="8190729"/>
            <a:ext cx="32940294" cy="133350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5400000" flipV="1">
            <a:off x="786951" y="15004276"/>
            <a:ext cx="13673535" cy="45719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52760" y="8396111"/>
            <a:ext cx="6353503" cy="697019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4000" b="1" dirty="0" smtClean="0">
                <a:latin typeface="Century Gothic" panose="020B0502020202020204" pitchFamily="34" charset="0"/>
              </a:rPr>
              <a:t>What is Encoding?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77" name="Right Arrow 76"/>
          <p:cNvSpPr/>
          <p:nvPr/>
        </p:nvSpPr>
        <p:spPr>
          <a:xfrm rot="5400000">
            <a:off x="5056411" y="14335270"/>
            <a:ext cx="799713" cy="7409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41874" y="12481410"/>
            <a:ext cx="2955604" cy="1374127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Record </a:t>
            </a:r>
          </a:p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Oriented </a:t>
            </a:r>
          </a:p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Data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52760" y="15532222"/>
            <a:ext cx="2227664" cy="1374127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Column Oriented Data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80" name="Right Arrow 79"/>
          <p:cNvSpPr/>
          <p:nvPr/>
        </p:nvSpPr>
        <p:spPr>
          <a:xfrm rot="5400000">
            <a:off x="5057373" y="17784590"/>
            <a:ext cx="799713" cy="7409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36028" y="9303286"/>
            <a:ext cx="6618931" cy="20512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3200" b="1" dirty="0" smtClean="0">
                <a:latin typeface="Century Gothic" panose="020B0502020202020204" pitchFamily="34" charset="0"/>
              </a:rPr>
              <a:t>Space saving and query efficient  data format, used in </a:t>
            </a:r>
            <a:r>
              <a:rPr lang="en-US" sz="3200" b="1" dirty="0" err="1" smtClean="0">
                <a:latin typeface="Century Gothic" panose="020B0502020202020204" pitchFamily="34" charset="0"/>
              </a:rPr>
              <a:t>Dremel</a:t>
            </a:r>
            <a:r>
              <a:rPr lang="en-US" sz="3200" b="1" dirty="0" smtClean="0">
                <a:latin typeface="Century Gothic" panose="020B0502020202020204" pitchFamily="34" charset="0"/>
              </a:rPr>
              <a:t>, Carbon, Parquet, Vertica, etc.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201399" y="8396110"/>
            <a:ext cx="6353503" cy="697019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4000" b="1" dirty="0" smtClean="0">
                <a:latin typeface="Century Gothic" panose="020B0502020202020204" pitchFamily="34" charset="0"/>
              </a:rPr>
              <a:t>Dataset Analysis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6339" y="19137126"/>
            <a:ext cx="2227664" cy="943240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Encoded Data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419718" y="9303286"/>
            <a:ext cx="11121625" cy="15587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3200" b="1" dirty="0" smtClean="0">
                <a:latin typeface="Century Gothic" panose="020B0502020202020204" pitchFamily="34" charset="0"/>
              </a:rPr>
              <a:t>We have collected over 7000 columns from approximately 1200 datasets, and applied various encodings to them 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 rot="5400000" flipV="1">
            <a:off x="16548640" y="15101968"/>
            <a:ext cx="13673535" cy="45719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4674353" y="8396111"/>
            <a:ext cx="6353503" cy="697019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4000" b="1" dirty="0" smtClean="0">
                <a:latin typeface="Century Gothic" panose="020B0502020202020204" pitchFamily="34" charset="0"/>
              </a:rPr>
              <a:t>New Opportunities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802334" y="9374743"/>
            <a:ext cx="8580038" cy="15587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3200" b="1" dirty="0" smtClean="0">
                <a:latin typeface="Century Gothic" panose="020B0502020202020204" pitchFamily="34" charset="0"/>
              </a:rPr>
              <a:t>Sub-attributes and embedded data does not encode well, can we identify this data and decompose attributes?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019" y="16758784"/>
            <a:ext cx="7186326" cy="318691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199" y="11614877"/>
            <a:ext cx="8473967" cy="309088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7" name="TextBox 66"/>
          <p:cNvSpPr txBox="1"/>
          <p:nvPr/>
        </p:nvSpPr>
        <p:spPr>
          <a:xfrm>
            <a:off x="9612786" y="20973928"/>
            <a:ext cx="10402688" cy="5739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3200" b="1" dirty="0" smtClean="0">
                <a:latin typeface="Century Gothic" panose="020B0502020202020204" pitchFamily="34" charset="0"/>
              </a:rPr>
              <a:t>One pass a\encoding selector in progress</a:t>
            </a:r>
            <a:endParaRPr 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3947199" y="15032952"/>
            <a:ext cx="8252184" cy="1374127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Observing the pattern &lt;STR&gt;&lt;NUM&gt; from dataset allowing us to </a:t>
            </a:r>
            <a:r>
              <a:rPr lang="en-US" sz="2800" smtClean="0">
                <a:latin typeface="Century Gothic" panose="020B0502020202020204" pitchFamily="34" charset="0"/>
              </a:rPr>
              <a:t>separate them and apply more efficient encoding for each part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36578" y="20606523"/>
            <a:ext cx="7311550" cy="943240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Use NLP techniques to look for similar words </a:t>
            </a:r>
            <a:r>
              <a:rPr lang="en-US" sz="2800" smtClean="0">
                <a:latin typeface="Century Gothic" panose="020B0502020202020204" pitchFamily="34" charset="0"/>
              </a:rPr>
              <a:t>in text and extract patterns 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15503" y="14650198"/>
            <a:ext cx="48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Compression Ratio for Integer Columns </a:t>
            </a:r>
            <a:endParaRPr lang="en-US" sz="1800" dirty="0"/>
          </a:p>
        </p:txBody>
      </p:sp>
      <p:sp>
        <p:nvSpPr>
          <p:cNvPr id="55" name="TextBox 54"/>
          <p:cNvSpPr txBox="1"/>
          <p:nvPr/>
        </p:nvSpPr>
        <p:spPr>
          <a:xfrm>
            <a:off x="15853013" y="14650198"/>
            <a:ext cx="489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Compression Ratio for String Columns</a:t>
            </a:r>
            <a:endParaRPr lang="en-US" sz="1800" dirty="0"/>
          </a:p>
        </p:txBody>
      </p:sp>
      <p:sp>
        <p:nvSpPr>
          <p:cNvPr id="56" name="TextBox 55"/>
          <p:cNvSpPr txBox="1"/>
          <p:nvPr/>
        </p:nvSpPr>
        <p:spPr>
          <a:xfrm>
            <a:off x="9419717" y="15276045"/>
            <a:ext cx="11121625" cy="512353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altLang="zh-CN" sz="2800" dirty="0" smtClean="0">
                <a:latin typeface="Century Gothic" panose="020B0502020202020204" pitchFamily="34" charset="0"/>
              </a:rPr>
              <a:t>There is no single best encoding scheme. 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19619" y="19927613"/>
            <a:ext cx="11121625" cy="820130"/>
          </a:xfrm>
          <a:prstGeom prst="rect">
            <a:avLst/>
          </a:prstGeom>
          <a:noFill/>
        </p:spPr>
        <p:txBody>
          <a:bodyPr wrap="square" lIns="80678" tIns="40339" rIns="80678" bIns="40339" rtlCol="0">
            <a:spAutoFit/>
          </a:bodyPr>
          <a:lstStyle/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Dictionary Encoding is often adopted as default in many systems, however it performs sub-optimal in many cases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30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166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*</dc:creator>
  <cp:lastModifiedBy>Hao Jiang</cp:lastModifiedBy>
  <cp:revision>28</cp:revision>
  <dcterms:created xsi:type="dcterms:W3CDTF">2015-09-23T20:55:32Z</dcterms:created>
  <dcterms:modified xsi:type="dcterms:W3CDTF">2017-03-28T19:57:44Z</dcterms:modified>
</cp:coreProperties>
</file>