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59617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319234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78852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638468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98085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957702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617320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276937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55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D6D6CE"/>
    <a:srgbClr val="F9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42" autoAdjust="0"/>
    <p:restoredTop sz="86379" autoAdjust="0"/>
  </p:normalViewPr>
  <p:slideViewPr>
    <p:cSldViewPr snapToGrid="0" snapToObjects="1">
      <p:cViewPr>
        <p:scale>
          <a:sx n="62" d="100"/>
          <a:sy n="62" d="100"/>
        </p:scale>
        <p:origin x="-1352" y="-2688"/>
      </p:cViewPr>
      <p:guideLst>
        <p:guide orient="horz" pos="8755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59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19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78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38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98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5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17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7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5"/>
            <a:ext cx="27980640" cy="48005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59617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31923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7885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63846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29808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95770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61732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27693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2"/>
            <a:ext cx="14538960" cy="14483081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2"/>
            <a:ext cx="14538960" cy="14483081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1"/>
            <a:ext cx="14544677" cy="2047239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59617" indent="0">
              <a:buNone/>
              <a:defRPr sz="7200" b="1"/>
            </a:lvl2pPr>
            <a:lvl3pPr marL="3319234" indent="0">
              <a:buNone/>
              <a:defRPr sz="6500" b="1"/>
            </a:lvl3pPr>
            <a:lvl4pPr marL="4978852" indent="0">
              <a:buNone/>
              <a:defRPr sz="5800" b="1"/>
            </a:lvl4pPr>
            <a:lvl5pPr marL="6638468" indent="0">
              <a:buNone/>
              <a:defRPr sz="5800" b="1"/>
            </a:lvl5pPr>
            <a:lvl6pPr marL="8298085" indent="0">
              <a:buNone/>
              <a:defRPr sz="5800" b="1"/>
            </a:lvl6pPr>
            <a:lvl7pPr marL="9957702" indent="0">
              <a:buNone/>
              <a:defRPr sz="5800" b="1"/>
            </a:lvl7pPr>
            <a:lvl8pPr marL="11617320" indent="0">
              <a:buNone/>
              <a:defRPr sz="5800" b="1"/>
            </a:lvl8pPr>
            <a:lvl9pPr marL="13276937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0"/>
            <a:ext cx="14544677" cy="12644121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59617" indent="0">
              <a:buNone/>
              <a:defRPr sz="7200" b="1"/>
            </a:lvl2pPr>
            <a:lvl3pPr marL="3319234" indent="0">
              <a:buNone/>
              <a:defRPr sz="6500" b="1"/>
            </a:lvl3pPr>
            <a:lvl4pPr marL="4978852" indent="0">
              <a:buNone/>
              <a:defRPr sz="5800" b="1"/>
            </a:lvl4pPr>
            <a:lvl5pPr marL="6638468" indent="0">
              <a:buNone/>
              <a:defRPr sz="5800" b="1"/>
            </a:lvl5pPr>
            <a:lvl6pPr marL="8298085" indent="0">
              <a:buNone/>
              <a:defRPr sz="5800" b="1"/>
            </a:lvl6pPr>
            <a:lvl7pPr marL="9957702" indent="0">
              <a:buNone/>
              <a:defRPr sz="5800" b="1"/>
            </a:lvl7pPr>
            <a:lvl8pPr marL="11617320" indent="0">
              <a:buNone/>
              <a:defRPr sz="5800" b="1"/>
            </a:lvl8pPr>
            <a:lvl9pPr marL="13276937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60"/>
            <a:ext cx="10829927" cy="371856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3"/>
            <a:ext cx="18402300" cy="18729962"/>
          </a:xfrm>
        </p:spPr>
        <p:txBody>
          <a:bodyPr/>
          <a:lstStyle>
            <a:lvl1pPr>
              <a:defRPr sz="11600"/>
            </a:lvl1pPr>
            <a:lvl2pPr>
              <a:defRPr sz="10100"/>
            </a:lvl2pPr>
            <a:lvl3pPr>
              <a:defRPr sz="87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3"/>
            <a:ext cx="10829927" cy="15011402"/>
          </a:xfrm>
        </p:spPr>
        <p:txBody>
          <a:bodyPr/>
          <a:lstStyle>
            <a:lvl1pPr marL="0" indent="0">
              <a:buNone/>
              <a:defRPr sz="5100"/>
            </a:lvl1pPr>
            <a:lvl2pPr marL="1659617" indent="0">
              <a:buNone/>
              <a:defRPr sz="4300"/>
            </a:lvl2pPr>
            <a:lvl3pPr marL="3319234" indent="0">
              <a:buNone/>
              <a:defRPr sz="3600"/>
            </a:lvl3pPr>
            <a:lvl4pPr marL="4978852" indent="0">
              <a:buNone/>
              <a:defRPr sz="3300"/>
            </a:lvl4pPr>
            <a:lvl5pPr marL="6638468" indent="0">
              <a:buNone/>
              <a:defRPr sz="3300"/>
            </a:lvl5pPr>
            <a:lvl6pPr marL="8298085" indent="0">
              <a:buNone/>
              <a:defRPr sz="3300"/>
            </a:lvl6pPr>
            <a:lvl7pPr marL="9957702" indent="0">
              <a:buNone/>
              <a:defRPr sz="3300"/>
            </a:lvl7pPr>
            <a:lvl8pPr marL="11617320" indent="0">
              <a:buNone/>
              <a:defRPr sz="3300"/>
            </a:lvl8pPr>
            <a:lvl9pPr marL="13276937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1"/>
            <a:ext cx="19751040" cy="181356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600"/>
            </a:lvl1pPr>
            <a:lvl2pPr marL="1659617" indent="0">
              <a:buNone/>
              <a:defRPr sz="10100"/>
            </a:lvl2pPr>
            <a:lvl3pPr marL="3319234" indent="0">
              <a:buNone/>
              <a:defRPr sz="8700"/>
            </a:lvl3pPr>
            <a:lvl4pPr marL="4978852" indent="0">
              <a:buNone/>
              <a:defRPr sz="7200"/>
            </a:lvl4pPr>
            <a:lvl5pPr marL="6638468" indent="0">
              <a:buNone/>
              <a:defRPr sz="7200"/>
            </a:lvl5pPr>
            <a:lvl6pPr marL="8298085" indent="0">
              <a:buNone/>
              <a:defRPr sz="7200"/>
            </a:lvl6pPr>
            <a:lvl7pPr marL="9957702" indent="0">
              <a:buNone/>
              <a:defRPr sz="7200"/>
            </a:lvl7pPr>
            <a:lvl8pPr marL="11617320" indent="0">
              <a:buNone/>
              <a:defRPr sz="7200"/>
            </a:lvl8pPr>
            <a:lvl9pPr marL="13276937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8"/>
          </a:xfrm>
        </p:spPr>
        <p:txBody>
          <a:bodyPr/>
          <a:lstStyle>
            <a:lvl1pPr marL="0" indent="0">
              <a:buNone/>
              <a:defRPr sz="5100"/>
            </a:lvl1pPr>
            <a:lvl2pPr marL="1659617" indent="0">
              <a:buNone/>
              <a:defRPr sz="4300"/>
            </a:lvl2pPr>
            <a:lvl3pPr marL="3319234" indent="0">
              <a:buNone/>
              <a:defRPr sz="3600"/>
            </a:lvl3pPr>
            <a:lvl4pPr marL="4978852" indent="0">
              <a:buNone/>
              <a:defRPr sz="3300"/>
            </a:lvl4pPr>
            <a:lvl5pPr marL="6638468" indent="0">
              <a:buNone/>
              <a:defRPr sz="3300"/>
            </a:lvl5pPr>
            <a:lvl6pPr marL="8298085" indent="0">
              <a:buNone/>
              <a:defRPr sz="3300"/>
            </a:lvl6pPr>
            <a:lvl7pPr marL="9957702" indent="0">
              <a:buNone/>
              <a:defRPr sz="3300"/>
            </a:lvl7pPr>
            <a:lvl8pPr marL="11617320" indent="0">
              <a:buNone/>
              <a:defRPr sz="3300"/>
            </a:lvl8pPr>
            <a:lvl9pPr marL="13276937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331923" tIns="165962" rIns="331923" bIns="1659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1"/>
          </a:xfrm>
          <a:prstGeom prst="rect">
            <a:avLst/>
          </a:prstGeom>
        </p:spPr>
        <p:txBody>
          <a:bodyPr vert="horz" lIns="331923" tIns="165962" rIns="331923" bIns="1659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3"/>
            <a:ext cx="7680960" cy="1168400"/>
          </a:xfrm>
          <a:prstGeom prst="rect">
            <a:avLst/>
          </a:prstGeom>
        </p:spPr>
        <p:txBody>
          <a:bodyPr vert="horz" lIns="331923" tIns="165962" rIns="331923" bIns="165962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1D87-8C00-4A0A-8CA7-A25BFC8C106D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3"/>
            <a:ext cx="10424160" cy="1168400"/>
          </a:xfrm>
          <a:prstGeom prst="rect">
            <a:avLst/>
          </a:prstGeom>
        </p:spPr>
        <p:txBody>
          <a:bodyPr vert="horz" lIns="331923" tIns="165962" rIns="331923" bIns="165962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3"/>
            <a:ext cx="7680960" cy="1168400"/>
          </a:xfrm>
          <a:prstGeom prst="rect">
            <a:avLst/>
          </a:prstGeom>
        </p:spPr>
        <p:txBody>
          <a:bodyPr vert="horz" lIns="331923" tIns="165962" rIns="331923" bIns="165962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9234" rtl="0" eaLnBrk="1" latinLnBrk="0" hangingPunct="1">
        <a:spcBef>
          <a:spcPct val="0"/>
        </a:spcBef>
        <a:buNone/>
        <a:defRPr sz="1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4713" indent="-1244713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96878" indent="-1037261" algn="l" defTabSz="3319234" rtl="0" eaLnBrk="1" latinLnBrk="0" hangingPunct="1">
        <a:spcBef>
          <a:spcPct val="20000"/>
        </a:spcBef>
        <a:buFont typeface="Arial" panose="020B0604020202020204" pitchFamily="34" charset="0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49043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5808660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68277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27894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7512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7128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106745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59617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319234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978852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8468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98085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957702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617320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3276937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tiff"/><Relationship Id="rId14" Type="http://schemas.openxmlformats.org/officeDocument/2006/relationships/image" Target="../media/image13.tiff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557238" y="4588096"/>
            <a:ext cx="22736811" cy="3169550"/>
            <a:chOff x="4575142" y="4265898"/>
            <a:chExt cx="28161524" cy="37288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8036" y="4731240"/>
              <a:ext cx="4021685" cy="2675112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575142" y="4265898"/>
              <a:ext cx="24109046" cy="3728882"/>
              <a:chOff x="4343520" y="5035530"/>
              <a:chExt cx="24109046" cy="372888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87765" y="5151753"/>
                <a:ext cx="2928231" cy="2928231"/>
              </a:xfrm>
              <a:prstGeom prst="rect">
                <a:avLst/>
              </a:prstGeom>
            </p:spPr>
          </p:pic>
          <p:pic>
            <p:nvPicPr>
              <p:cNvPr id="39" name="Content Placeholder 11" descr="472761-appicns_Excel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01" b="22501"/>
              <a:stretch>
                <a:fillRect/>
              </a:stretch>
            </p:blipFill>
            <p:spPr>
              <a:xfrm>
                <a:off x="7701154" y="5973489"/>
                <a:ext cx="2973686" cy="1633429"/>
              </a:xfrm>
              <a:prstGeom prst="rect">
                <a:avLst/>
              </a:prstGeom>
            </p:spPr>
          </p:pic>
          <p:pic>
            <p:nvPicPr>
              <p:cNvPr id="40" name="Picture 4" descr="csv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3520" y="5624821"/>
                <a:ext cx="1982097" cy="1982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9" descr="upload-file-icon-png-28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5617" y="5723718"/>
                <a:ext cx="1982097" cy="1982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13467" y="5035530"/>
                <a:ext cx="2939099" cy="286019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56211" y="6821089"/>
                <a:ext cx="1714513" cy="1714513"/>
              </a:xfrm>
              <a:prstGeom prst="ellipse">
                <a:avLst/>
              </a:prstGeom>
              <a:ln w="190500" cap="rnd">
                <a:solidFill>
                  <a:srgbClr val="C8C6BD"/>
                </a:solidFill>
                <a:prstDash val="solid"/>
              </a:ln>
              <a:effectLst>
                <a:outerShdw blurRad="127000" algn="bl" rotWithShape="0">
                  <a:srgbClr val="000000"/>
                </a:outerShdw>
              </a:effectLst>
              <a:scene3d>
                <a:camera prst="perspectiveFront" fov="5400000"/>
                <a:lightRig rig="threePt" dir="t">
                  <a:rot lat="0" lon="0" rev="19200000"/>
                </a:lightRig>
              </a:scene3d>
              <a:sp3d extrusionH="25400">
                <a:bevelT w="304800" h="152400" prst="hardEdge"/>
                <a:extrusionClr>
                  <a:srgbClr val="000000"/>
                </a:extrusionClr>
              </a:sp3d>
            </p:spPr>
          </p:pic>
          <p:sp>
            <p:nvSpPr>
              <p:cNvPr id="19" name="Right Arrow 18"/>
              <p:cNvSpPr/>
              <p:nvPr/>
            </p:nvSpPr>
            <p:spPr>
              <a:xfrm>
                <a:off x="10674840" y="6049223"/>
                <a:ext cx="2055092" cy="1481959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15973992" y="6000998"/>
                <a:ext cx="2055092" cy="1481959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22716591" y="5995505"/>
                <a:ext cx="2055092" cy="1481959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95135" y="7895727"/>
                <a:ext cx="4212035" cy="697019"/>
              </a:xfrm>
              <a:prstGeom prst="rect">
                <a:avLst/>
              </a:prstGeom>
              <a:noFill/>
            </p:spPr>
            <p:txBody>
              <a:bodyPr wrap="square" lIns="80678" tIns="40339" rIns="80678" bIns="40339" rtlCol="0">
                <a:spAutoFit/>
              </a:bodyPr>
              <a:lstStyle/>
              <a:p>
                <a:pPr algn="ctr"/>
                <a:r>
                  <a:rPr lang="en-US" sz="4000" dirty="0" smtClean="0">
                    <a:latin typeface="Century Gothic" panose="020B0502020202020204" pitchFamily="34" charset="0"/>
                  </a:rPr>
                  <a:t>Datasets</a:t>
                </a:r>
                <a:endParaRPr lang="en-US" sz="4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1957588" y="7895726"/>
                <a:ext cx="4765390" cy="820023"/>
              </a:xfrm>
              <a:prstGeom prst="rect">
                <a:avLst/>
              </a:prstGeom>
              <a:noFill/>
            </p:spPr>
            <p:txBody>
              <a:bodyPr wrap="square" lIns="80678" tIns="40339" rIns="80678" bIns="40339" rtlCol="0">
                <a:spAutoFit/>
              </a:bodyPr>
              <a:lstStyle/>
              <a:p>
                <a:pPr algn="ctr"/>
                <a:r>
                  <a:rPr lang="en-US" sz="4000" dirty="0" smtClean="0">
                    <a:latin typeface="Century Gothic" panose="020B0502020202020204" pitchFamily="34" charset="0"/>
                  </a:rPr>
                  <a:t>Pattern Mining</a:t>
                </a:r>
                <a:endParaRPr lang="en-US" sz="4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354398" y="7944390"/>
                <a:ext cx="6163398" cy="820022"/>
              </a:xfrm>
              <a:prstGeom prst="rect">
                <a:avLst/>
              </a:prstGeom>
              <a:noFill/>
            </p:spPr>
            <p:txBody>
              <a:bodyPr wrap="square" lIns="80678" tIns="40339" rIns="80678" bIns="40339" rtlCol="0">
                <a:spAutoFit/>
              </a:bodyPr>
              <a:lstStyle/>
              <a:p>
                <a:pPr algn="ctr"/>
                <a:r>
                  <a:rPr lang="en-US" sz="4000" dirty="0" smtClean="0">
                    <a:latin typeface="Century Gothic" panose="020B0502020202020204" pitchFamily="34" charset="0"/>
                  </a:rPr>
                  <a:t>Prediction Network</a:t>
                </a:r>
                <a:endParaRPr lang="en-US" sz="40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6918836" y="7135642"/>
              <a:ext cx="5817830" cy="820022"/>
            </a:xfrm>
            <a:prstGeom prst="rect">
              <a:avLst/>
            </a:prstGeom>
            <a:noFill/>
          </p:spPr>
          <p:txBody>
            <a:bodyPr wrap="square" lIns="80678" tIns="40339" rIns="80678" bIns="40339" rtlCol="0">
              <a:spAutoFit/>
            </a:bodyPr>
            <a:lstStyle/>
            <a:p>
              <a:pPr algn="ctr"/>
              <a:r>
                <a:rPr lang="en-US" sz="4000" dirty="0" smtClean="0">
                  <a:latin typeface="Century Gothic" panose="020B0502020202020204" pitchFamily="34" charset="0"/>
                </a:rPr>
                <a:t>Efficient Encoding</a:t>
              </a:r>
              <a:endParaRPr lang="en-US" sz="40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" y="1718564"/>
            <a:ext cx="26438772" cy="53340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81503" y="303059"/>
            <a:ext cx="25193297" cy="3161211"/>
            <a:chOff x="3031187" y="822960"/>
            <a:chExt cx="29908984" cy="3688080"/>
          </a:xfrm>
        </p:grpSpPr>
        <p:sp>
          <p:nvSpPr>
            <p:cNvPr id="5" name="Rectangle 4"/>
            <p:cNvSpPr/>
            <p:nvPr/>
          </p:nvSpPr>
          <p:spPr>
            <a:xfrm>
              <a:off x="3031187" y="822960"/>
              <a:ext cx="29908984" cy="368808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9566" y="1904164"/>
              <a:ext cx="7068139" cy="1525667"/>
            </a:xfrm>
            <a:prstGeom prst="rect">
              <a:avLst/>
            </a:prstGeom>
            <a:ln>
              <a:solidFill>
                <a:srgbClr val="800000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0544075" y="1176063"/>
              <a:ext cx="21604170" cy="32316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1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EDIS</a:t>
              </a:r>
              <a:r>
                <a:rPr lang="en-US" b="1" spc="1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: Efficient </a:t>
              </a:r>
              <a:r>
                <a:rPr lang="en-US" b="1" spc="1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Data Management for </a:t>
              </a:r>
              <a:r>
                <a:rPr lang="en-US" b="1" spc="1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/>
              </a:r>
              <a:br>
                <a:rPr lang="en-US" b="1" spc="1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</a:br>
              <a:r>
                <a:rPr lang="en-US" b="1" spc="100" dirty="0" err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IoT</a:t>
              </a:r>
              <a:r>
                <a:rPr lang="en-US" b="1" spc="1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b="1" spc="1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and Data Streams </a:t>
              </a:r>
              <a:endParaRPr lang="en-US" b="1" spc="1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sz="4400" b="1" dirty="0" err="1" smtClean="0">
                  <a:solidFill>
                    <a:srgbClr val="D6D6CE"/>
                  </a:solidFill>
                  <a:latin typeface="Century Gothic" panose="020B0502020202020204" pitchFamily="34" charset="0"/>
                </a:rPr>
                <a:t>Hao</a:t>
              </a:r>
              <a:r>
                <a:rPr lang="en-US" sz="4400" b="1" dirty="0" smtClean="0">
                  <a:solidFill>
                    <a:srgbClr val="D6D6CE"/>
                  </a:solidFill>
                  <a:latin typeface="Century Gothic" panose="020B0502020202020204" pitchFamily="34" charset="0"/>
                </a:rPr>
                <a:t> Jiang, Aaron J. Elmore, Andrew A. </a:t>
              </a:r>
              <a:r>
                <a:rPr lang="en-US" sz="4400" b="1" dirty="0" err="1" smtClean="0">
                  <a:solidFill>
                    <a:srgbClr val="D6D6CE"/>
                  </a:solidFill>
                  <a:latin typeface="Century Gothic" panose="020B0502020202020204" pitchFamily="34" charset="0"/>
                </a:rPr>
                <a:t>Chien</a:t>
              </a:r>
              <a:endParaRPr lang="en-US" sz="4400" b="1" dirty="0">
                <a:solidFill>
                  <a:srgbClr val="D6D6C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0582" y="3736899"/>
            <a:ext cx="26307288" cy="1004796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6000" b="1" dirty="0">
                <a:latin typeface="Century Gothic" panose="020B0502020202020204" pitchFamily="34" charset="0"/>
              </a:rPr>
              <a:t>Data-Driven </a:t>
            </a:r>
            <a:r>
              <a:rPr lang="en-US" sz="6000" b="1" dirty="0" smtClean="0">
                <a:latin typeface="Century Gothic" panose="020B0502020202020204" pitchFamily="34" charset="0"/>
              </a:rPr>
              <a:t>Encoding in Columnar Database</a:t>
            </a:r>
            <a:endParaRPr lang="en-US" sz="6000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242" y="620394"/>
            <a:ext cx="4316168" cy="25265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4" name="Rectangle 73"/>
          <p:cNvSpPr/>
          <p:nvPr/>
        </p:nvSpPr>
        <p:spPr>
          <a:xfrm>
            <a:off x="1" y="7972855"/>
            <a:ext cx="32940294" cy="13335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5400000" flipV="1">
            <a:off x="3928939" y="14969706"/>
            <a:ext cx="13839395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141202" y="8457973"/>
            <a:ext cx="8443092" cy="697019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4000" b="1" dirty="0" smtClean="0">
                <a:latin typeface="Century Gothic" panose="020B0502020202020204" pitchFamily="34" charset="0"/>
              </a:rPr>
              <a:t>Features Selection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488972" y="8457973"/>
            <a:ext cx="7575250" cy="697019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4000" b="1" dirty="0" smtClean="0">
                <a:latin typeface="Century Gothic" panose="020B0502020202020204" pitchFamily="34" charset="0"/>
              </a:rPr>
              <a:t>How good is </a:t>
            </a:r>
            <a:r>
              <a:rPr lang="en-US" sz="4000" b="1" smtClean="0">
                <a:latin typeface="Century Gothic" panose="020B0502020202020204" pitchFamily="34" charset="0"/>
              </a:rPr>
              <a:t>an encoding?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5400000" flipV="1">
            <a:off x="15323904" y="14974312"/>
            <a:ext cx="13839395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546908" y="8458811"/>
            <a:ext cx="10138627" cy="697019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4000" b="1" dirty="0" smtClean="0">
                <a:latin typeface="Century Gothic" panose="020B0502020202020204" pitchFamily="34" charset="0"/>
              </a:rPr>
              <a:t>Accuracy of ANN </a:t>
            </a:r>
            <a:r>
              <a:rPr lang="en-US" sz="4000" b="1" smtClean="0">
                <a:latin typeface="Century Gothic" panose="020B0502020202020204" pitchFamily="34" charset="0"/>
              </a:rPr>
              <a:t>on Encoding Selection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468" y="9304814"/>
            <a:ext cx="9133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The following features are computed from datasets as input to ANN</a:t>
            </a:r>
            <a:endParaRPr lang="en-US" sz="4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08793" y="16883604"/>
            <a:ext cx="428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Abadi’s</a:t>
            </a:r>
            <a:r>
              <a:rPr lang="en-US" sz="3600" b="1" dirty="0" smtClean="0"/>
              <a:t> Decision Tree</a:t>
            </a:r>
            <a:endParaRPr lang="en-US" sz="36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298" y="17711684"/>
            <a:ext cx="4508053" cy="246901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2159347" y="16094033"/>
            <a:ext cx="8443092" cy="604686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3400" b="1" dirty="0" smtClean="0">
                <a:latin typeface="Century Gothic" panose="020B0502020202020204" pitchFamily="34" charset="0"/>
              </a:rPr>
              <a:t>Comparison with other methods</a:t>
            </a:r>
            <a:endParaRPr lang="en-US" sz="3400" b="1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347460" y="20331920"/>
            <a:ext cx="200573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34%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546908" y="16883604"/>
            <a:ext cx="51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Parquet’s built-in method</a:t>
            </a:r>
            <a:endParaRPr lang="en-US" sz="3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159347" y="19999811"/>
            <a:ext cx="389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Other ML methods</a:t>
            </a:r>
            <a:endParaRPr lang="en-US" sz="3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749991" y="17600474"/>
            <a:ext cx="177164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70%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096629" y="20769187"/>
            <a:ext cx="402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Decision Tree: </a:t>
            </a:r>
            <a:r>
              <a:rPr lang="en-US" sz="3600" b="1" dirty="0" smtClean="0"/>
              <a:t>~50%</a:t>
            </a:r>
            <a:endParaRPr lang="en-US" sz="36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440904" y="17790700"/>
            <a:ext cx="1814794" cy="1438431"/>
            <a:chOff x="12951066" y="17410253"/>
            <a:chExt cx="1814794" cy="1438431"/>
          </a:xfrm>
        </p:grpSpPr>
        <p:sp>
          <p:nvSpPr>
            <p:cNvPr id="23" name="Rectangle 22"/>
            <p:cNvSpPr/>
            <p:nvPr/>
          </p:nvSpPr>
          <p:spPr>
            <a:xfrm>
              <a:off x="12956583" y="17410253"/>
              <a:ext cx="1809277" cy="37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Dict</a:t>
              </a:r>
              <a:r>
                <a:rPr lang="en-US" sz="1600" dirty="0" smtClean="0">
                  <a:solidFill>
                    <a:schemeClr val="tx1"/>
                  </a:solidFill>
                </a:rPr>
                <a:t> Encoding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951066" y="18475082"/>
              <a:ext cx="1809276" cy="37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RLE / Plain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23" idx="2"/>
              <a:endCxn id="47" idx="0"/>
            </p:cNvCxnSpPr>
            <p:nvPr/>
          </p:nvCxnSpPr>
          <p:spPr>
            <a:xfrm rot="5400000">
              <a:off x="13512850" y="18126709"/>
              <a:ext cx="691227" cy="5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951066" y="17974080"/>
              <a:ext cx="12329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Fallback</a:t>
              </a:r>
              <a:endParaRPr lang="en-US" sz="16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354578" y="13676087"/>
            <a:ext cx="1068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String, Entire Dataset:                  Integer</a:t>
            </a:r>
            <a:r>
              <a:rPr lang="en-US" sz="3600" dirty="0"/>
              <a:t>, Entire Dataset</a:t>
            </a:r>
            <a:r>
              <a:rPr lang="en-US" sz="3600"/>
              <a:t>: </a:t>
            </a:r>
            <a:endParaRPr lang="en-US" sz="5000" b="1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11622953" y="11187662"/>
            <a:ext cx="1739634" cy="2069353"/>
            <a:chOff x="13057365" y="9545444"/>
            <a:chExt cx="1661075" cy="25977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Folded Corner 29"/>
            <p:cNvSpPr/>
            <p:nvPr/>
          </p:nvSpPr>
          <p:spPr>
            <a:xfrm>
              <a:off x="13057365" y="9545444"/>
              <a:ext cx="1661075" cy="2597788"/>
            </a:xfrm>
            <a:prstGeom prst="foldedCorne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19387" y="9748434"/>
              <a:ext cx="1287027" cy="19389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-------------</a:t>
              </a:r>
              <a:endParaRPr lang="en-US" sz="2000" dirty="0"/>
            </a:p>
            <a:p>
              <a:r>
                <a:rPr lang="en-US" sz="2000" dirty="0" smtClean="0"/>
                <a:t>-----------</a:t>
              </a:r>
            </a:p>
            <a:p>
              <a:r>
                <a:rPr lang="en-US" sz="2000" dirty="0" smtClean="0"/>
                <a:t>-------------</a:t>
              </a:r>
            </a:p>
            <a:p>
              <a:r>
                <a:rPr lang="en-US" sz="2000" dirty="0" smtClean="0"/>
                <a:t>-----------</a:t>
              </a:r>
            </a:p>
            <a:p>
              <a:r>
                <a:rPr lang="en-US" sz="2000" dirty="0" smtClean="0"/>
                <a:t>----------</a:t>
              </a:r>
            </a:p>
            <a:p>
              <a:r>
                <a:rPr lang="mr-IN" sz="2000" dirty="0" smtClean="0"/>
                <a:t>……</a:t>
              </a:r>
              <a:r>
                <a:rPr lang="en-US" sz="2000" dirty="0" smtClean="0"/>
                <a:t>.</a:t>
              </a:r>
              <a:endParaRPr lang="en-US" sz="20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1430651" y="11390652"/>
            <a:ext cx="2129549" cy="969496"/>
          </a:xfrm>
          <a:prstGeom prst="rect">
            <a:avLst/>
          </a:prstGeom>
          <a:solidFill>
            <a:schemeClr val="bg2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4795053" y="11277511"/>
            <a:ext cx="2327251" cy="2079000"/>
            <a:chOff x="15409332" y="9965361"/>
            <a:chExt cx="2327251" cy="2079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6" name="Rectangle 35"/>
            <p:cNvSpPr/>
            <p:nvPr/>
          </p:nvSpPr>
          <p:spPr>
            <a:xfrm>
              <a:off x="15409332" y="9965361"/>
              <a:ext cx="1565251" cy="1317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Features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561732" y="10117761"/>
              <a:ext cx="1565251" cy="1317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Features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714132" y="10270161"/>
              <a:ext cx="1565251" cy="1317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Features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866532" y="10422561"/>
              <a:ext cx="1565251" cy="1317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Features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18932" y="10574961"/>
              <a:ext cx="1565251" cy="1317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Features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171332" y="10727361"/>
              <a:ext cx="1565251" cy="1317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Features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3709817" y="11700522"/>
            <a:ext cx="720689" cy="36381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5433" y="12875208"/>
            <a:ext cx="9230869" cy="1732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114300" dist="50800" dir="6420000" sx="102000" sy="102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    </a:t>
            </a:r>
            <a:r>
              <a:rPr lang="en-US" sz="4000" b="1" dirty="0" err="1">
                <a:solidFill>
                  <a:schemeClr val="tx1"/>
                </a:solidFill>
              </a:rPr>
              <a:t>Sortness</a:t>
            </a:r>
            <a:r>
              <a:rPr lang="en-US" sz="4000" b="1" dirty="0">
                <a:solidFill>
                  <a:schemeClr val="tx1"/>
                </a:solidFill>
              </a:rPr>
              <a:t> (</a:t>
            </a:r>
            <a:r>
              <a:rPr lang="en-US" sz="4000" b="1" dirty="0" err="1">
                <a:solidFill>
                  <a:schemeClr val="tx1"/>
                </a:solidFill>
              </a:rPr>
              <a:t>num</a:t>
            </a:r>
            <a:r>
              <a:rPr lang="en-US" sz="4000" b="1" dirty="0">
                <a:solidFill>
                  <a:schemeClr val="tx1"/>
                </a:solidFill>
              </a:rPr>
              <a:t> of inverted pairs)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        Absolute </a:t>
            </a:r>
            <a:r>
              <a:rPr lang="en-US" sz="4000" dirty="0">
                <a:solidFill>
                  <a:schemeClr val="tx1"/>
                </a:solidFill>
              </a:rPr>
              <a:t>Kendall’s 𝜏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91845" y="16745528"/>
            <a:ext cx="9221249" cy="2673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114300" dist="50800" dir="6420000" sx="102000" sy="102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    </a:t>
            </a:r>
            <a:r>
              <a:rPr lang="en-US" sz="4000" b="1" dirty="0">
                <a:solidFill>
                  <a:schemeClr val="tx1"/>
                </a:solidFill>
              </a:rPr>
              <a:t>Dataset Entropy</a:t>
            </a:r>
          </a:p>
          <a:p>
            <a:r>
              <a:rPr lang="en-US" sz="4000" b="1" dirty="0" smtClean="0">
                <a:solidFill>
                  <a:schemeClr val="tx1"/>
                </a:solidFill>
              </a:rPr>
              <a:t>      Per-line </a:t>
            </a:r>
            <a:r>
              <a:rPr lang="en-US" sz="4000" b="1" dirty="0">
                <a:solidFill>
                  <a:schemeClr val="tx1"/>
                </a:solidFill>
              </a:rPr>
              <a:t>Entropy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       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max</a:t>
            </a:r>
            <a:r>
              <a:rPr lang="en-US" sz="4000" dirty="0">
                <a:solidFill>
                  <a:schemeClr val="tx1"/>
                </a:solidFill>
              </a:rPr>
              <a:t>, min, mean and variance of </a:t>
            </a:r>
          </a:p>
          <a:p>
            <a:r>
              <a:rPr lang="en-US" sz="4000" dirty="0">
                <a:solidFill>
                  <a:schemeClr val="tx1"/>
                </a:solidFill>
              </a:rPr>
              <a:t>             per-line entropy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96203" y="10967210"/>
            <a:ext cx="9216892" cy="1732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114300" dist="50800" dir="6420000" sx="102000" sy="102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    Cardinality </a:t>
            </a:r>
            <a:r>
              <a:rPr lang="en-US" sz="4000" b="1" dirty="0">
                <a:solidFill>
                  <a:schemeClr val="tx1"/>
                </a:solidFill>
              </a:rPr>
              <a:t>Ratio 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       </a:t>
            </a:r>
            <a:r>
              <a:rPr lang="en-US" sz="4000" dirty="0" smtClean="0">
                <a:solidFill>
                  <a:schemeClr val="tx1"/>
                </a:solidFill>
              </a:rPr>
              <a:t>cardinality </a:t>
            </a:r>
            <a:r>
              <a:rPr lang="en-US" sz="4000" dirty="0">
                <a:solidFill>
                  <a:schemeClr val="tx1"/>
                </a:solidFill>
              </a:rPr>
              <a:t>vs. </a:t>
            </a:r>
            <a:r>
              <a:rPr lang="en-US" sz="4000" dirty="0" err="1">
                <a:solidFill>
                  <a:schemeClr val="tx1"/>
                </a:solidFill>
              </a:rPr>
              <a:t>num</a:t>
            </a:r>
            <a:r>
              <a:rPr lang="en-US" sz="4000" dirty="0">
                <a:solidFill>
                  <a:schemeClr val="tx1"/>
                </a:solidFill>
              </a:rPr>
              <a:t> of records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95433" y="19670712"/>
            <a:ext cx="9227555" cy="1732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114300" dist="50800" dir="6420000" sx="102000" sy="102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    Non-empty </a:t>
            </a:r>
            <a:r>
              <a:rPr lang="en-US" sz="4000" b="1" dirty="0">
                <a:solidFill>
                  <a:schemeClr val="tx1"/>
                </a:solidFill>
              </a:rPr>
              <a:t>Ratio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        </a:t>
            </a:r>
            <a:r>
              <a:rPr lang="en-US" sz="4000" dirty="0" smtClean="0">
                <a:solidFill>
                  <a:schemeClr val="tx1"/>
                </a:solidFill>
              </a:rPr>
              <a:t>non-empty </a:t>
            </a:r>
            <a:r>
              <a:rPr lang="en-US" sz="4000" dirty="0">
                <a:solidFill>
                  <a:schemeClr val="tx1"/>
                </a:solidFill>
              </a:rPr>
              <a:t>records vs. </a:t>
            </a:r>
            <a:r>
              <a:rPr lang="en-US" sz="4000" dirty="0" err="1">
                <a:solidFill>
                  <a:schemeClr val="tx1"/>
                </a:solidFill>
              </a:rPr>
              <a:t>num</a:t>
            </a:r>
            <a:r>
              <a:rPr lang="en-US" sz="4000" dirty="0">
                <a:solidFill>
                  <a:schemeClr val="tx1"/>
                </a:solidFill>
              </a:rPr>
              <a:t> of records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85538" y="14793197"/>
            <a:ext cx="9227557" cy="1732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114300" dist="50800" dir="6420000" sx="102000" sy="102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      Record </a:t>
            </a:r>
            <a:r>
              <a:rPr lang="en-US" sz="4000" b="1" dirty="0">
                <a:solidFill>
                  <a:schemeClr val="tx1"/>
                </a:solidFill>
              </a:rPr>
              <a:t>Length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       </a:t>
            </a:r>
            <a:r>
              <a:rPr lang="en-US" sz="4000" dirty="0" smtClean="0">
                <a:solidFill>
                  <a:schemeClr val="tx1"/>
                </a:solidFill>
              </a:rPr>
              <a:t>mean </a:t>
            </a:r>
            <a:r>
              <a:rPr lang="en-US" sz="4000" dirty="0">
                <a:solidFill>
                  <a:schemeClr val="tx1"/>
                </a:solidFill>
              </a:rPr>
              <a:t>and variance of record length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83289" y="13588640"/>
            <a:ext cx="162731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93%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120453" y="14246893"/>
            <a:ext cx="162731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87%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354578" y="14687197"/>
            <a:ext cx="771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String</a:t>
            </a:r>
            <a:r>
              <a:rPr lang="en-US" sz="3600" dirty="0"/>
              <a:t>, first 100K records: </a:t>
            </a:r>
            <a:r>
              <a:rPr lang="en-US" sz="3600" b="1" dirty="0"/>
              <a:t>93%</a:t>
            </a:r>
          </a:p>
          <a:p>
            <a:r>
              <a:rPr lang="en-US" sz="3600" dirty="0"/>
              <a:t>Integer, first 100K records:</a:t>
            </a:r>
            <a:r>
              <a:rPr lang="en-US" sz="3600" b="1" dirty="0"/>
              <a:t> 85</a:t>
            </a:r>
            <a:r>
              <a:rPr lang="en-US" sz="3600" b="1" dirty="0" smtClean="0"/>
              <a:t>%</a:t>
            </a:r>
            <a:endParaRPr 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487888" y="9522481"/>
            <a:ext cx="1025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compute features on partial dataset, which makes system performance independent from dataset size</a:t>
            </a:r>
            <a:endParaRPr lang="en-US" sz="36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079" y="10924236"/>
            <a:ext cx="3220487" cy="256151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3152101" y="9522481"/>
            <a:ext cx="87633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We evaluate encoding performance on both storage size and query speed.</a:t>
            </a:r>
            <a:endParaRPr lang="en-US" sz="34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66749" y="10720372"/>
            <a:ext cx="3164324" cy="316432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08679" y="10955558"/>
            <a:ext cx="2820085" cy="282008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6808762" y="11605999"/>
            <a:ext cx="120558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vs.</a:t>
            </a:r>
            <a:endParaRPr lang="en-US" altLang="zh-CN" sz="7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660" y="17800252"/>
            <a:ext cx="4260298" cy="36265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343" y="17802825"/>
            <a:ext cx="4310533" cy="3623962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3312210" y="14394954"/>
            <a:ext cx="8443092" cy="1127906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3400" b="1" dirty="0" smtClean="0">
                <a:latin typeface="Century Gothic" panose="020B0502020202020204" pitchFamily="34" charset="0"/>
              </a:rPr>
              <a:t>Fast Predicate Execution on Bit-Packed Data with SIMD</a:t>
            </a:r>
            <a:endParaRPr lang="en-US" sz="3400" b="1" dirty="0">
              <a:latin typeface="Century Gothic" panose="020B0502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152101" y="15887526"/>
            <a:ext cx="87633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We introduce a new algorithm to directly query bit-packed data without decoding with </a:t>
            </a:r>
          </a:p>
          <a:p>
            <a:r>
              <a:rPr lang="en-US" sz="3400" dirty="0" smtClean="0"/>
              <a:t>better performance</a:t>
            </a:r>
            <a:endParaRPr lang="en-US" sz="3400" dirty="0"/>
          </a:p>
        </p:txBody>
      </p:sp>
      <p:sp>
        <p:nvSpPr>
          <p:cNvPr id="91" name="Rectangle 90"/>
          <p:cNvSpPr/>
          <p:nvPr/>
        </p:nvSpPr>
        <p:spPr>
          <a:xfrm>
            <a:off x="30155518" y="16250326"/>
            <a:ext cx="14109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40x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0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229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Century Gothic</vt:lpstr>
      <vt:lpstr>Mangal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*</dc:creator>
  <cp:lastModifiedBy>Hao Jiang</cp:lastModifiedBy>
  <cp:revision>52</cp:revision>
  <dcterms:created xsi:type="dcterms:W3CDTF">2015-09-23T20:55:32Z</dcterms:created>
  <dcterms:modified xsi:type="dcterms:W3CDTF">2017-09-26T04:47:42Z</dcterms:modified>
</cp:coreProperties>
</file>