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1" r:id="rId5"/>
    <p:sldId id="262" r:id="rId6"/>
    <p:sldId id="260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>
        <p:scale>
          <a:sx n="77" d="100"/>
          <a:sy n="77" d="100"/>
        </p:scale>
        <p:origin x="71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26F3-2A1A-444E-A621-82C1A0C81CF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1A34-FC62-A949-AE2F-35D5F0E1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26F3-2A1A-444E-A621-82C1A0C81CF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1A34-FC62-A949-AE2F-35D5F0E1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3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26F3-2A1A-444E-A621-82C1A0C81CF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1A34-FC62-A949-AE2F-35D5F0E1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5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26F3-2A1A-444E-A621-82C1A0C81CF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1A34-FC62-A949-AE2F-35D5F0E1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26F3-2A1A-444E-A621-82C1A0C81CF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1A34-FC62-A949-AE2F-35D5F0E1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7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26F3-2A1A-444E-A621-82C1A0C81CF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1A34-FC62-A949-AE2F-35D5F0E1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2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26F3-2A1A-444E-A621-82C1A0C81CF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1A34-FC62-A949-AE2F-35D5F0E1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1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26F3-2A1A-444E-A621-82C1A0C81CF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1A34-FC62-A949-AE2F-35D5F0E1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26F3-2A1A-444E-A621-82C1A0C81CF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1A34-FC62-A949-AE2F-35D5F0E1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26F3-2A1A-444E-A621-82C1A0C81CF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1A34-FC62-A949-AE2F-35D5F0E1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26F3-2A1A-444E-A621-82C1A0C81CF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1A34-FC62-A949-AE2F-35D5F0E1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D26F3-2A1A-444E-A621-82C1A0C81CF7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1A34-FC62-A949-AE2F-35D5F0E1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6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Predicate on Bit-packed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scan operation in Columnar Database can be viewed as Predicate Execution</a:t>
            </a:r>
          </a:p>
          <a:p>
            <a:pPr lvl="1"/>
            <a:r>
              <a:rPr lang="en-US" dirty="0" smtClean="0"/>
              <a:t>Common Predicates include Equal / Non-equal / Greater / Less </a:t>
            </a:r>
          </a:p>
          <a:p>
            <a:r>
              <a:rPr lang="en-US" dirty="0" smtClean="0"/>
              <a:t>Bit-packed Encoding has wide applications</a:t>
            </a:r>
          </a:p>
          <a:p>
            <a:pPr lvl="1"/>
            <a:r>
              <a:rPr lang="en-US" dirty="0" smtClean="0"/>
              <a:t>Bit-packed Integer data has good compression rate</a:t>
            </a:r>
          </a:p>
          <a:p>
            <a:pPr lvl="1"/>
            <a:r>
              <a:rPr lang="en-US" dirty="0" smtClean="0"/>
              <a:t>With order-preserving dictionary, String data can be converted to bit-packed Integer, which supports wildcard 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 method</a:t>
            </a:r>
          </a:p>
          <a:p>
            <a:pPr lvl="1"/>
            <a:r>
              <a:rPr lang="en-US" dirty="0" smtClean="0"/>
              <a:t>Extract and read number one by one using bit-operations</a:t>
            </a:r>
          </a:p>
          <a:p>
            <a:pPr lvl="1"/>
            <a:r>
              <a:rPr lang="en-US" dirty="0" smtClean="0"/>
              <a:t>Low throughput</a:t>
            </a:r>
          </a:p>
          <a:p>
            <a:r>
              <a:rPr lang="en-US" dirty="0" err="1" smtClean="0"/>
              <a:t>Willhalm</a:t>
            </a:r>
            <a:r>
              <a:rPr lang="en-US" dirty="0" smtClean="0"/>
              <a:t> 2009:</a:t>
            </a:r>
          </a:p>
          <a:p>
            <a:pPr lvl="1"/>
            <a:r>
              <a:rPr lang="en-US" dirty="0" smtClean="0"/>
              <a:t>Use 128-bit SIMD instructions to extract 4 integers at a time, each in a 32-bit lane (Parallel Decoding)</a:t>
            </a:r>
          </a:p>
          <a:p>
            <a:pPr lvl="1"/>
            <a:r>
              <a:rPr lang="en-US" dirty="0" smtClean="0"/>
              <a:t>Use 32-bit comparison instruction to obtain predicate result</a:t>
            </a:r>
          </a:p>
          <a:p>
            <a:pPr lvl="1"/>
            <a:r>
              <a:rPr lang="en-US" dirty="0" smtClean="0"/>
              <a:t>Has ~3x throughput comparing to scalar method</a:t>
            </a:r>
          </a:p>
          <a:p>
            <a:pPr lvl="1"/>
            <a:r>
              <a:rPr lang="en-US" dirty="0" smtClean="0"/>
              <a:t>Only works in 128-bit even with latest 512-bit SIMD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3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Efficiency</a:t>
            </a:r>
          </a:p>
          <a:p>
            <a:pPr lvl="1"/>
            <a:r>
              <a:rPr lang="en-US" dirty="0" smtClean="0"/>
              <a:t>Directly manipulate bit-packed data, no decoding process at all</a:t>
            </a:r>
          </a:p>
          <a:p>
            <a:r>
              <a:rPr lang="en-US" dirty="0" smtClean="0"/>
              <a:t>High Parallelization</a:t>
            </a:r>
          </a:p>
          <a:p>
            <a:pPr lvl="1"/>
            <a:r>
              <a:rPr lang="en-US" dirty="0" smtClean="0"/>
              <a:t>Works with 128 / 256 / 512 bit SIMD</a:t>
            </a:r>
          </a:p>
          <a:p>
            <a:pPr lvl="1"/>
            <a:r>
              <a:rPr lang="en-US" dirty="0" smtClean="0"/>
              <a:t>Process all entries in a SIMD register at a time</a:t>
            </a:r>
          </a:p>
          <a:p>
            <a:r>
              <a:rPr lang="en-US" dirty="0" smtClean="0"/>
              <a:t>Better performance</a:t>
            </a:r>
          </a:p>
          <a:p>
            <a:pPr lvl="1"/>
            <a:r>
              <a:rPr lang="en-US" dirty="0" smtClean="0"/>
              <a:t>40x ~ 5x throughput compared to </a:t>
            </a:r>
            <a:r>
              <a:rPr lang="en-US" dirty="0" err="1" smtClean="0"/>
              <a:t>Willhalm’s</a:t>
            </a:r>
            <a:r>
              <a:rPr lang="en-US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7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 / </a:t>
            </a:r>
            <a:r>
              <a:rPr lang="en-US" dirty="0" err="1" smtClean="0"/>
              <a:t>NonEqual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44436" y="1829780"/>
            <a:ext cx="7932717" cy="463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15688" y="1877282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</a:p>
        </p:txBody>
      </p:sp>
      <p:sp>
        <p:nvSpPr>
          <p:cNvPr id="7" name="Rectangle 6"/>
          <p:cNvSpPr/>
          <p:nvPr/>
        </p:nvSpPr>
        <p:spPr>
          <a:xfrm>
            <a:off x="3481944" y="1877282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8633" y="1877282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01034" y="1877282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53435" y="1877281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20124" y="1877280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44436" y="2650723"/>
            <a:ext cx="7932717" cy="463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15688" y="2698225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81944" y="2698225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48633" y="2698225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01034" y="2698225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53435" y="2698224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20124" y="2698223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66790" y="1649980"/>
            <a:ext cx="96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X = </a:t>
            </a:r>
            <a:endParaRPr lang="en-US" sz="4800" dirty="0"/>
          </a:p>
        </p:txBody>
      </p:sp>
      <p:sp>
        <p:nvSpPr>
          <p:cNvPr id="21" name="TextBox 20"/>
          <p:cNvSpPr txBox="1"/>
          <p:nvPr/>
        </p:nvSpPr>
        <p:spPr>
          <a:xfrm>
            <a:off x="959552" y="2452503"/>
            <a:ext cx="1313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 =</a:t>
            </a:r>
            <a:endParaRPr lang="en-US" sz="4800" dirty="0"/>
          </a:p>
        </p:txBody>
      </p:sp>
      <p:sp>
        <p:nvSpPr>
          <p:cNvPr id="22" name="Rectangle 21"/>
          <p:cNvSpPr/>
          <p:nvPr/>
        </p:nvSpPr>
        <p:spPr>
          <a:xfrm>
            <a:off x="3162794" y="351330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sz="3200" dirty="0" smtClean="0">
                <a:effectLst/>
                <a:latin typeface="CMMI10" charset="0"/>
              </a:rPr>
              <a:t>D</a:t>
            </a:r>
            <a:r>
              <a:rPr lang="en-US" sz="3200" dirty="0" smtClean="0">
                <a:effectLst/>
                <a:latin typeface="CMMI10" charset="0"/>
              </a:rPr>
              <a:t>  </a:t>
            </a:r>
            <a:r>
              <a:rPr lang="mr-IN" sz="3200" dirty="0" smtClean="0">
                <a:effectLst/>
                <a:latin typeface="CMR10" charset="0"/>
              </a:rPr>
              <a:t>=</a:t>
            </a:r>
            <a:r>
              <a:rPr lang="en-US" sz="3200" dirty="0" smtClean="0">
                <a:effectLst/>
                <a:latin typeface="CMR10" charset="0"/>
              </a:rPr>
              <a:t>  </a:t>
            </a:r>
            <a:r>
              <a:rPr lang="mr-IN" sz="3200" dirty="0" smtClean="0">
                <a:effectLst/>
                <a:latin typeface="CMMI10" charset="0"/>
              </a:rPr>
              <a:t>X</a:t>
            </a:r>
            <a:r>
              <a:rPr lang="mr-IN" sz="3200" dirty="0" smtClean="0">
                <a:effectLst/>
                <a:latin typeface="CMSY10" charset="0"/>
              </a:rPr>
              <a:t>⊕</a:t>
            </a:r>
            <a:r>
              <a:rPr lang="mr-IN" sz="3200" dirty="0" smtClean="0">
                <a:effectLst/>
                <a:latin typeface="CMMI10" charset="0"/>
              </a:rPr>
              <a:t>A</a:t>
            </a:r>
            <a:br>
              <a:rPr lang="mr-IN" sz="3200" dirty="0" smtClean="0">
                <a:effectLst/>
                <a:latin typeface="CMMI10" charset="0"/>
              </a:rPr>
            </a:br>
            <a:r>
              <a:rPr lang="mr-IN" sz="3200" dirty="0" err="1" smtClean="0">
                <a:effectLst/>
                <a:latin typeface="CMMI10" charset="0"/>
              </a:rPr>
              <a:t>R</a:t>
            </a:r>
            <a:r>
              <a:rPr lang="mr-IN" sz="3200" dirty="0" smtClean="0">
                <a:effectLst/>
                <a:latin typeface="CMMI10" charset="0"/>
              </a:rPr>
              <a:t> </a:t>
            </a:r>
            <a:r>
              <a:rPr lang="mr-IN" sz="3200" dirty="0" smtClean="0">
                <a:effectLst/>
                <a:latin typeface="CMR10" charset="0"/>
              </a:rPr>
              <a:t>= </a:t>
            </a:r>
            <a:r>
              <a:rPr lang="mr-IN" sz="3200" dirty="0" smtClean="0">
                <a:effectLst/>
                <a:latin typeface="CMMI10" charset="0"/>
              </a:rPr>
              <a:t>D</a:t>
            </a:r>
            <a:r>
              <a:rPr lang="mr-IN" sz="3200" dirty="0" smtClean="0">
                <a:effectLst/>
                <a:latin typeface="CMSY10" charset="0"/>
              </a:rPr>
              <a:t>|</a:t>
            </a:r>
            <a:r>
              <a:rPr lang="mr-IN" sz="3200" dirty="0" smtClean="0">
                <a:effectLst/>
                <a:latin typeface="CMR10" charset="0"/>
              </a:rPr>
              <a:t>((</a:t>
            </a:r>
            <a:r>
              <a:rPr lang="mr-IN" sz="3200" dirty="0" smtClean="0">
                <a:effectLst/>
                <a:latin typeface="CMMI10" charset="0"/>
              </a:rPr>
              <a:t>D</a:t>
            </a:r>
            <a:r>
              <a:rPr lang="mr-IN" sz="3200" dirty="0" smtClean="0">
                <a:effectLst/>
                <a:latin typeface="CMR10" charset="0"/>
              </a:rPr>
              <a:t>&amp; </a:t>
            </a:r>
            <a:r>
              <a:rPr lang="mr-IN" sz="3200" dirty="0" smtClean="0">
                <a:effectLst/>
                <a:latin typeface="CMSY10" charset="0"/>
              </a:rPr>
              <a:t>∼ </a:t>
            </a:r>
            <a:r>
              <a:rPr lang="mr-IN" sz="3200" dirty="0" smtClean="0">
                <a:effectLst/>
                <a:latin typeface="CMMI10" charset="0"/>
              </a:rPr>
              <a:t>M</a:t>
            </a:r>
            <a:r>
              <a:rPr lang="mr-IN" sz="3200" dirty="0" smtClean="0">
                <a:effectLst/>
                <a:latin typeface="CMR10" charset="0"/>
              </a:rPr>
              <a:t>)+ </a:t>
            </a:r>
            <a:r>
              <a:rPr lang="mr-IN" sz="3200" dirty="0" smtClean="0">
                <a:effectLst/>
                <a:latin typeface="CMSY10" charset="0"/>
              </a:rPr>
              <a:t>∼ </a:t>
            </a:r>
            <a:r>
              <a:rPr lang="mr-IN" sz="3200" dirty="0" smtClean="0">
                <a:effectLst/>
                <a:latin typeface="CMMI10" charset="0"/>
              </a:rPr>
              <a:t>M</a:t>
            </a:r>
            <a:r>
              <a:rPr lang="mr-IN" sz="3200" dirty="0" smtClean="0">
                <a:effectLst/>
                <a:latin typeface="CMR10" charset="0"/>
              </a:rPr>
              <a:t>) </a:t>
            </a:r>
            <a:endParaRPr lang="mr-IN" sz="3200" dirty="0"/>
          </a:p>
        </p:txBody>
      </p:sp>
      <p:sp>
        <p:nvSpPr>
          <p:cNvPr id="23" name="Rectangle 22"/>
          <p:cNvSpPr/>
          <p:nvPr/>
        </p:nvSpPr>
        <p:spPr>
          <a:xfrm>
            <a:off x="2244436" y="5029331"/>
            <a:ext cx="7932717" cy="463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66790" y="4849531"/>
            <a:ext cx="96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</a:t>
            </a:r>
            <a:r>
              <a:rPr lang="en-US" sz="4800" dirty="0" smtClean="0"/>
              <a:t> = </a:t>
            </a:r>
            <a:endParaRPr lang="en-US" sz="48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315688" y="5076831"/>
            <a:ext cx="1128156" cy="368137"/>
            <a:chOff x="2315688" y="5298505"/>
            <a:chExt cx="1128156" cy="368137"/>
          </a:xfrm>
        </p:grpSpPr>
        <p:sp>
          <p:nvSpPr>
            <p:cNvPr id="24" name="Rectangle 23"/>
            <p:cNvSpPr/>
            <p:nvPr/>
          </p:nvSpPr>
          <p:spPr>
            <a:xfrm>
              <a:off x="2315688" y="5298507"/>
              <a:ext cx="1128156" cy="36813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315688" y="5298505"/>
              <a:ext cx="156050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481944" y="5076829"/>
            <a:ext cx="1128156" cy="368137"/>
            <a:chOff x="2315688" y="5298505"/>
            <a:chExt cx="1128156" cy="368137"/>
          </a:xfrm>
        </p:grpSpPr>
        <p:sp>
          <p:nvSpPr>
            <p:cNvPr id="35" name="Rectangle 34"/>
            <p:cNvSpPr/>
            <p:nvPr/>
          </p:nvSpPr>
          <p:spPr>
            <a:xfrm>
              <a:off x="2315688" y="5298507"/>
              <a:ext cx="1128156" cy="36813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15688" y="5298505"/>
              <a:ext cx="156050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648633" y="5080981"/>
            <a:ext cx="1128156" cy="368137"/>
            <a:chOff x="2315688" y="5298505"/>
            <a:chExt cx="1128156" cy="368137"/>
          </a:xfrm>
        </p:grpSpPr>
        <p:sp>
          <p:nvSpPr>
            <p:cNvPr id="38" name="Rectangle 37"/>
            <p:cNvSpPr/>
            <p:nvPr/>
          </p:nvSpPr>
          <p:spPr>
            <a:xfrm>
              <a:off x="2315688" y="5298507"/>
              <a:ext cx="1128156" cy="36813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R3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315688" y="5298505"/>
              <a:ext cx="156050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01034" y="5077457"/>
            <a:ext cx="1128156" cy="368137"/>
            <a:chOff x="2315688" y="5298505"/>
            <a:chExt cx="1128156" cy="368137"/>
          </a:xfrm>
        </p:grpSpPr>
        <p:sp>
          <p:nvSpPr>
            <p:cNvPr id="41" name="Rectangle 40"/>
            <p:cNvSpPr/>
            <p:nvPr/>
          </p:nvSpPr>
          <p:spPr>
            <a:xfrm>
              <a:off x="2315688" y="5298507"/>
              <a:ext cx="1128156" cy="36813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R4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15688" y="5298505"/>
              <a:ext cx="156050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53435" y="5076827"/>
            <a:ext cx="1128156" cy="368137"/>
            <a:chOff x="2315688" y="5298505"/>
            <a:chExt cx="1128156" cy="368137"/>
          </a:xfrm>
        </p:grpSpPr>
        <p:sp>
          <p:nvSpPr>
            <p:cNvPr id="44" name="Rectangle 43"/>
            <p:cNvSpPr/>
            <p:nvPr/>
          </p:nvSpPr>
          <p:spPr>
            <a:xfrm>
              <a:off x="2315688" y="5298507"/>
              <a:ext cx="1128156" cy="36813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R5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15688" y="5298505"/>
              <a:ext cx="156050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120432" y="5076827"/>
            <a:ext cx="1128156" cy="368137"/>
            <a:chOff x="2315688" y="5298505"/>
            <a:chExt cx="1128156" cy="368137"/>
          </a:xfrm>
        </p:grpSpPr>
        <p:sp>
          <p:nvSpPr>
            <p:cNvPr id="47" name="Rectangle 46"/>
            <p:cNvSpPr/>
            <p:nvPr/>
          </p:nvSpPr>
          <p:spPr>
            <a:xfrm>
              <a:off x="2315688" y="5298507"/>
              <a:ext cx="1128156" cy="36813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R6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329976" y="5298505"/>
              <a:ext cx="156050" cy="368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3211008" y="5859666"/>
                <a:ext cx="5492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charset="0"/>
                              <a:sym typeface="Wingdings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sym typeface="Wingdings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sym typeface="Wingdings"/>
                        </a:rPr>
                        <m:t>=</m:t>
                      </m:r>
                      <m:r>
                        <a:rPr lang="en-US" sz="3600" b="0" i="1" smtClean="0">
                          <a:latin typeface="Cambria Math" charset="0"/>
                          <a:sym typeface="Wingdings"/>
                        </a:rPr>
                        <m:t>𝑎</m:t>
                      </m:r>
                      <m:r>
                        <a:rPr lang="en-US" sz="3600" b="0" i="1" smtClean="0">
                          <a:latin typeface="Cambria Math" charset="0"/>
                          <a:sym typeface="Wingdings"/>
                        </a:rPr>
                        <m:t> ↔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charset="0"/>
                              <a:sym typeface="Wingdings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sym typeface="Wingdings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sym typeface="Wingdings"/>
                        </a:rPr>
                        <m:t>[</m:t>
                      </m:r>
                      <m:r>
                        <a:rPr lang="en-US" sz="3600" b="0" i="1" smtClean="0">
                          <a:latin typeface="Cambria Math" charset="0"/>
                          <a:sym typeface="Wingdings"/>
                        </a:rPr>
                        <m:t>𝑀𝑆𝐵</m:t>
                      </m:r>
                      <m:r>
                        <a:rPr lang="en-US" sz="3600" b="0" i="1" smtClean="0">
                          <a:latin typeface="Cambria Math" charset="0"/>
                          <a:sym typeface="Wingdings"/>
                        </a:rPr>
                        <m:t>]=0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08" y="5859666"/>
                <a:ext cx="5492152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1928815" y="4590527"/>
            <a:ext cx="240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Most-Significant-Bit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589818" y="4073236"/>
            <a:ext cx="3394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 is MSB-Mask, everything except for MSB is 0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424926" y="1886929"/>
            <a:ext cx="15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SIMD Register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805799" y="1331408"/>
            <a:ext cx="179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Bit-Packed Entry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5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Comparison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4436" y="1774360"/>
            <a:ext cx="7932717" cy="463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5688" y="1821862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1944" y="1821862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633" y="1821862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</a:p>
        </p:txBody>
      </p:sp>
      <p:sp>
        <p:nvSpPr>
          <p:cNvPr id="8" name="Rectangle 7"/>
          <p:cNvSpPr/>
          <p:nvPr/>
        </p:nvSpPr>
        <p:spPr>
          <a:xfrm>
            <a:off x="5801034" y="1821862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X4</a:t>
            </a:r>
          </a:p>
        </p:txBody>
      </p:sp>
      <p:sp>
        <p:nvSpPr>
          <p:cNvPr id="9" name="Rectangle 8"/>
          <p:cNvSpPr/>
          <p:nvPr/>
        </p:nvSpPr>
        <p:spPr>
          <a:xfrm>
            <a:off x="6953435" y="1821861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X5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20124" y="1821860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44436" y="2415189"/>
            <a:ext cx="7932717" cy="463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15688" y="2462691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81944" y="2462691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48633" y="2462691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01034" y="2462691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53435" y="2462690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20124" y="2462689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6790" y="1649980"/>
            <a:ext cx="96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 = 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959552" y="2272389"/>
            <a:ext cx="131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 =</a:t>
            </a:r>
            <a:endParaRPr lang="en-US" sz="3600" dirty="0"/>
          </a:p>
        </p:txBody>
      </p:sp>
      <p:sp>
        <p:nvSpPr>
          <p:cNvPr id="20" name="Rectangle 19"/>
          <p:cNvSpPr/>
          <p:nvPr/>
        </p:nvSpPr>
        <p:spPr>
          <a:xfrm>
            <a:off x="2244436" y="3047964"/>
            <a:ext cx="7932717" cy="463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15688" y="3095466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3481944" y="3095466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648633" y="3095466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801034" y="3095466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6953435" y="3095465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8120124" y="3095464"/>
            <a:ext cx="1128156" cy="3681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959552" y="2905164"/>
            <a:ext cx="131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 =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838200" y="4294102"/>
            <a:ext cx="4459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400" dirty="0" smtClean="0">
                <a:effectLst/>
                <a:latin typeface="CMMI10" charset="0"/>
              </a:rPr>
              <a:t>L </a:t>
            </a:r>
            <a:r>
              <a:rPr lang="mr-IN" sz="2400" dirty="0" smtClean="0">
                <a:effectLst/>
                <a:latin typeface="CMR10" charset="0"/>
              </a:rPr>
              <a:t>= </a:t>
            </a:r>
            <a:r>
              <a:rPr lang="mr-IN" sz="2400" dirty="0" smtClean="0">
                <a:effectLst/>
                <a:latin typeface="CMMI10" charset="0"/>
              </a:rPr>
              <a:t>X</a:t>
            </a:r>
            <a:r>
              <a:rPr lang="mr-IN" sz="2400" dirty="0" smtClean="0">
                <a:effectLst/>
                <a:latin typeface="CMSY10" charset="0"/>
              </a:rPr>
              <a:t>|</a:t>
            </a:r>
            <a:r>
              <a:rPr lang="mr-IN" sz="2400" dirty="0" smtClean="0">
                <a:effectLst/>
                <a:latin typeface="CMMI10" charset="0"/>
              </a:rPr>
              <a:t>M </a:t>
            </a:r>
            <a:r>
              <a:rPr lang="mr-IN" sz="2400" dirty="0" smtClean="0">
                <a:effectLst/>
                <a:latin typeface="CMSY10" charset="0"/>
              </a:rPr>
              <a:t>− </a:t>
            </a:r>
            <a:r>
              <a:rPr lang="mr-IN" sz="2400" dirty="0" smtClean="0">
                <a:effectLst/>
                <a:latin typeface="CMR10" charset="0"/>
              </a:rPr>
              <a:t>(</a:t>
            </a:r>
            <a:r>
              <a:rPr lang="mr-IN" sz="2400" dirty="0" err="1" smtClean="0">
                <a:effectLst/>
                <a:latin typeface="CMMI10" charset="0"/>
              </a:rPr>
              <a:t>A</a:t>
            </a:r>
            <a:r>
              <a:rPr lang="mr-IN" sz="2400" dirty="0" smtClean="0">
                <a:effectLst/>
                <a:latin typeface="CMR10" charset="0"/>
              </a:rPr>
              <a:t>&amp; </a:t>
            </a:r>
            <a:r>
              <a:rPr lang="mr-IN" sz="2400" dirty="0" smtClean="0">
                <a:effectLst/>
                <a:latin typeface="CMSY10" charset="0"/>
              </a:rPr>
              <a:t>∼ </a:t>
            </a:r>
            <a:r>
              <a:rPr lang="mr-IN" sz="2400" dirty="0" smtClean="0">
                <a:effectLst/>
                <a:latin typeface="CMMI10" charset="0"/>
              </a:rPr>
              <a:t>M</a:t>
            </a:r>
            <a:r>
              <a:rPr lang="mr-IN" sz="2400" dirty="0" smtClean="0">
                <a:effectLst/>
                <a:latin typeface="CMR10" charset="0"/>
              </a:rPr>
              <a:t>) </a:t>
            </a:r>
            <a:endParaRPr lang="en-US" sz="2400" dirty="0" smtClean="0">
              <a:effectLst/>
              <a:latin typeface="CMR10" charset="0"/>
            </a:endParaRPr>
          </a:p>
          <a:p>
            <a:r>
              <a:rPr lang="mr-IN" sz="2400" dirty="0" err="1" smtClean="0">
                <a:effectLst/>
                <a:latin typeface="CMMI10" charset="0"/>
              </a:rPr>
              <a:t>U</a:t>
            </a:r>
            <a:r>
              <a:rPr lang="mr-IN" sz="2400" dirty="0" smtClean="0">
                <a:effectLst/>
                <a:latin typeface="CMMI10" charset="0"/>
              </a:rPr>
              <a:t> </a:t>
            </a:r>
            <a:r>
              <a:rPr lang="mr-IN" sz="2400" dirty="0" smtClean="0">
                <a:effectLst/>
                <a:latin typeface="CMR10" charset="0"/>
              </a:rPr>
              <a:t>= </a:t>
            </a:r>
            <a:r>
              <a:rPr lang="mr-IN" sz="2400" dirty="0" smtClean="0">
                <a:effectLst/>
                <a:latin typeface="CMMI10" charset="0"/>
              </a:rPr>
              <a:t>X</a:t>
            </a:r>
            <a:r>
              <a:rPr lang="mr-IN" sz="2400" dirty="0" smtClean="0">
                <a:effectLst/>
                <a:latin typeface="CMSY10" charset="0"/>
              </a:rPr>
              <a:t>|</a:t>
            </a:r>
            <a:r>
              <a:rPr lang="mr-IN" sz="2400" dirty="0" smtClean="0">
                <a:effectLst/>
                <a:latin typeface="CMMI10" charset="0"/>
              </a:rPr>
              <a:t>M </a:t>
            </a:r>
            <a:r>
              <a:rPr lang="mr-IN" sz="2400" dirty="0" smtClean="0">
                <a:effectLst/>
                <a:latin typeface="CMSY10" charset="0"/>
              </a:rPr>
              <a:t>− </a:t>
            </a:r>
            <a:r>
              <a:rPr lang="mr-IN" sz="2400" dirty="0" smtClean="0">
                <a:effectLst/>
                <a:latin typeface="CMR10" charset="0"/>
              </a:rPr>
              <a:t>(</a:t>
            </a:r>
            <a:r>
              <a:rPr lang="mr-IN" sz="2400" dirty="0" err="1" smtClean="0">
                <a:effectLst/>
                <a:latin typeface="CMMI10" charset="0"/>
              </a:rPr>
              <a:t>B</a:t>
            </a:r>
            <a:r>
              <a:rPr lang="mr-IN" sz="2400" dirty="0" smtClean="0">
                <a:effectLst/>
                <a:latin typeface="CMR10" charset="0"/>
              </a:rPr>
              <a:t>&amp; </a:t>
            </a:r>
            <a:r>
              <a:rPr lang="mr-IN" sz="2400" dirty="0" smtClean="0">
                <a:effectLst/>
                <a:latin typeface="CMSY10" charset="0"/>
              </a:rPr>
              <a:t>∼ </a:t>
            </a:r>
            <a:r>
              <a:rPr lang="mr-IN" sz="2400" dirty="0" smtClean="0">
                <a:effectLst/>
                <a:latin typeface="CMMI10" charset="0"/>
              </a:rPr>
              <a:t>M</a:t>
            </a:r>
            <a:r>
              <a:rPr lang="mr-IN" sz="2400" dirty="0" smtClean="0">
                <a:effectLst/>
                <a:latin typeface="CMR10" charset="0"/>
              </a:rPr>
              <a:t>) </a:t>
            </a:r>
            <a:endParaRPr lang="mr-IN" sz="2400" dirty="0" smtClean="0"/>
          </a:p>
          <a:p>
            <a:r>
              <a:rPr lang="mr-IN" sz="2400" dirty="0" smtClean="0">
                <a:effectLst/>
                <a:latin typeface="CMMI10" charset="0"/>
              </a:rPr>
              <a:t>E</a:t>
            </a:r>
            <a:r>
              <a:rPr lang="mr-IN" sz="2400" dirty="0" smtClean="0">
                <a:effectLst/>
                <a:latin typeface="CMMI7" charset="0"/>
              </a:rPr>
              <a:t>L </a:t>
            </a:r>
            <a:r>
              <a:rPr lang="mr-IN" sz="2400" dirty="0" smtClean="0">
                <a:effectLst/>
                <a:latin typeface="CMR10" charset="0"/>
              </a:rPr>
              <a:t>= (</a:t>
            </a:r>
            <a:r>
              <a:rPr lang="mr-IN" sz="2400" dirty="0" smtClean="0">
                <a:effectLst/>
                <a:latin typeface="CMMI10" charset="0"/>
              </a:rPr>
              <a:t>X</a:t>
            </a:r>
            <a:r>
              <a:rPr lang="mr-IN" sz="2400" dirty="0" smtClean="0">
                <a:effectLst/>
                <a:latin typeface="CMSY10" charset="0"/>
              </a:rPr>
              <a:t>| ∼ </a:t>
            </a:r>
            <a:r>
              <a:rPr lang="mr-IN" sz="2400" dirty="0" err="1" smtClean="0">
                <a:effectLst/>
                <a:latin typeface="CMMI10" charset="0"/>
              </a:rPr>
              <a:t>A</a:t>
            </a:r>
            <a:r>
              <a:rPr lang="mr-IN" sz="2400" dirty="0" smtClean="0">
                <a:effectLst/>
                <a:latin typeface="CMR10" charset="0"/>
              </a:rPr>
              <a:t>)&amp;((</a:t>
            </a:r>
            <a:r>
              <a:rPr lang="mr-IN" sz="2400" dirty="0" smtClean="0">
                <a:effectLst/>
                <a:latin typeface="CMMI10" charset="0"/>
              </a:rPr>
              <a:t>X</a:t>
            </a:r>
            <a:r>
              <a:rPr lang="mr-IN" sz="2400" dirty="0" smtClean="0">
                <a:effectLst/>
                <a:latin typeface="CMR10" charset="0"/>
              </a:rPr>
              <a:t>&amp; </a:t>
            </a:r>
            <a:r>
              <a:rPr lang="mr-IN" sz="2400" dirty="0" smtClean="0">
                <a:effectLst/>
                <a:latin typeface="CMSY10" charset="0"/>
              </a:rPr>
              <a:t>∼ </a:t>
            </a:r>
            <a:r>
              <a:rPr lang="mr-IN" sz="2400" dirty="0" err="1" smtClean="0">
                <a:effectLst/>
                <a:latin typeface="CMMI10" charset="0"/>
              </a:rPr>
              <a:t>A</a:t>
            </a:r>
            <a:r>
              <a:rPr lang="mr-IN" sz="2400" dirty="0" smtClean="0">
                <a:effectLst/>
                <a:latin typeface="CMR10" charset="0"/>
              </a:rPr>
              <a:t>)</a:t>
            </a:r>
            <a:r>
              <a:rPr lang="mr-IN" sz="2400" dirty="0" smtClean="0">
                <a:effectLst/>
                <a:latin typeface="CMSY10" charset="0"/>
              </a:rPr>
              <a:t>|</a:t>
            </a:r>
            <a:r>
              <a:rPr lang="mr-IN" sz="2400" dirty="0" smtClean="0">
                <a:effectLst/>
                <a:latin typeface="CMMI10" charset="0"/>
              </a:rPr>
              <a:t>L</a:t>
            </a:r>
            <a:r>
              <a:rPr lang="mr-IN" sz="2400" dirty="0" smtClean="0">
                <a:effectLst/>
                <a:latin typeface="CMR10" charset="0"/>
              </a:rPr>
              <a:t>) </a:t>
            </a:r>
            <a:endParaRPr lang="en-US" sz="2400" dirty="0" smtClean="0">
              <a:effectLst/>
              <a:latin typeface="CMR10" charset="0"/>
            </a:endParaRPr>
          </a:p>
          <a:p>
            <a:r>
              <a:rPr lang="mr-IN" sz="2400" dirty="0" smtClean="0">
                <a:effectLst/>
                <a:latin typeface="CMMI10" charset="0"/>
              </a:rPr>
              <a:t>E</a:t>
            </a:r>
            <a:r>
              <a:rPr lang="mr-IN" sz="2400" dirty="0" smtClean="0">
                <a:effectLst/>
                <a:latin typeface="CMMI7" charset="0"/>
              </a:rPr>
              <a:t>U </a:t>
            </a:r>
            <a:r>
              <a:rPr lang="mr-IN" sz="2400" dirty="0" smtClean="0">
                <a:effectLst/>
                <a:latin typeface="CMR10" charset="0"/>
              </a:rPr>
              <a:t>= (</a:t>
            </a:r>
            <a:r>
              <a:rPr lang="mr-IN" sz="2400" dirty="0" smtClean="0">
                <a:effectLst/>
                <a:latin typeface="CMMI10" charset="0"/>
              </a:rPr>
              <a:t>X</a:t>
            </a:r>
            <a:r>
              <a:rPr lang="mr-IN" sz="2400" dirty="0" smtClean="0">
                <a:effectLst/>
                <a:latin typeface="CMSY10" charset="0"/>
              </a:rPr>
              <a:t>| ∼ </a:t>
            </a:r>
            <a:r>
              <a:rPr lang="mr-IN" sz="2400" dirty="0" err="1" smtClean="0">
                <a:effectLst/>
                <a:latin typeface="CMMI10" charset="0"/>
              </a:rPr>
              <a:t>B</a:t>
            </a:r>
            <a:r>
              <a:rPr lang="mr-IN" sz="2400" dirty="0" smtClean="0">
                <a:effectLst/>
                <a:latin typeface="CMR10" charset="0"/>
              </a:rPr>
              <a:t>)&amp;((</a:t>
            </a:r>
            <a:r>
              <a:rPr lang="mr-IN" sz="2400" dirty="0" smtClean="0">
                <a:effectLst/>
                <a:latin typeface="CMMI10" charset="0"/>
              </a:rPr>
              <a:t>X</a:t>
            </a:r>
            <a:r>
              <a:rPr lang="mr-IN" sz="2400" dirty="0" smtClean="0">
                <a:effectLst/>
                <a:latin typeface="CMR10" charset="0"/>
              </a:rPr>
              <a:t>&amp; </a:t>
            </a:r>
            <a:r>
              <a:rPr lang="mr-IN" sz="2400" dirty="0" smtClean="0">
                <a:effectLst/>
                <a:latin typeface="CMSY10" charset="0"/>
              </a:rPr>
              <a:t>∼ </a:t>
            </a:r>
            <a:r>
              <a:rPr lang="mr-IN" sz="2400" dirty="0" err="1" smtClean="0">
                <a:effectLst/>
                <a:latin typeface="CMMI10" charset="0"/>
              </a:rPr>
              <a:t>B</a:t>
            </a:r>
            <a:r>
              <a:rPr lang="mr-IN" sz="2400" dirty="0" smtClean="0">
                <a:effectLst/>
                <a:latin typeface="CMR10" charset="0"/>
              </a:rPr>
              <a:t>)</a:t>
            </a:r>
            <a:r>
              <a:rPr lang="mr-IN" sz="2400" dirty="0" smtClean="0">
                <a:effectLst/>
                <a:latin typeface="CMSY10" charset="0"/>
              </a:rPr>
              <a:t>|</a:t>
            </a:r>
            <a:r>
              <a:rPr lang="mr-IN" sz="2400" dirty="0" smtClean="0">
                <a:effectLst/>
                <a:latin typeface="CMMI10" charset="0"/>
              </a:rPr>
              <a:t>L</a:t>
            </a:r>
            <a:r>
              <a:rPr lang="mr-IN" sz="2400" dirty="0" smtClean="0">
                <a:effectLst/>
                <a:latin typeface="CMR10" charset="0"/>
              </a:rPr>
              <a:t>) </a:t>
            </a:r>
            <a:endParaRPr lang="mr-IN" sz="2400" dirty="0" smtClean="0"/>
          </a:p>
          <a:p>
            <a:r>
              <a:rPr lang="mr-IN" sz="2400" dirty="0" err="1" smtClean="0">
                <a:effectLst/>
                <a:latin typeface="CMMI10" charset="0"/>
              </a:rPr>
              <a:t>R</a:t>
            </a:r>
            <a:r>
              <a:rPr lang="mr-IN" sz="2400" dirty="0" smtClean="0">
                <a:effectLst/>
                <a:latin typeface="CMMI10" charset="0"/>
              </a:rPr>
              <a:t> </a:t>
            </a:r>
            <a:r>
              <a:rPr lang="mr-IN" sz="2400" dirty="0" smtClean="0">
                <a:effectLst/>
                <a:latin typeface="CMR10" charset="0"/>
              </a:rPr>
              <a:t>= </a:t>
            </a:r>
            <a:r>
              <a:rPr lang="mr-IN" sz="2400" dirty="0" smtClean="0">
                <a:effectLst/>
                <a:latin typeface="CMMI10" charset="0"/>
              </a:rPr>
              <a:t>E</a:t>
            </a:r>
            <a:r>
              <a:rPr lang="mr-IN" sz="2400" dirty="0" smtClean="0">
                <a:effectLst/>
                <a:latin typeface="CMMI7" charset="0"/>
              </a:rPr>
              <a:t>L </a:t>
            </a:r>
            <a:r>
              <a:rPr lang="mr-IN" sz="2400" dirty="0" smtClean="0">
                <a:effectLst/>
                <a:latin typeface="CMSY10" charset="0"/>
              </a:rPr>
              <a:t>⊕ </a:t>
            </a:r>
            <a:r>
              <a:rPr lang="mr-IN" sz="2400" dirty="0" smtClean="0">
                <a:effectLst/>
                <a:latin typeface="CMMI10" charset="0"/>
              </a:rPr>
              <a:t>E</a:t>
            </a:r>
            <a:r>
              <a:rPr lang="mr-IN" sz="2400" dirty="0" smtClean="0">
                <a:effectLst/>
                <a:latin typeface="CMMI7" charset="0"/>
              </a:rPr>
              <a:t>U </a:t>
            </a:r>
            <a:endParaRPr lang="mr-I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801034" y="4617267"/>
                <a:ext cx="59213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charset="0"/>
                        </a:rPr>
                        <m:t>a</m:t>
                      </m:r>
                      <m:r>
                        <a:rPr lang="en-US" sz="3600" b="0" i="1" smtClean="0">
                          <a:latin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&lt;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𝑏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↔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𝑀𝑆𝐵</m:t>
                          </m:r>
                        </m:e>
                      </m:d>
                      <m:r>
                        <a:rPr lang="en-US" sz="36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034" y="4617267"/>
                <a:ext cx="592136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49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Arithmetic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0884"/>
          </a:xfrm>
        </p:spPr>
        <p:txBody>
          <a:bodyPr>
            <a:normAutofit/>
          </a:bodyPr>
          <a:lstStyle/>
          <a:p>
            <a:r>
              <a:rPr lang="en-US" dirty="0" smtClean="0"/>
              <a:t>We implement 256 / 512 bit SIMD Arithmetic Operation</a:t>
            </a:r>
          </a:p>
          <a:p>
            <a:pPr lvl="1"/>
            <a:r>
              <a:rPr lang="en-US" dirty="0" smtClean="0"/>
              <a:t>Our algorithm requires doing math on entire SIMD lane, while Intel only provides 64-bit arithmetic operations</a:t>
            </a:r>
          </a:p>
          <a:p>
            <a:r>
              <a:rPr lang="en-US" dirty="0" smtClean="0"/>
              <a:t>Basic Idea: Compute and handle carry bit among the 64-bit lanes</a:t>
            </a:r>
          </a:p>
          <a:p>
            <a:pPr lvl="1"/>
            <a:r>
              <a:rPr lang="en-US" dirty="0" smtClean="0"/>
              <a:t>a carry is generated if </a:t>
            </a:r>
            <a:r>
              <a:rPr lang="en-US" dirty="0" err="1" smtClean="0"/>
              <a:t>a+b</a:t>
            </a:r>
            <a:r>
              <a:rPr lang="en-US" dirty="0" smtClean="0"/>
              <a:t> &lt; a</a:t>
            </a:r>
          </a:p>
          <a:p>
            <a:r>
              <a:rPr lang="en-US" dirty="0" smtClean="0"/>
              <a:t>We introduce a faster method to compute carry bit in parallel</a:t>
            </a:r>
          </a:p>
          <a:p>
            <a:pPr lvl="1"/>
            <a:r>
              <a:rPr lang="en-US" dirty="0" smtClean="0"/>
              <a:t>30% faster in 256 bit lane comparing to compute 4 carry bit separately</a:t>
            </a:r>
          </a:p>
          <a:p>
            <a:pPr lvl="1"/>
            <a:r>
              <a:rPr lang="en-US" dirty="0" smtClean="0"/>
              <a:t>1.5x faster in 512 bit lane comparing to compute 8 carry bit separately</a:t>
            </a:r>
          </a:p>
        </p:txBody>
      </p:sp>
    </p:spTree>
    <p:extLst>
      <p:ext uri="{BB962C8B-B14F-4D97-AF65-F5344CB8AC3E}">
        <p14:creationId xmlns:p14="http://schemas.microsoft.com/office/powerpoint/2010/main" val="115370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carry bit in parallel (take add as example)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31740" y="2299961"/>
            <a:ext cx="17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256 bit lane</a:t>
            </a:r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55073" y="2171040"/>
            <a:ext cx="5119255" cy="603728"/>
            <a:chOff x="755073" y="2171040"/>
            <a:chExt cx="7412182" cy="595746"/>
          </a:xfrm>
        </p:grpSpPr>
        <p:sp>
          <p:nvSpPr>
            <p:cNvPr id="4" name="Rectangle 3"/>
            <p:cNvSpPr/>
            <p:nvPr/>
          </p:nvSpPr>
          <p:spPr>
            <a:xfrm>
              <a:off x="755073" y="2171040"/>
              <a:ext cx="7412182" cy="5957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2242681"/>
              <a:ext cx="1759527" cy="48253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a1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53143" y="2242681"/>
              <a:ext cx="1759527" cy="48253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68086" y="2241498"/>
              <a:ext cx="1759527" cy="48253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96890" y="2241498"/>
              <a:ext cx="1759527" cy="48253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a4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34706" y="1647615"/>
            <a:ext cx="175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64 </a:t>
            </a:r>
            <a:r>
              <a:rPr lang="en-US" smtClean="0"/>
              <a:t>bit numbers</a:t>
            </a:r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55073" y="2899589"/>
            <a:ext cx="5119255" cy="603728"/>
            <a:chOff x="755073" y="2899589"/>
            <a:chExt cx="7412182" cy="595746"/>
          </a:xfrm>
        </p:grpSpPr>
        <p:sp>
          <p:nvSpPr>
            <p:cNvPr id="11" name="Rectangle 10"/>
            <p:cNvSpPr/>
            <p:nvPr/>
          </p:nvSpPr>
          <p:spPr>
            <a:xfrm>
              <a:off x="755073" y="2899589"/>
              <a:ext cx="7412182" cy="5957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2971230"/>
              <a:ext cx="1759527" cy="48253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53143" y="2971230"/>
              <a:ext cx="1759527" cy="48253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68086" y="2970047"/>
              <a:ext cx="1759527" cy="48253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96890" y="2970047"/>
              <a:ext cx="1759527" cy="48253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55074" y="4795556"/>
            <a:ext cx="5119254" cy="706583"/>
            <a:chOff x="755073" y="4795556"/>
            <a:chExt cx="7384471" cy="574131"/>
          </a:xfrm>
        </p:grpSpPr>
        <p:sp>
          <p:nvSpPr>
            <p:cNvPr id="16" name="Rectangle 15"/>
            <p:cNvSpPr/>
            <p:nvPr/>
          </p:nvSpPr>
          <p:spPr>
            <a:xfrm>
              <a:off x="755073" y="4795556"/>
              <a:ext cx="7384471" cy="5741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8200" y="4863091"/>
              <a:ext cx="1752949" cy="4650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1+b1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53143" y="4863091"/>
              <a:ext cx="1752949" cy="4650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2+b2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8086" y="4861908"/>
              <a:ext cx="1752949" cy="4650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3+b3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96890" y="4861908"/>
              <a:ext cx="1752949" cy="4650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4+b4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5074" y="5641567"/>
            <a:ext cx="5119254" cy="706583"/>
            <a:chOff x="755073" y="5541817"/>
            <a:chExt cx="7384471" cy="574131"/>
          </a:xfrm>
        </p:grpSpPr>
        <p:sp>
          <p:nvSpPr>
            <p:cNvPr id="21" name="Rectangle 20"/>
            <p:cNvSpPr/>
            <p:nvPr/>
          </p:nvSpPr>
          <p:spPr>
            <a:xfrm>
              <a:off x="755073" y="5541817"/>
              <a:ext cx="7384471" cy="5741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5609352"/>
              <a:ext cx="1752949" cy="4650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a1</a:t>
              </a:r>
              <a:r>
                <a:rPr lang="en-US" dirty="0" smtClean="0"/>
                <a:t>+b1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53143" y="5609352"/>
              <a:ext cx="1752949" cy="4650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a2+b2+1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68086" y="5608169"/>
              <a:ext cx="1752949" cy="4650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a3+b3+1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96890" y="5608169"/>
              <a:ext cx="1752949" cy="4650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a4+b4+1</a:t>
              </a:r>
              <a:endParaRPr lang="en-US" dirty="0"/>
            </a:p>
          </p:txBody>
        </p:sp>
      </p:grpSp>
      <p:sp>
        <p:nvSpPr>
          <p:cNvPr id="26" name="Down Arrow 25"/>
          <p:cNvSpPr/>
          <p:nvPr/>
        </p:nvSpPr>
        <p:spPr>
          <a:xfrm>
            <a:off x="2867890" y="3726874"/>
            <a:ext cx="413317" cy="81741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40540" y="3893127"/>
            <a:ext cx="139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64 bit add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19160440">
            <a:off x="6003062" y="3686944"/>
            <a:ext cx="2270771" cy="46649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09396" y="4008465"/>
            <a:ext cx="111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64 bit compare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150077" y="2085202"/>
            <a:ext cx="2652864" cy="79884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carry bits</a:t>
            </a:r>
            <a:endParaRPr lang="en-US" sz="2400" dirty="0"/>
          </a:p>
        </p:txBody>
      </p:sp>
      <p:sp>
        <p:nvSpPr>
          <p:cNvPr id="36" name="Down Arrow 35"/>
          <p:cNvSpPr/>
          <p:nvPr/>
        </p:nvSpPr>
        <p:spPr>
          <a:xfrm>
            <a:off x="9220915" y="3029384"/>
            <a:ext cx="432262" cy="1233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470938" y="4331631"/>
            <a:ext cx="2011141" cy="57231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BLEND INSTRUCTION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9775770" y="2999368"/>
                <a:ext cx="22832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Carry bits tell us for each 64-bit lane, whether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  <a:endParaRPr lang="en-US" b="1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770" y="2999368"/>
                <a:ext cx="2283229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2406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ight Arrow 44"/>
          <p:cNvSpPr/>
          <p:nvPr/>
        </p:nvSpPr>
        <p:spPr>
          <a:xfrm>
            <a:off x="6294234" y="5723225"/>
            <a:ext cx="1855844" cy="287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9280329" y="4982844"/>
            <a:ext cx="372848" cy="662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294658" y="5723225"/>
            <a:ext cx="2344189" cy="74407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BLENDED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4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 our experiment on Google Cloud Platform with </a:t>
            </a:r>
            <a:r>
              <a:rPr lang="en-US" dirty="0" err="1" smtClean="0"/>
              <a:t>Skylake</a:t>
            </a:r>
            <a:r>
              <a:rPr lang="en-US" dirty="0" smtClean="0"/>
              <a:t> CPU that supports AVX-512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02" y="2995353"/>
            <a:ext cx="4234945" cy="3604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750" y="3042055"/>
            <a:ext cx="4232374" cy="355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9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Throughput with smaller entry size</a:t>
            </a:r>
          </a:p>
          <a:p>
            <a:pPr lvl="1"/>
            <a:r>
              <a:rPr lang="en-US" dirty="0" smtClean="0"/>
              <a:t>Higher Parallelization with smaller entry as we process all entries in a SIMD lane at the same time</a:t>
            </a:r>
          </a:p>
          <a:p>
            <a:r>
              <a:rPr lang="en-US" dirty="0" smtClean="0"/>
              <a:t>512 bit has double performance comparing to 256 bit, while 256 bit is just a bit better than 128 bit</a:t>
            </a:r>
          </a:p>
          <a:p>
            <a:pPr lvl="1"/>
            <a:r>
              <a:rPr lang="en-US" dirty="0" smtClean="0"/>
              <a:t>Most time is consumed on the arithmetic operations</a:t>
            </a:r>
          </a:p>
          <a:p>
            <a:pPr lvl="1"/>
            <a:r>
              <a:rPr lang="en-US" dirty="0" smtClean="0"/>
              <a:t>This time is almost identical among architectures</a:t>
            </a:r>
            <a:r>
              <a:rPr lang="en-US" dirty="0"/>
              <a:t>,</a:t>
            </a:r>
            <a:r>
              <a:rPr lang="en-US" dirty="0" smtClean="0"/>
              <a:t> and higher parallelization on 512 bit compensate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584</Words>
  <Application>Microsoft Macintosh PowerPoint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Calibri</vt:lpstr>
      <vt:lpstr>Calibri Light</vt:lpstr>
      <vt:lpstr>Cambria Math</vt:lpstr>
      <vt:lpstr>CMMI10</vt:lpstr>
      <vt:lpstr>CMMI7</vt:lpstr>
      <vt:lpstr>CMR10</vt:lpstr>
      <vt:lpstr>CMSY10</vt:lpstr>
      <vt:lpstr>Mangal</vt:lpstr>
      <vt:lpstr>Wingdings</vt:lpstr>
      <vt:lpstr>Arial</vt:lpstr>
      <vt:lpstr>Office Theme</vt:lpstr>
      <vt:lpstr>Execute Predicate on Bit-packed Data</vt:lpstr>
      <vt:lpstr>Previous Methods</vt:lpstr>
      <vt:lpstr>Our Method</vt:lpstr>
      <vt:lpstr>Equal / NonEqual</vt:lpstr>
      <vt:lpstr>Range Comparison</vt:lpstr>
      <vt:lpstr>SIMD Arithmetic Operation</vt:lpstr>
      <vt:lpstr>Compute carry bit in parallel (take add as example)</vt:lpstr>
      <vt:lpstr>Experiment</vt:lpstr>
      <vt:lpstr>Performance Analysis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Jiang</dc:creator>
  <cp:lastModifiedBy>Hao Jiang</cp:lastModifiedBy>
  <cp:revision>12</cp:revision>
  <dcterms:created xsi:type="dcterms:W3CDTF">2017-09-26T15:29:21Z</dcterms:created>
  <dcterms:modified xsi:type="dcterms:W3CDTF">2017-09-26T17:31:38Z</dcterms:modified>
</cp:coreProperties>
</file>