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72" r:id="rId6"/>
    <p:sldId id="260" r:id="rId7"/>
    <p:sldId id="261" r:id="rId8"/>
    <p:sldId id="262" r:id="rId9"/>
    <p:sldId id="273" r:id="rId10"/>
    <p:sldId id="274" r:id="rId11"/>
    <p:sldId id="275" r:id="rId12"/>
    <p:sldId id="276" r:id="rId13"/>
    <p:sldId id="277" r:id="rId14"/>
    <p:sldId id="279" r:id="rId15"/>
    <p:sldId id="280" r:id="rId16"/>
    <p:sldId id="281" r:id="rId17"/>
    <p:sldId id="282" r:id="rId18"/>
    <p:sldId id="283" r:id="rId19"/>
    <p:sldId id="284" r:id="rId20"/>
    <p:sldId id="285" r:id="rId21"/>
    <p:sldId id="263" r:id="rId22"/>
    <p:sldId id="286" r:id="rId23"/>
    <p:sldId id="288" r:id="rId24"/>
    <p:sldId id="287" r:id="rId25"/>
    <p:sldId id="296" r:id="rId26"/>
    <p:sldId id="289" r:id="rId27"/>
    <p:sldId id="290" r:id="rId28"/>
    <p:sldId id="291" r:id="rId29"/>
    <p:sldId id="292" r:id="rId30"/>
    <p:sldId id="293" r:id="rId31"/>
    <p:sldId id="294" r:id="rId32"/>
    <p:sldId id="295" r:id="rId33"/>
  </p:sldIdLst>
  <p:sldSz cx="9144000" cy="5143500" type="screen16x9"/>
  <p:notesSz cx="6858000" cy="9144000"/>
  <p:embeddedFontLst>
    <p:embeddedFont>
      <p:font typeface="Abadi" panose="020B0604020104020204" pitchFamily="34" charset="0"/>
      <p:regular r:id="rId35"/>
    </p:embeddedFont>
    <p:embeddedFont>
      <p:font typeface="Maven Pro" panose="020B0604020202020204" charset="0"/>
      <p:regular r:id="rId36"/>
      <p:bold r:id="rId37"/>
    </p:embeddedFont>
    <p:embeddedFont>
      <p:font typeface="Nunito"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F572A-91E1-4EF1-AA44-8CD44D92A0E1}">
  <a:tblStyle styleId="{D96F572A-91E1-4EF1-AA44-8CD44D92A0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ofan Dong" userId="c3705553ba9abdff" providerId="LiveId" clId="{BC9C5D42-B87B-413C-8B38-3B4DB71EEC50}"/>
    <pc:docChg chg="custSel modSld">
      <pc:chgData name="Zhuofan Dong" userId="c3705553ba9abdff" providerId="LiveId" clId="{BC9C5D42-B87B-413C-8B38-3B4DB71EEC50}" dt="2023-03-07T03:39:51.865" v="9" actId="20577"/>
      <pc:docMkLst>
        <pc:docMk/>
      </pc:docMkLst>
      <pc:sldChg chg="modSp mod">
        <pc:chgData name="Zhuofan Dong" userId="c3705553ba9abdff" providerId="LiveId" clId="{BC9C5D42-B87B-413C-8B38-3B4DB71EEC50}" dt="2023-03-07T03:39:51.865" v="9" actId="20577"/>
        <pc:sldMkLst>
          <pc:docMk/>
          <pc:sldMk cId="0" sldId="256"/>
        </pc:sldMkLst>
        <pc:spChg chg="mod">
          <ac:chgData name="Zhuofan Dong" userId="c3705553ba9abdff" providerId="LiveId" clId="{BC9C5D42-B87B-413C-8B38-3B4DB71EEC50}" dt="2023-03-07T03:39:51.865" v="9" actId="20577"/>
          <ac:spMkLst>
            <pc:docMk/>
            <pc:sldMk cId="0" sldId="256"/>
            <ac:spMk id="278" creationId="{00000000-0000-0000-0000-000000000000}"/>
          </ac:spMkLst>
        </pc:spChg>
      </pc:sldChg>
      <pc:sldChg chg="addSp delSp modSp mod">
        <pc:chgData name="Zhuofan Dong" userId="c3705553ba9abdff" providerId="LiveId" clId="{BC9C5D42-B87B-413C-8B38-3B4DB71EEC50}" dt="2023-03-06T23:01:56.641" v="8" actId="1076"/>
        <pc:sldMkLst>
          <pc:docMk/>
          <pc:sldMk cId="1755366499" sldId="287"/>
        </pc:sldMkLst>
        <pc:picChg chg="add mod">
          <ac:chgData name="Zhuofan Dong" userId="c3705553ba9abdff" providerId="LiveId" clId="{BC9C5D42-B87B-413C-8B38-3B4DB71EEC50}" dt="2023-03-06T23:01:56.641" v="8" actId="1076"/>
          <ac:picMkLst>
            <pc:docMk/>
            <pc:sldMk cId="1755366499" sldId="287"/>
            <ac:picMk id="3" creationId="{7BEC0E2A-0EEA-8878-8740-D35DABFFB1EA}"/>
          </ac:picMkLst>
        </pc:picChg>
        <pc:picChg chg="del">
          <ac:chgData name="Zhuofan Dong" userId="c3705553ba9abdff" providerId="LiveId" clId="{BC9C5D42-B87B-413C-8B38-3B4DB71EEC50}" dt="2023-03-06T23:01:30.374" v="0" actId="478"/>
          <ac:picMkLst>
            <pc:docMk/>
            <pc:sldMk cId="1755366499" sldId="287"/>
            <ac:picMk id="16" creationId="{E0E9E2FF-B244-002A-E94E-75E0BD9391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8611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09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3793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960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01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38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3537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98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794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9a7b1a10df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9a7b1a10df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600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65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6703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7458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5261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429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2957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7210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154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17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9ce0c66d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9ce0c66d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abc83f5b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abc83f5b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143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9ceee35e8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9ceee35e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9ceee35e8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9ceee35e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9ceee35e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9ceee35e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0190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9ce0c66d79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9ce0c66d79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9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8000"/>
              <a:buNone/>
              <a:defRPr sz="8000">
                <a:solidFill>
                  <a:schemeClr val="lt1"/>
                </a:solidFill>
              </a:defRPr>
            </a:lvl1pPr>
            <a:lvl2pPr lvl="1" algn="ctr" rtl="0">
              <a:spcBef>
                <a:spcPts val="0"/>
              </a:spcBef>
              <a:spcAft>
                <a:spcPts val="0"/>
              </a:spcAft>
              <a:buClr>
                <a:schemeClr val="lt1"/>
              </a:buClr>
              <a:buSzPts val="8000"/>
              <a:buNone/>
              <a:defRPr sz="8000">
                <a:solidFill>
                  <a:schemeClr val="lt1"/>
                </a:solidFill>
              </a:defRPr>
            </a:lvl2pPr>
            <a:lvl3pPr lvl="2" algn="ctr" rtl="0">
              <a:spcBef>
                <a:spcPts val="0"/>
              </a:spcBef>
              <a:spcAft>
                <a:spcPts val="0"/>
              </a:spcAft>
              <a:buClr>
                <a:schemeClr val="lt1"/>
              </a:buClr>
              <a:buSzPts val="8000"/>
              <a:buNone/>
              <a:defRPr sz="8000">
                <a:solidFill>
                  <a:schemeClr val="lt1"/>
                </a:solidFill>
              </a:defRPr>
            </a:lvl3pPr>
            <a:lvl4pPr lvl="3" algn="ctr" rtl="0">
              <a:spcBef>
                <a:spcPts val="0"/>
              </a:spcBef>
              <a:spcAft>
                <a:spcPts val="0"/>
              </a:spcAft>
              <a:buClr>
                <a:schemeClr val="lt1"/>
              </a:buClr>
              <a:buSzPts val="8000"/>
              <a:buNone/>
              <a:defRPr sz="8000">
                <a:solidFill>
                  <a:schemeClr val="lt1"/>
                </a:solidFill>
              </a:defRPr>
            </a:lvl4pPr>
            <a:lvl5pPr lvl="4" algn="ctr" rtl="0">
              <a:spcBef>
                <a:spcPts val="0"/>
              </a:spcBef>
              <a:spcAft>
                <a:spcPts val="0"/>
              </a:spcAft>
              <a:buClr>
                <a:schemeClr val="lt1"/>
              </a:buClr>
              <a:buSzPts val="8000"/>
              <a:buNone/>
              <a:defRPr sz="8000">
                <a:solidFill>
                  <a:schemeClr val="lt1"/>
                </a:solidFill>
              </a:defRPr>
            </a:lvl5pPr>
            <a:lvl6pPr lvl="5" algn="ctr" rtl="0">
              <a:spcBef>
                <a:spcPts val="0"/>
              </a:spcBef>
              <a:spcAft>
                <a:spcPts val="0"/>
              </a:spcAft>
              <a:buClr>
                <a:schemeClr val="lt1"/>
              </a:buClr>
              <a:buSzPts val="8000"/>
              <a:buNone/>
              <a:defRPr sz="8000">
                <a:solidFill>
                  <a:schemeClr val="lt1"/>
                </a:solidFill>
              </a:defRPr>
            </a:lvl6pPr>
            <a:lvl7pPr lvl="6" algn="ctr" rtl="0">
              <a:spcBef>
                <a:spcPts val="0"/>
              </a:spcBef>
              <a:spcAft>
                <a:spcPts val="0"/>
              </a:spcAft>
              <a:buClr>
                <a:schemeClr val="lt1"/>
              </a:buClr>
              <a:buSzPts val="8000"/>
              <a:buNone/>
              <a:defRPr sz="8000">
                <a:solidFill>
                  <a:schemeClr val="lt1"/>
                </a:solidFill>
              </a:defRPr>
            </a:lvl7pPr>
            <a:lvl8pPr lvl="7" algn="ctr" rtl="0">
              <a:spcBef>
                <a:spcPts val="0"/>
              </a:spcBef>
              <a:spcAft>
                <a:spcPts val="0"/>
              </a:spcAft>
              <a:buClr>
                <a:schemeClr val="lt1"/>
              </a:buClr>
              <a:buSzPts val="8000"/>
              <a:buNone/>
              <a:defRPr sz="8000">
                <a:solidFill>
                  <a:schemeClr val="lt1"/>
                </a:solidFill>
              </a:defRPr>
            </a:lvl8pPr>
            <a:lvl9pPr lvl="8" algn="ctr" rtl="0">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rtl="0">
              <a:spcBef>
                <a:spcPts val="0"/>
              </a:spcBef>
              <a:spcAft>
                <a:spcPts val="0"/>
              </a:spcAft>
              <a:buClr>
                <a:schemeClr val="lt1"/>
              </a:buClr>
              <a:buSzPts val="1300"/>
              <a:buChar char="●"/>
              <a:defRPr>
                <a:solidFill>
                  <a:schemeClr val="lt1"/>
                </a:solidFill>
              </a:defRPr>
            </a:lvl1pPr>
            <a:lvl2pPr marL="914400" lvl="1" indent="-298450" algn="ctr" rtl="0">
              <a:spcBef>
                <a:spcPts val="0"/>
              </a:spcBef>
              <a:spcAft>
                <a:spcPts val="0"/>
              </a:spcAft>
              <a:buClr>
                <a:schemeClr val="lt1"/>
              </a:buClr>
              <a:buSzPts val="1100"/>
              <a:buChar char="○"/>
              <a:defRPr>
                <a:solidFill>
                  <a:schemeClr val="lt1"/>
                </a:solidFill>
              </a:defRPr>
            </a:lvl2pPr>
            <a:lvl3pPr marL="1371600" lvl="2" indent="-298450" algn="ctr" rtl="0">
              <a:spcBef>
                <a:spcPts val="0"/>
              </a:spcBef>
              <a:spcAft>
                <a:spcPts val="0"/>
              </a:spcAft>
              <a:buClr>
                <a:schemeClr val="lt1"/>
              </a:buClr>
              <a:buSzPts val="1100"/>
              <a:buChar char="■"/>
              <a:defRPr>
                <a:solidFill>
                  <a:schemeClr val="lt1"/>
                </a:solidFill>
              </a:defRPr>
            </a:lvl3pPr>
            <a:lvl4pPr marL="1828800" lvl="3" indent="-298450" algn="ctr" rtl="0">
              <a:spcBef>
                <a:spcPts val="0"/>
              </a:spcBef>
              <a:spcAft>
                <a:spcPts val="0"/>
              </a:spcAft>
              <a:buClr>
                <a:schemeClr val="lt1"/>
              </a:buClr>
              <a:buSzPts val="1100"/>
              <a:buChar char="●"/>
              <a:defRPr>
                <a:solidFill>
                  <a:schemeClr val="lt1"/>
                </a:solidFill>
              </a:defRPr>
            </a:lvl4pPr>
            <a:lvl5pPr marL="2286000" lvl="4" indent="-298450" algn="ctr" rtl="0">
              <a:spcBef>
                <a:spcPts val="0"/>
              </a:spcBef>
              <a:spcAft>
                <a:spcPts val="0"/>
              </a:spcAft>
              <a:buClr>
                <a:schemeClr val="lt1"/>
              </a:buClr>
              <a:buSzPts val="1100"/>
              <a:buChar char="○"/>
              <a:defRPr>
                <a:solidFill>
                  <a:schemeClr val="lt1"/>
                </a:solidFill>
              </a:defRPr>
            </a:lvl5pPr>
            <a:lvl6pPr marL="2743200" lvl="5" indent="-298450" algn="ctr" rtl="0">
              <a:spcBef>
                <a:spcPts val="0"/>
              </a:spcBef>
              <a:spcAft>
                <a:spcPts val="0"/>
              </a:spcAft>
              <a:buClr>
                <a:schemeClr val="lt1"/>
              </a:buClr>
              <a:buSzPts val="1100"/>
              <a:buChar char="■"/>
              <a:defRPr>
                <a:solidFill>
                  <a:schemeClr val="lt1"/>
                </a:solidFill>
              </a:defRPr>
            </a:lvl6pPr>
            <a:lvl7pPr marL="3200400" lvl="6" indent="-298450" algn="ctr" rtl="0">
              <a:spcBef>
                <a:spcPts val="0"/>
              </a:spcBef>
              <a:spcAft>
                <a:spcPts val="0"/>
              </a:spcAft>
              <a:buClr>
                <a:schemeClr val="lt1"/>
              </a:buClr>
              <a:buSzPts val="1100"/>
              <a:buChar char="●"/>
              <a:defRPr>
                <a:solidFill>
                  <a:schemeClr val="lt1"/>
                </a:solidFill>
              </a:defRPr>
            </a:lvl7pPr>
            <a:lvl8pPr marL="3657600" lvl="7" indent="-298450" algn="ctr" rtl="0">
              <a:spcBef>
                <a:spcPts val="0"/>
              </a:spcBef>
              <a:spcAft>
                <a:spcPts val="0"/>
              </a:spcAft>
              <a:buClr>
                <a:schemeClr val="lt1"/>
              </a:buClr>
              <a:buSzPts val="1100"/>
              <a:buChar char="○"/>
              <a:defRPr>
                <a:solidFill>
                  <a:schemeClr val="lt1"/>
                </a:solidFill>
              </a:defRPr>
            </a:lvl8pPr>
            <a:lvl9pPr marL="4114800" lvl="8" indent="-298450" algn="ctr" rtl="0">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rtl="0">
              <a:buNone/>
              <a:defRPr sz="900">
                <a:solidFill>
                  <a:schemeClr val="dk2"/>
                </a:solidFill>
                <a:latin typeface="Nunito"/>
                <a:ea typeface="Nunito"/>
                <a:cs typeface="Nunito"/>
                <a:sym typeface="Nunito"/>
              </a:defRPr>
            </a:lvl1pPr>
            <a:lvl2pPr lvl="1" algn="r" rtl="0">
              <a:buNone/>
              <a:defRPr sz="900">
                <a:solidFill>
                  <a:schemeClr val="dk2"/>
                </a:solidFill>
                <a:latin typeface="Nunito"/>
                <a:ea typeface="Nunito"/>
                <a:cs typeface="Nunito"/>
                <a:sym typeface="Nunito"/>
              </a:defRPr>
            </a:lvl2pPr>
            <a:lvl3pPr lvl="2" algn="r" rtl="0">
              <a:buNone/>
              <a:defRPr sz="900">
                <a:solidFill>
                  <a:schemeClr val="dk2"/>
                </a:solidFill>
                <a:latin typeface="Nunito"/>
                <a:ea typeface="Nunito"/>
                <a:cs typeface="Nunito"/>
                <a:sym typeface="Nunito"/>
              </a:defRPr>
            </a:lvl3pPr>
            <a:lvl4pPr lvl="3" algn="r" rtl="0">
              <a:buNone/>
              <a:defRPr sz="900">
                <a:solidFill>
                  <a:schemeClr val="dk2"/>
                </a:solidFill>
                <a:latin typeface="Nunito"/>
                <a:ea typeface="Nunito"/>
                <a:cs typeface="Nunito"/>
                <a:sym typeface="Nunito"/>
              </a:defRPr>
            </a:lvl4pPr>
            <a:lvl5pPr lvl="4" algn="r" rtl="0">
              <a:buNone/>
              <a:defRPr sz="900">
                <a:solidFill>
                  <a:schemeClr val="dk2"/>
                </a:solidFill>
                <a:latin typeface="Nunito"/>
                <a:ea typeface="Nunito"/>
                <a:cs typeface="Nunito"/>
                <a:sym typeface="Nunito"/>
              </a:defRPr>
            </a:lvl5pPr>
            <a:lvl6pPr lvl="5" algn="r" rtl="0">
              <a:buNone/>
              <a:defRPr sz="900">
                <a:solidFill>
                  <a:schemeClr val="dk2"/>
                </a:solidFill>
                <a:latin typeface="Nunito"/>
                <a:ea typeface="Nunito"/>
                <a:cs typeface="Nunito"/>
                <a:sym typeface="Nunito"/>
              </a:defRPr>
            </a:lvl6pPr>
            <a:lvl7pPr lvl="6" algn="r" rtl="0">
              <a:buNone/>
              <a:defRPr sz="900">
                <a:solidFill>
                  <a:schemeClr val="dk2"/>
                </a:solidFill>
                <a:latin typeface="Nunito"/>
                <a:ea typeface="Nunito"/>
                <a:cs typeface="Nunito"/>
                <a:sym typeface="Nunito"/>
              </a:defRPr>
            </a:lvl7pPr>
            <a:lvl8pPr lvl="7" algn="r" rtl="0">
              <a:buNone/>
              <a:defRPr sz="900">
                <a:solidFill>
                  <a:schemeClr val="dk2"/>
                </a:solidFill>
                <a:latin typeface="Nunito"/>
                <a:ea typeface="Nunito"/>
                <a:cs typeface="Nunito"/>
                <a:sym typeface="Nunito"/>
              </a:defRPr>
            </a:lvl8pPr>
            <a:lvl9pPr lvl="8" algn="r" rtl="0">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228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Yelp Recommender System</a:t>
            </a:r>
            <a:endParaRPr dirty="0"/>
          </a:p>
          <a:p>
            <a:pPr marL="0" lvl="0" indent="0" algn="l" rtl="0">
              <a:spcBef>
                <a:spcPts val="0"/>
              </a:spcBef>
              <a:spcAft>
                <a:spcPts val="0"/>
              </a:spcAft>
              <a:buNone/>
            </a:pPr>
            <a:r>
              <a:rPr lang="en" dirty="0"/>
              <a:t>Final Project Presentation</a:t>
            </a:r>
            <a:endParaRPr dirty="0"/>
          </a:p>
        </p:txBody>
      </p:sp>
      <p:sp>
        <p:nvSpPr>
          <p:cNvPr id="278" name="Google Shape;278;p13"/>
          <p:cNvSpPr txBox="1">
            <a:spLocks noGrp="1"/>
          </p:cNvSpPr>
          <p:nvPr>
            <p:ph type="subTitle" idx="1"/>
          </p:nvPr>
        </p:nvSpPr>
        <p:spPr>
          <a:xfrm>
            <a:off x="869700" y="3211869"/>
            <a:ext cx="7098300" cy="14412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 sz="1350" b="1" dirty="0">
                <a:latin typeface="Times New Roman"/>
                <a:ea typeface="Times New Roman"/>
                <a:cs typeface="Times New Roman"/>
                <a:sym typeface="Times New Roman"/>
              </a:rPr>
              <a:t>MScA Big Data Platform </a:t>
            </a:r>
            <a:endParaRPr sz="1350" b="1" dirty="0">
              <a:latin typeface="Times New Roman"/>
              <a:ea typeface="Times New Roman"/>
              <a:cs typeface="Times New Roman"/>
              <a:sym typeface="Times New Roman"/>
            </a:endParaRPr>
          </a:p>
          <a:p>
            <a:pPr marL="0" lvl="0" indent="0" algn="l" rtl="0">
              <a:lnSpc>
                <a:spcPct val="135714"/>
              </a:lnSpc>
              <a:spcBef>
                <a:spcPts val="0"/>
              </a:spcBef>
              <a:spcAft>
                <a:spcPts val="0"/>
              </a:spcAft>
              <a:buClr>
                <a:schemeClr val="dk1"/>
              </a:buClr>
              <a:buSzPts val="1100"/>
              <a:buFont typeface="Arial"/>
              <a:buNone/>
            </a:pPr>
            <a:r>
              <a:rPr lang="en-US" sz="1350" b="1">
                <a:latin typeface="Times New Roman"/>
                <a:ea typeface="Times New Roman"/>
                <a:cs typeface="Times New Roman"/>
                <a:sym typeface="Times New Roman"/>
              </a:rPr>
              <a:t>Zhuofan Dong</a:t>
            </a:r>
            <a:endParaRPr sz="135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Exploration-Reviews</a:t>
            </a:r>
            <a:endParaRPr dirty="0"/>
          </a:p>
        </p:txBody>
      </p:sp>
      <p:pic>
        <p:nvPicPr>
          <p:cNvPr id="4" name="Picture 3">
            <a:extLst>
              <a:ext uri="{FF2B5EF4-FFF2-40B4-BE49-F238E27FC236}">
                <a16:creationId xmlns:a16="http://schemas.microsoft.com/office/drawing/2014/main" id="{F3CF79B2-5781-8F6C-D3BE-0DCAE54A007E}"/>
              </a:ext>
            </a:extLst>
          </p:cNvPr>
          <p:cNvPicPr>
            <a:picLocks noChangeAspect="1"/>
          </p:cNvPicPr>
          <p:nvPr/>
        </p:nvPicPr>
        <p:blipFill>
          <a:blip r:embed="rId3"/>
          <a:stretch>
            <a:fillRect/>
          </a:stretch>
        </p:blipFill>
        <p:spPr>
          <a:xfrm>
            <a:off x="0" y="1855924"/>
            <a:ext cx="9144000" cy="2258876"/>
          </a:xfrm>
          <a:prstGeom prst="rect">
            <a:avLst/>
          </a:prstGeom>
        </p:spPr>
      </p:pic>
      <p:sp>
        <p:nvSpPr>
          <p:cNvPr id="5" name="TextBox 4">
            <a:extLst>
              <a:ext uri="{FF2B5EF4-FFF2-40B4-BE49-F238E27FC236}">
                <a16:creationId xmlns:a16="http://schemas.microsoft.com/office/drawing/2014/main" id="{F11021FC-6DD0-697B-A537-131074CBDD7A}"/>
              </a:ext>
            </a:extLst>
          </p:cNvPr>
          <p:cNvSpPr txBox="1"/>
          <p:nvPr/>
        </p:nvSpPr>
        <p:spPr>
          <a:xfrm>
            <a:off x="1162879" y="4391036"/>
            <a:ext cx="7424530" cy="338554"/>
          </a:xfrm>
          <a:prstGeom prst="rect">
            <a:avLst/>
          </a:prstGeom>
          <a:noFill/>
        </p:spPr>
        <p:txBody>
          <a:bodyPr wrap="square" rtlCol="0">
            <a:spAutoFit/>
          </a:bodyPr>
          <a:lstStyle/>
          <a:p>
            <a:r>
              <a:rPr lang="en-US" sz="1600" dirty="0"/>
              <a:t>According to the Distribution, we determine the text length of our training data</a:t>
            </a:r>
          </a:p>
        </p:txBody>
      </p:sp>
    </p:spTree>
    <p:extLst>
      <p:ext uri="{BB962C8B-B14F-4D97-AF65-F5344CB8AC3E}">
        <p14:creationId xmlns:p14="http://schemas.microsoft.com/office/powerpoint/2010/main" val="481030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Exploration-Reviews</a:t>
            </a:r>
            <a:endParaRPr dirty="0"/>
          </a:p>
        </p:txBody>
      </p:sp>
      <p:pic>
        <p:nvPicPr>
          <p:cNvPr id="3" name="Picture 2" descr="Chart, bar chart&#10;&#10;Description automatically generated">
            <a:extLst>
              <a:ext uri="{FF2B5EF4-FFF2-40B4-BE49-F238E27FC236}">
                <a16:creationId xmlns:a16="http://schemas.microsoft.com/office/drawing/2014/main" id="{87B66385-213A-44E6-9960-3F1EA3BEA866}"/>
              </a:ext>
            </a:extLst>
          </p:cNvPr>
          <p:cNvPicPr>
            <a:picLocks noChangeAspect="1"/>
          </p:cNvPicPr>
          <p:nvPr/>
        </p:nvPicPr>
        <p:blipFill>
          <a:blip r:embed="rId3"/>
          <a:stretch>
            <a:fillRect/>
          </a:stretch>
        </p:blipFill>
        <p:spPr>
          <a:xfrm>
            <a:off x="0" y="1740556"/>
            <a:ext cx="4942555" cy="2555890"/>
          </a:xfrm>
          <a:prstGeom prst="rect">
            <a:avLst/>
          </a:prstGeom>
        </p:spPr>
      </p:pic>
      <p:pic>
        <p:nvPicPr>
          <p:cNvPr id="6" name="Picture 5" descr="Chart, funnel chart&#10;&#10;Description automatically generated">
            <a:extLst>
              <a:ext uri="{FF2B5EF4-FFF2-40B4-BE49-F238E27FC236}">
                <a16:creationId xmlns:a16="http://schemas.microsoft.com/office/drawing/2014/main" id="{828FE7AB-0B20-F20F-9AA4-EA9889FC91A1}"/>
              </a:ext>
            </a:extLst>
          </p:cNvPr>
          <p:cNvPicPr>
            <a:picLocks noChangeAspect="1"/>
          </p:cNvPicPr>
          <p:nvPr/>
        </p:nvPicPr>
        <p:blipFill>
          <a:blip r:embed="rId4"/>
          <a:stretch>
            <a:fillRect/>
          </a:stretch>
        </p:blipFill>
        <p:spPr>
          <a:xfrm>
            <a:off x="4489379" y="1762328"/>
            <a:ext cx="4654621" cy="2534118"/>
          </a:xfrm>
          <a:prstGeom prst="rect">
            <a:avLst/>
          </a:prstGeom>
        </p:spPr>
      </p:pic>
      <p:sp>
        <p:nvSpPr>
          <p:cNvPr id="7" name="TextBox 6">
            <a:extLst>
              <a:ext uri="{FF2B5EF4-FFF2-40B4-BE49-F238E27FC236}">
                <a16:creationId xmlns:a16="http://schemas.microsoft.com/office/drawing/2014/main" id="{97657F56-BC57-1A09-4315-42A162B23D93}"/>
              </a:ext>
            </a:extLst>
          </p:cNvPr>
          <p:cNvSpPr txBox="1"/>
          <p:nvPr/>
        </p:nvSpPr>
        <p:spPr>
          <a:xfrm>
            <a:off x="2832652" y="4452730"/>
            <a:ext cx="3508513" cy="307777"/>
          </a:xfrm>
          <a:prstGeom prst="rect">
            <a:avLst/>
          </a:prstGeom>
          <a:noFill/>
        </p:spPr>
        <p:txBody>
          <a:bodyPr wrap="square" rtlCol="0">
            <a:spAutoFit/>
          </a:bodyPr>
          <a:lstStyle/>
          <a:p>
            <a:pPr algn="ctr"/>
            <a:r>
              <a:rPr lang="en-US" dirty="0"/>
              <a:t>Over the Country</a:t>
            </a:r>
          </a:p>
        </p:txBody>
      </p:sp>
    </p:spTree>
    <p:extLst>
      <p:ext uri="{BB962C8B-B14F-4D97-AF65-F5344CB8AC3E}">
        <p14:creationId xmlns:p14="http://schemas.microsoft.com/office/powerpoint/2010/main" val="3542814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Exploration-Reviews</a:t>
            </a:r>
            <a:endParaRPr dirty="0"/>
          </a:p>
        </p:txBody>
      </p:sp>
      <p:sp>
        <p:nvSpPr>
          <p:cNvPr id="7" name="TextBox 6">
            <a:extLst>
              <a:ext uri="{FF2B5EF4-FFF2-40B4-BE49-F238E27FC236}">
                <a16:creationId xmlns:a16="http://schemas.microsoft.com/office/drawing/2014/main" id="{97657F56-BC57-1A09-4315-42A162B23D93}"/>
              </a:ext>
            </a:extLst>
          </p:cNvPr>
          <p:cNvSpPr txBox="1"/>
          <p:nvPr/>
        </p:nvSpPr>
        <p:spPr>
          <a:xfrm>
            <a:off x="2832652" y="4452730"/>
            <a:ext cx="3508513" cy="307777"/>
          </a:xfrm>
          <a:prstGeom prst="rect">
            <a:avLst/>
          </a:prstGeom>
          <a:noFill/>
        </p:spPr>
        <p:txBody>
          <a:bodyPr wrap="square" rtlCol="0">
            <a:spAutoFit/>
          </a:bodyPr>
          <a:lstStyle/>
          <a:p>
            <a:pPr algn="ctr"/>
            <a:r>
              <a:rPr lang="en-US" dirty="0"/>
              <a:t>Over the Illinois</a:t>
            </a:r>
          </a:p>
        </p:txBody>
      </p:sp>
      <p:pic>
        <p:nvPicPr>
          <p:cNvPr id="4" name="Picture 3" descr="Chart, bar chart&#10;&#10;Description automatically generated">
            <a:extLst>
              <a:ext uri="{FF2B5EF4-FFF2-40B4-BE49-F238E27FC236}">
                <a16:creationId xmlns:a16="http://schemas.microsoft.com/office/drawing/2014/main" id="{821C97E6-A9D6-D10E-42FC-0177A5E49A75}"/>
              </a:ext>
            </a:extLst>
          </p:cNvPr>
          <p:cNvPicPr>
            <a:picLocks noChangeAspect="1"/>
          </p:cNvPicPr>
          <p:nvPr/>
        </p:nvPicPr>
        <p:blipFill>
          <a:blip r:embed="rId3"/>
          <a:stretch>
            <a:fillRect/>
          </a:stretch>
        </p:blipFill>
        <p:spPr>
          <a:xfrm>
            <a:off x="0" y="1824992"/>
            <a:ext cx="4572000" cy="2559407"/>
          </a:xfrm>
          <a:prstGeom prst="rect">
            <a:avLst/>
          </a:prstGeom>
        </p:spPr>
      </p:pic>
      <p:pic>
        <p:nvPicPr>
          <p:cNvPr id="8" name="Picture 7">
            <a:extLst>
              <a:ext uri="{FF2B5EF4-FFF2-40B4-BE49-F238E27FC236}">
                <a16:creationId xmlns:a16="http://schemas.microsoft.com/office/drawing/2014/main" id="{15DDEEBE-A333-9927-CC8D-912AB3959CA1}"/>
              </a:ext>
            </a:extLst>
          </p:cNvPr>
          <p:cNvPicPr>
            <a:picLocks noChangeAspect="1"/>
          </p:cNvPicPr>
          <p:nvPr/>
        </p:nvPicPr>
        <p:blipFill>
          <a:blip r:embed="rId4"/>
          <a:stretch>
            <a:fillRect/>
          </a:stretch>
        </p:blipFill>
        <p:spPr>
          <a:xfrm>
            <a:off x="4452731" y="1786785"/>
            <a:ext cx="4572000" cy="2631779"/>
          </a:xfrm>
          <a:prstGeom prst="rect">
            <a:avLst/>
          </a:prstGeom>
        </p:spPr>
      </p:pic>
    </p:spTree>
    <p:extLst>
      <p:ext uri="{BB962C8B-B14F-4D97-AF65-F5344CB8AC3E}">
        <p14:creationId xmlns:p14="http://schemas.microsoft.com/office/powerpoint/2010/main" val="128142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Exploration-Users</a:t>
            </a:r>
            <a:endParaRPr dirty="0"/>
          </a:p>
        </p:txBody>
      </p:sp>
      <p:pic>
        <p:nvPicPr>
          <p:cNvPr id="3" name="Picture 2">
            <a:extLst>
              <a:ext uri="{FF2B5EF4-FFF2-40B4-BE49-F238E27FC236}">
                <a16:creationId xmlns:a16="http://schemas.microsoft.com/office/drawing/2014/main" id="{D12CB949-0EE0-91B5-B60C-BB75BA7FD8F4}"/>
              </a:ext>
            </a:extLst>
          </p:cNvPr>
          <p:cNvPicPr>
            <a:picLocks noChangeAspect="1"/>
          </p:cNvPicPr>
          <p:nvPr/>
        </p:nvPicPr>
        <p:blipFill>
          <a:blip r:embed="rId3"/>
          <a:stretch>
            <a:fillRect/>
          </a:stretch>
        </p:blipFill>
        <p:spPr>
          <a:xfrm>
            <a:off x="1496528" y="1261199"/>
            <a:ext cx="5918063" cy="3882301"/>
          </a:xfrm>
          <a:prstGeom prst="rect">
            <a:avLst/>
          </a:prstGeom>
        </p:spPr>
      </p:pic>
    </p:spTree>
    <p:extLst>
      <p:ext uri="{BB962C8B-B14F-4D97-AF65-F5344CB8AC3E}">
        <p14:creationId xmlns:p14="http://schemas.microsoft.com/office/powerpoint/2010/main" val="221619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a:t>
            </a:r>
            <a:endParaRPr dirty="0"/>
          </a:p>
        </p:txBody>
      </p:sp>
      <p:pic>
        <p:nvPicPr>
          <p:cNvPr id="4" name="Picture 3" descr="A picture containing automaton&#10;&#10;Description automatically generated">
            <a:extLst>
              <a:ext uri="{FF2B5EF4-FFF2-40B4-BE49-F238E27FC236}">
                <a16:creationId xmlns:a16="http://schemas.microsoft.com/office/drawing/2014/main" id="{56CC8E9F-92A9-1209-5785-D52860AAA672}"/>
              </a:ext>
            </a:extLst>
          </p:cNvPr>
          <p:cNvPicPr>
            <a:picLocks noChangeAspect="1"/>
          </p:cNvPicPr>
          <p:nvPr/>
        </p:nvPicPr>
        <p:blipFill>
          <a:blip r:embed="rId3"/>
          <a:stretch>
            <a:fillRect/>
          </a:stretch>
        </p:blipFill>
        <p:spPr>
          <a:xfrm>
            <a:off x="7095839" y="0"/>
            <a:ext cx="2048161" cy="2114845"/>
          </a:xfrm>
          <a:prstGeom prst="rect">
            <a:avLst/>
          </a:prstGeom>
        </p:spPr>
      </p:pic>
      <p:sp>
        <p:nvSpPr>
          <p:cNvPr id="5" name="TextBox 4">
            <a:extLst>
              <a:ext uri="{FF2B5EF4-FFF2-40B4-BE49-F238E27FC236}">
                <a16:creationId xmlns:a16="http://schemas.microsoft.com/office/drawing/2014/main" id="{3C9AF936-78FA-40FD-99D0-809991765699}"/>
              </a:ext>
            </a:extLst>
          </p:cNvPr>
          <p:cNvSpPr txBox="1"/>
          <p:nvPr/>
        </p:nvSpPr>
        <p:spPr>
          <a:xfrm>
            <a:off x="665922" y="1818861"/>
            <a:ext cx="6311348" cy="738664"/>
          </a:xfrm>
          <a:prstGeom prst="rect">
            <a:avLst/>
          </a:prstGeom>
          <a:noFill/>
        </p:spPr>
        <p:txBody>
          <a:bodyPr wrap="square" rtlCol="0">
            <a:spAutoFit/>
          </a:bodyPr>
          <a:lstStyle/>
          <a:p>
            <a:r>
              <a:rPr lang="en-US" b="1" i="0" dirty="0">
                <a:effectLst/>
                <a:latin typeface="Abadi" panose="020B0604020104020204" pitchFamily="34" charset="0"/>
              </a:rPr>
              <a:t>1. Firstly, do all the users write reviews on Yelp after they experienced the service, or only very satisfied or unsatisfied experiences would make users comment on Yelp?</a:t>
            </a:r>
            <a:endParaRPr lang="en-US" dirty="0">
              <a:latin typeface="Abadi" panose="020B0604020104020204" pitchFamily="34" charset="0"/>
            </a:endParaRPr>
          </a:p>
        </p:txBody>
      </p:sp>
      <p:sp>
        <p:nvSpPr>
          <p:cNvPr id="6" name="TextBox 5">
            <a:extLst>
              <a:ext uri="{FF2B5EF4-FFF2-40B4-BE49-F238E27FC236}">
                <a16:creationId xmlns:a16="http://schemas.microsoft.com/office/drawing/2014/main" id="{94D08FE9-1249-3D31-6F78-43FD6DDB31F0}"/>
              </a:ext>
            </a:extLst>
          </p:cNvPr>
          <p:cNvSpPr txBox="1"/>
          <p:nvPr/>
        </p:nvSpPr>
        <p:spPr>
          <a:xfrm>
            <a:off x="665921" y="3061253"/>
            <a:ext cx="6311348" cy="523220"/>
          </a:xfrm>
          <a:prstGeom prst="rect">
            <a:avLst/>
          </a:prstGeom>
          <a:noFill/>
        </p:spPr>
        <p:txBody>
          <a:bodyPr wrap="square" rtlCol="0">
            <a:spAutoFit/>
          </a:bodyPr>
          <a:lstStyle/>
          <a:p>
            <a:r>
              <a:rPr lang="en-US" b="1" i="0" dirty="0">
                <a:effectLst/>
                <a:latin typeface="Abadi" panose="020B0604020104020204" pitchFamily="34" charset="0"/>
              </a:rPr>
              <a:t>2. How do we differentiate good reviews </a:t>
            </a:r>
            <a:r>
              <a:rPr lang="en-US" b="1" dirty="0">
                <a:latin typeface="Abadi" panose="020B0604020104020204" pitchFamily="34" charset="0"/>
              </a:rPr>
              <a:t>than </a:t>
            </a:r>
            <a:r>
              <a:rPr lang="en-US" b="1" i="0" dirty="0">
                <a:effectLst/>
                <a:latin typeface="Abadi" panose="020B0604020104020204" pitchFamily="34" charset="0"/>
              </a:rPr>
              <a:t>those bad reviews, such as reviews from competitors?</a:t>
            </a:r>
            <a:endParaRPr lang="en-US" dirty="0">
              <a:latin typeface="Abadi" panose="020B0604020104020204" pitchFamily="34" charset="0"/>
            </a:endParaRPr>
          </a:p>
        </p:txBody>
      </p:sp>
    </p:spTree>
    <p:extLst>
      <p:ext uri="{BB962C8B-B14F-4D97-AF65-F5344CB8AC3E}">
        <p14:creationId xmlns:p14="http://schemas.microsoft.com/office/powerpoint/2010/main" val="2254520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 name="Picture 2">
            <a:extLst>
              <a:ext uri="{FF2B5EF4-FFF2-40B4-BE49-F238E27FC236}">
                <a16:creationId xmlns:a16="http://schemas.microsoft.com/office/drawing/2014/main" id="{35F31B6C-108C-A248-FDE8-97144171CEBA}"/>
              </a:ext>
            </a:extLst>
          </p:cNvPr>
          <p:cNvPicPr>
            <a:picLocks noChangeAspect="1"/>
          </p:cNvPicPr>
          <p:nvPr/>
        </p:nvPicPr>
        <p:blipFill>
          <a:blip r:embed="rId3"/>
          <a:stretch>
            <a:fillRect/>
          </a:stretch>
        </p:blipFill>
        <p:spPr>
          <a:xfrm>
            <a:off x="0" y="1644361"/>
            <a:ext cx="9144000" cy="2152387"/>
          </a:xfrm>
          <a:prstGeom prst="rect">
            <a:avLst/>
          </a:prstGeom>
        </p:spPr>
      </p:pic>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Insights-First Question</a:t>
            </a:r>
            <a:endParaRPr dirty="0"/>
          </a:p>
        </p:txBody>
      </p:sp>
      <p:sp>
        <p:nvSpPr>
          <p:cNvPr id="9" name="TextBox 8">
            <a:extLst>
              <a:ext uri="{FF2B5EF4-FFF2-40B4-BE49-F238E27FC236}">
                <a16:creationId xmlns:a16="http://schemas.microsoft.com/office/drawing/2014/main" id="{8CA32ADF-8956-6BA8-8CA7-B82FEB74F755}"/>
              </a:ext>
            </a:extLst>
          </p:cNvPr>
          <p:cNvSpPr txBox="1"/>
          <p:nvPr/>
        </p:nvSpPr>
        <p:spPr>
          <a:xfrm>
            <a:off x="278296" y="4192163"/>
            <a:ext cx="3409121" cy="307777"/>
          </a:xfrm>
          <a:prstGeom prst="rect">
            <a:avLst/>
          </a:prstGeom>
          <a:noFill/>
        </p:spPr>
        <p:txBody>
          <a:bodyPr wrap="square" rtlCol="0">
            <a:spAutoFit/>
          </a:bodyPr>
          <a:lstStyle/>
          <a:p>
            <a:r>
              <a:rPr lang="en-US" dirty="0"/>
              <a:t>Difference = </a:t>
            </a:r>
            <a:r>
              <a:rPr lang="en-US" dirty="0" err="1"/>
              <a:t>AverageStar</a:t>
            </a:r>
            <a:r>
              <a:rPr lang="en-US" dirty="0"/>
              <a:t> - </a:t>
            </a:r>
            <a:r>
              <a:rPr lang="en-US" dirty="0" err="1"/>
              <a:t>BusinessStar</a:t>
            </a:r>
            <a:endParaRPr lang="en-US" dirty="0"/>
          </a:p>
        </p:txBody>
      </p:sp>
      <p:pic>
        <p:nvPicPr>
          <p:cNvPr id="8" name="Picture 7">
            <a:extLst>
              <a:ext uri="{FF2B5EF4-FFF2-40B4-BE49-F238E27FC236}">
                <a16:creationId xmlns:a16="http://schemas.microsoft.com/office/drawing/2014/main" id="{FD5F8AF9-1C18-C5B6-089C-3E1DB34B6D0F}"/>
              </a:ext>
            </a:extLst>
          </p:cNvPr>
          <p:cNvPicPr>
            <a:picLocks noChangeAspect="1"/>
          </p:cNvPicPr>
          <p:nvPr/>
        </p:nvPicPr>
        <p:blipFill>
          <a:blip r:embed="rId4"/>
          <a:stretch>
            <a:fillRect/>
          </a:stretch>
        </p:blipFill>
        <p:spPr>
          <a:xfrm>
            <a:off x="3965713" y="2148249"/>
            <a:ext cx="4457750" cy="2995251"/>
          </a:xfrm>
          <a:prstGeom prst="rect">
            <a:avLst/>
          </a:prstGeom>
        </p:spPr>
      </p:pic>
    </p:spTree>
    <p:extLst>
      <p:ext uri="{BB962C8B-B14F-4D97-AF65-F5344CB8AC3E}">
        <p14:creationId xmlns:p14="http://schemas.microsoft.com/office/powerpoint/2010/main" val="1121770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4" name="Picture 3">
            <a:extLst>
              <a:ext uri="{FF2B5EF4-FFF2-40B4-BE49-F238E27FC236}">
                <a16:creationId xmlns:a16="http://schemas.microsoft.com/office/drawing/2014/main" id="{4BD1DF9A-2BA4-B654-0FFD-A10DFD4CBD79}"/>
              </a:ext>
            </a:extLst>
          </p:cNvPr>
          <p:cNvPicPr>
            <a:picLocks noChangeAspect="1"/>
          </p:cNvPicPr>
          <p:nvPr/>
        </p:nvPicPr>
        <p:blipFill>
          <a:blip r:embed="rId3"/>
          <a:stretch>
            <a:fillRect/>
          </a:stretch>
        </p:blipFill>
        <p:spPr>
          <a:xfrm>
            <a:off x="0" y="1850344"/>
            <a:ext cx="5496692" cy="2905530"/>
          </a:xfrm>
          <a:prstGeom prst="rect">
            <a:avLst/>
          </a:prstGeom>
        </p:spPr>
      </p:pic>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Insights-First Question</a:t>
            </a:r>
            <a:endParaRPr dirty="0"/>
          </a:p>
        </p:txBody>
      </p:sp>
      <p:sp>
        <p:nvSpPr>
          <p:cNvPr id="5" name="TextBox 4">
            <a:extLst>
              <a:ext uri="{FF2B5EF4-FFF2-40B4-BE49-F238E27FC236}">
                <a16:creationId xmlns:a16="http://schemas.microsoft.com/office/drawing/2014/main" id="{0270ED8C-90FC-3E6A-7AE9-1221E3E0A9B2}"/>
              </a:ext>
            </a:extLst>
          </p:cNvPr>
          <p:cNvSpPr txBox="1"/>
          <p:nvPr/>
        </p:nvSpPr>
        <p:spPr>
          <a:xfrm>
            <a:off x="1162879" y="1416332"/>
            <a:ext cx="3409121" cy="307777"/>
          </a:xfrm>
          <a:prstGeom prst="rect">
            <a:avLst/>
          </a:prstGeom>
          <a:noFill/>
        </p:spPr>
        <p:txBody>
          <a:bodyPr wrap="square" rtlCol="0">
            <a:spAutoFit/>
          </a:bodyPr>
          <a:lstStyle/>
          <a:p>
            <a:r>
              <a:rPr lang="en-US" dirty="0"/>
              <a:t>Shapiro Wilk Test for Normality</a:t>
            </a:r>
          </a:p>
        </p:txBody>
      </p:sp>
      <p:pic>
        <p:nvPicPr>
          <p:cNvPr id="7" name="Picture 6">
            <a:extLst>
              <a:ext uri="{FF2B5EF4-FFF2-40B4-BE49-F238E27FC236}">
                <a16:creationId xmlns:a16="http://schemas.microsoft.com/office/drawing/2014/main" id="{AF990FAA-1DF1-6E5C-ACEF-73E90E674644}"/>
              </a:ext>
            </a:extLst>
          </p:cNvPr>
          <p:cNvPicPr>
            <a:picLocks noChangeAspect="1"/>
          </p:cNvPicPr>
          <p:nvPr/>
        </p:nvPicPr>
        <p:blipFill>
          <a:blip r:embed="rId4"/>
          <a:stretch>
            <a:fillRect/>
          </a:stretch>
        </p:blipFill>
        <p:spPr>
          <a:xfrm>
            <a:off x="5496693" y="2958219"/>
            <a:ext cx="3647308" cy="289289"/>
          </a:xfrm>
          <a:prstGeom prst="rect">
            <a:avLst/>
          </a:prstGeom>
        </p:spPr>
      </p:pic>
    </p:spTree>
    <p:extLst>
      <p:ext uri="{BB962C8B-B14F-4D97-AF65-F5344CB8AC3E}">
        <p14:creationId xmlns:p14="http://schemas.microsoft.com/office/powerpoint/2010/main" val="182594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 name="Picture 2" descr="Graphical user interface, text&#10;&#10;Description automatically generated with medium confidence">
            <a:extLst>
              <a:ext uri="{FF2B5EF4-FFF2-40B4-BE49-F238E27FC236}">
                <a16:creationId xmlns:a16="http://schemas.microsoft.com/office/drawing/2014/main" id="{7D893A5B-CD28-8AFE-71BD-4BE7F0CC46DA}"/>
              </a:ext>
            </a:extLst>
          </p:cNvPr>
          <p:cNvPicPr>
            <a:picLocks noChangeAspect="1"/>
          </p:cNvPicPr>
          <p:nvPr/>
        </p:nvPicPr>
        <p:blipFill>
          <a:blip r:embed="rId3"/>
          <a:stretch>
            <a:fillRect/>
          </a:stretch>
        </p:blipFill>
        <p:spPr>
          <a:xfrm>
            <a:off x="725557" y="1918448"/>
            <a:ext cx="4651512" cy="1096924"/>
          </a:xfrm>
          <a:prstGeom prst="rect">
            <a:avLst/>
          </a:prstGeom>
        </p:spPr>
      </p:pic>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Insights-First Question</a:t>
            </a:r>
            <a:endParaRPr dirty="0"/>
          </a:p>
        </p:txBody>
      </p:sp>
      <p:sp>
        <p:nvSpPr>
          <p:cNvPr id="5" name="TextBox 4">
            <a:extLst>
              <a:ext uri="{FF2B5EF4-FFF2-40B4-BE49-F238E27FC236}">
                <a16:creationId xmlns:a16="http://schemas.microsoft.com/office/drawing/2014/main" id="{0270ED8C-90FC-3E6A-7AE9-1221E3E0A9B2}"/>
              </a:ext>
            </a:extLst>
          </p:cNvPr>
          <p:cNvSpPr txBox="1"/>
          <p:nvPr/>
        </p:nvSpPr>
        <p:spPr>
          <a:xfrm>
            <a:off x="655983" y="1408951"/>
            <a:ext cx="5864086" cy="307777"/>
          </a:xfrm>
          <a:prstGeom prst="rect">
            <a:avLst/>
          </a:prstGeom>
          <a:noFill/>
        </p:spPr>
        <p:txBody>
          <a:bodyPr wrap="square" rtlCol="0">
            <a:spAutoFit/>
          </a:bodyPr>
          <a:lstStyle/>
          <a:p>
            <a:r>
              <a:rPr lang="en-US" dirty="0"/>
              <a:t>Non-parametric Statistics Test – Wilcoxon Rank Sum Test</a:t>
            </a:r>
          </a:p>
        </p:txBody>
      </p:sp>
      <p:sp>
        <p:nvSpPr>
          <p:cNvPr id="6" name="TextBox 5">
            <a:extLst>
              <a:ext uri="{FF2B5EF4-FFF2-40B4-BE49-F238E27FC236}">
                <a16:creationId xmlns:a16="http://schemas.microsoft.com/office/drawing/2014/main" id="{4039A7A6-FF00-4998-C1CB-BE7B4BEB05D2}"/>
              </a:ext>
            </a:extLst>
          </p:cNvPr>
          <p:cNvSpPr txBox="1"/>
          <p:nvPr/>
        </p:nvSpPr>
        <p:spPr>
          <a:xfrm>
            <a:off x="725557" y="4067871"/>
            <a:ext cx="5647021" cy="954107"/>
          </a:xfrm>
          <a:prstGeom prst="rect">
            <a:avLst/>
          </a:prstGeom>
          <a:noFill/>
        </p:spPr>
        <p:txBody>
          <a:bodyPr wrap="square" rtlCol="0">
            <a:spAutoFit/>
          </a:bodyPr>
          <a:lstStyle/>
          <a:p>
            <a:r>
              <a:rPr lang="en-US" b="0" i="0" dirty="0">
                <a:effectLst/>
                <a:latin typeface="Abadi" panose="020B0604020104020204" pitchFamily="34" charset="0"/>
              </a:rPr>
              <a:t>This implies that the mean of rating by user with text review submitted are different from the average rating by all users. In this case, average rating is lower than the other. We probably want to only include rates with written reviews.</a:t>
            </a:r>
            <a:endParaRPr lang="en-US" dirty="0">
              <a:latin typeface="Abadi" panose="020B0604020104020204" pitchFamily="34" charset="0"/>
            </a:endParaRPr>
          </a:p>
        </p:txBody>
      </p:sp>
      <p:pic>
        <p:nvPicPr>
          <p:cNvPr id="9" name="Picture 8" descr="A picture containing text&#10;&#10;Description automatically generated">
            <a:extLst>
              <a:ext uri="{FF2B5EF4-FFF2-40B4-BE49-F238E27FC236}">
                <a16:creationId xmlns:a16="http://schemas.microsoft.com/office/drawing/2014/main" id="{EE396FF8-F00E-A26E-C879-E56AF6AE6162}"/>
              </a:ext>
            </a:extLst>
          </p:cNvPr>
          <p:cNvPicPr>
            <a:picLocks noChangeAspect="1"/>
          </p:cNvPicPr>
          <p:nvPr/>
        </p:nvPicPr>
        <p:blipFill>
          <a:blip r:embed="rId4"/>
          <a:stretch>
            <a:fillRect/>
          </a:stretch>
        </p:blipFill>
        <p:spPr>
          <a:xfrm>
            <a:off x="6469903" y="2469403"/>
            <a:ext cx="2674097" cy="2674097"/>
          </a:xfrm>
          <a:prstGeom prst="rect">
            <a:avLst/>
          </a:prstGeom>
        </p:spPr>
      </p:pic>
      <p:pic>
        <p:nvPicPr>
          <p:cNvPr id="11" name="Picture 10" descr="Logo, icon&#10;&#10;Description automatically generated">
            <a:extLst>
              <a:ext uri="{FF2B5EF4-FFF2-40B4-BE49-F238E27FC236}">
                <a16:creationId xmlns:a16="http://schemas.microsoft.com/office/drawing/2014/main" id="{D99A3372-5D5A-61DD-89E1-3EE7133C4B0F}"/>
              </a:ext>
            </a:extLst>
          </p:cNvPr>
          <p:cNvPicPr>
            <a:picLocks noChangeAspect="1"/>
          </p:cNvPicPr>
          <p:nvPr/>
        </p:nvPicPr>
        <p:blipFill>
          <a:blip r:embed="rId5"/>
          <a:stretch>
            <a:fillRect/>
          </a:stretch>
        </p:blipFill>
        <p:spPr>
          <a:xfrm>
            <a:off x="628232" y="3124764"/>
            <a:ext cx="2886478" cy="943107"/>
          </a:xfrm>
          <a:prstGeom prst="rect">
            <a:avLst/>
          </a:prstGeom>
        </p:spPr>
      </p:pic>
    </p:spTree>
    <p:extLst>
      <p:ext uri="{BB962C8B-B14F-4D97-AF65-F5344CB8AC3E}">
        <p14:creationId xmlns:p14="http://schemas.microsoft.com/office/powerpoint/2010/main" val="3051185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Insights-Second Question</a:t>
            </a:r>
            <a:endParaRPr dirty="0"/>
          </a:p>
        </p:txBody>
      </p:sp>
      <p:sp>
        <p:nvSpPr>
          <p:cNvPr id="5" name="TextBox 4">
            <a:extLst>
              <a:ext uri="{FF2B5EF4-FFF2-40B4-BE49-F238E27FC236}">
                <a16:creationId xmlns:a16="http://schemas.microsoft.com/office/drawing/2014/main" id="{0270ED8C-90FC-3E6A-7AE9-1221E3E0A9B2}"/>
              </a:ext>
            </a:extLst>
          </p:cNvPr>
          <p:cNvSpPr txBox="1"/>
          <p:nvPr/>
        </p:nvSpPr>
        <p:spPr>
          <a:xfrm>
            <a:off x="655983" y="1408951"/>
            <a:ext cx="5864086" cy="1169551"/>
          </a:xfrm>
          <a:prstGeom prst="rect">
            <a:avLst/>
          </a:prstGeom>
          <a:noFill/>
        </p:spPr>
        <p:txBody>
          <a:bodyPr wrap="square" rtlCol="0">
            <a:spAutoFit/>
          </a:bodyPr>
          <a:lstStyle/>
          <a:p>
            <a:r>
              <a:rPr lang="en-US" dirty="0"/>
              <a:t>Elite: </a:t>
            </a:r>
            <a:r>
              <a:rPr lang="en-US" b="0" i="0" dirty="0">
                <a:solidFill>
                  <a:srgbClr val="202124"/>
                </a:solidFill>
                <a:effectLst/>
                <a:latin typeface="Abadi" panose="020B0604020104020204" pitchFamily="34" charset="0"/>
              </a:rPr>
              <a:t>The Yelp Elite Squad is </a:t>
            </a:r>
            <a:r>
              <a:rPr lang="en-US" dirty="0">
                <a:solidFill>
                  <a:srgbClr val="040C28"/>
                </a:solidFill>
                <a:latin typeface="Abadi" panose="020B0604020104020204" pitchFamily="34" charset="0"/>
              </a:rPr>
              <a:t>a </a:t>
            </a:r>
            <a:r>
              <a:rPr lang="en-US" b="0" i="0" dirty="0">
                <a:solidFill>
                  <a:srgbClr val="040C28"/>
                </a:solidFill>
                <a:effectLst/>
                <a:latin typeface="Abadi" panose="020B0604020104020204" pitchFamily="34" charset="0"/>
              </a:rPr>
              <a:t>way of recognizing people who are active in the Yelp community and role models on and off the Yelp site</a:t>
            </a:r>
            <a:r>
              <a:rPr lang="en-US" b="0" i="0" dirty="0">
                <a:solidFill>
                  <a:srgbClr val="202124"/>
                </a:solidFill>
                <a:effectLst/>
                <a:latin typeface="Abadi" panose="020B0604020104020204" pitchFamily="34" charset="0"/>
              </a:rPr>
              <a:t>. Elite-worthiness is based on several things, including well-written reviews, high quality photos, a detailed personal profile, and a history of playing well with others.</a:t>
            </a:r>
            <a:endParaRPr lang="en-US" dirty="0">
              <a:latin typeface="Abadi" panose="020B0604020104020204" pitchFamily="34" charset="0"/>
            </a:endParaRPr>
          </a:p>
        </p:txBody>
      </p:sp>
      <p:sp>
        <p:nvSpPr>
          <p:cNvPr id="6" name="TextBox 5">
            <a:extLst>
              <a:ext uri="{FF2B5EF4-FFF2-40B4-BE49-F238E27FC236}">
                <a16:creationId xmlns:a16="http://schemas.microsoft.com/office/drawing/2014/main" id="{4039A7A6-FF00-4998-C1CB-BE7B4BEB05D2}"/>
              </a:ext>
            </a:extLst>
          </p:cNvPr>
          <p:cNvSpPr txBox="1"/>
          <p:nvPr/>
        </p:nvSpPr>
        <p:spPr>
          <a:xfrm>
            <a:off x="655983" y="3200214"/>
            <a:ext cx="5647021" cy="523220"/>
          </a:xfrm>
          <a:prstGeom prst="rect">
            <a:avLst/>
          </a:prstGeom>
          <a:noFill/>
        </p:spPr>
        <p:txBody>
          <a:bodyPr wrap="square" rtlCol="0">
            <a:spAutoFit/>
          </a:bodyPr>
          <a:lstStyle/>
          <a:p>
            <a:r>
              <a:rPr lang="en-US" dirty="0">
                <a:latin typeface="Abadi" panose="020B0604020104020204" pitchFamily="34" charset="0"/>
              </a:rPr>
              <a:t>Problem: If there are differences between elite average stars and non-elite average stars, we may only use the reviews from Elite Members</a:t>
            </a:r>
          </a:p>
        </p:txBody>
      </p:sp>
      <p:pic>
        <p:nvPicPr>
          <p:cNvPr id="9" name="Picture 8" descr="A picture containing text&#10;&#10;Description automatically generated">
            <a:extLst>
              <a:ext uri="{FF2B5EF4-FFF2-40B4-BE49-F238E27FC236}">
                <a16:creationId xmlns:a16="http://schemas.microsoft.com/office/drawing/2014/main" id="{EE396FF8-F00E-A26E-C879-E56AF6AE6162}"/>
              </a:ext>
            </a:extLst>
          </p:cNvPr>
          <p:cNvPicPr>
            <a:picLocks noChangeAspect="1"/>
          </p:cNvPicPr>
          <p:nvPr/>
        </p:nvPicPr>
        <p:blipFill>
          <a:blip r:embed="rId3"/>
          <a:stretch>
            <a:fillRect/>
          </a:stretch>
        </p:blipFill>
        <p:spPr>
          <a:xfrm>
            <a:off x="6469903" y="2469403"/>
            <a:ext cx="2674097" cy="2674097"/>
          </a:xfrm>
          <a:prstGeom prst="rect">
            <a:avLst/>
          </a:prstGeom>
        </p:spPr>
      </p:pic>
    </p:spTree>
    <p:extLst>
      <p:ext uri="{BB962C8B-B14F-4D97-AF65-F5344CB8AC3E}">
        <p14:creationId xmlns:p14="http://schemas.microsoft.com/office/powerpoint/2010/main" val="117309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3" name="Picture 2">
            <a:extLst>
              <a:ext uri="{FF2B5EF4-FFF2-40B4-BE49-F238E27FC236}">
                <a16:creationId xmlns:a16="http://schemas.microsoft.com/office/drawing/2014/main" id="{1E74E227-563C-6E2C-ED82-52D93EE4FB58}"/>
              </a:ext>
            </a:extLst>
          </p:cNvPr>
          <p:cNvPicPr>
            <a:picLocks noChangeAspect="1"/>
          </p:cNvPicPr>
          <p:nvPr/>
        </p:nvPicPr>
        <p:blipFill>
          <a:blip r:embed="rId3"/>
          <a:stretch>
            <a:fillRect/>
          </a:stretch>
        </p:blipFill>
        <p:spPr>
          <a:xfrm>
            <a:off x="1018044" y="1597875"/>
            <a:ext cx="7602011" cy="2381582"/>
          </a:xfrm>
          <a:prstGeom prst="rect">
            <a:avLst/>
          </a:prstGeom>
        </p:spPr>
      </p:pic>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Insights-Second Question</a:t>
            </a:r>
            <a:endParaRPr dirty="0"/>
          </a:p>
        </p:txBody>
      </p:sp>
      <p:sp>
        <p:nvSpPr>
          <p:cNvPr id="6" name="TextBox 5">
            <a:extLst>
              <a:ext uri="{FF2B5EF4-FFF2-40B4-BE49-F238E27FC236}">
                <a16:creationId xmlns:a16="http://schemas.microsoft.com/office/drawing/2014/main" id="{4039A7A6-FF00-4998-C1CB-BE7B4BEB05D2}"/>
              </a:ext>
            </a:extLst>
          </p:cNvPr>
          <p:cNvSpPr txBox="1"/>
          <p:nvPr/>
        </p:nvSpPr>
        <p:spPr>
          <a:xfrm>
            <a:off x="2687279" y="4237148"/>
            <a:ext cx="5647021" cy="307777"/>
          </a:xfrm>
          <a:prstGeom prst="rect">
            <a:avLst/>
          </a:prstGeom>
          <a:noFill/>
        </p:spPr>
        <p:txBody>
          <a:bodyPr wrap="square" rtlCol="0">
            <a:spAutoFit/>
          </a:bodyPr>
          <a:lstStyle/>
          <a:p>
            <a:r>
              <a:rPr lang="en-US" dirty="0">
                <a:latin typeface="Abadi" panose="020B0604020104020204" pitchFamily="34" charset="0"/>
              </a:rPr>
              <a:t>Conclusion: </a:t>
            </a:r>
            <a:r>
              <a:rPr lang="en-US" b="0" i="0" dirty="0">
                <a:effectLst/>
                <a:latin typeface="Abadi" panose="020B0604020104020204" pitchFamily="34" charset="0"/>
              </a:rPr>
              <a:t>The differences are significant.</a:t>
            </a:r>
            <a:endParaRPr lang="en-US" dirty="0">
              <a:latin typeface="Abadi" panose="020B0604020104020204" pitchFamily="34" charset="0"/>
            </a:endParaRPr>
          </a:p>
        </p:txBody>
      </p:sp>
    </p:spTree>
    <p:extLst>
      <p:ext uri="{BB962C8B-B14F-4D97-AF65-F5344CB8AC3E}">
        <p14:creationId xmlns:p14="http://schemas.microsoft.com/office/powerpoint/2010/main" val="51691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 name="Picture 1">
            <a:extLst>
              <a:ext uri="{FF2B5EF4-FFF2-40B4-BE49-F238E27FC236}">
                <a16:creationId xmlns:a16="http://schemas.microsoft.com/office/drawing/2014/main" id="{3048416C-F271-161E-2086-ED77AAF656BA}"/>
              </a:ext>
            </a:extLst>
          </p:cNvPr>
          <p:cNvPicPr>
            <a:picLocks noChangeAspect="1"/>
          </p:cNvPicPr>
          <p:nvPr/>
        </p:nvPicPr>
        <p:blipFill>
          <a:blip r:embed="rId3"/>
          <a:stretch>
            <a:fillRect/>
          </a:stretch>
        </p:blipFill>
        <p:spPr>
          <a:xfrm>
            <a:off x="3667398" y="459188"/>
            <a:ext cx="5476602" cy="2864684"/>
          </a:xfrm>
          <a:prstGeom prst="rect">
            <a:avLst/>
          </a:prstGeom>
        </p:spPr>
      </p:pic>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Agenda</a:t>
            </a:r>
            <a:endParaRPr dirty="0"/>
          </a:p>
        </p:txBody>
      </p:sp>
      <p:sp>
        <p:nvSpPr>
          <p:cNvPr id="284" name="Google Shape;284;p14"/>
          <p:cNvSpPr txBox="1">
            <a:spLocks noGrp="1"/>
          </p:cNvSpPr>
          <p:nvPr>
            <p:ph type="body" idx="1"/>
          </p:nvPr>
        </p:nvSpPr>
        <p:spPr>
          <a:xfrm>
            <a:off x="1160107" y="1304250"/>
            <a:ext cx="7402595" cy="3636775"/>
          </a:xfrm>
          <a:prstGeom prst="rect">
            <a:avLst/>
          </a:prstGeom>
        </p:spPr>
        <p:txBody>
          <a:bodyPr spcFirstLastPara="1" wrap="square" lIns="91425" tIns="91425" rIns="91425" bIns="91425" anchor="t" anchorCtr="0">
            <a:normAutofit fontScale="92500" lnSpcReduction="10000"/>
          </a:bodyPr>
          <a:lstStyle/>
          <a:p>
            <a:pPr marL="457200" lvl="0" indent="-298450" algn="l" rtl="0">
              <a:spcBef>
                <a:spcPts val="0"/>
              </a:spcBef>
              <a:spcAft>
                <a:spcPts val="0"/>
              </a:spcAft>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Business Problem</a:t>
            </a:r>
          </a:p>
          <a:p>
            <a:pPr lvl="1">
              <a:buClr>
                <a:srgbClr val="000000"/>
              </a:buClr>
            </a:pPr>
            <a:r>
              <a:rPr lang="en-US" sz="1400" dirty="0">
                <a:solidFill>
                  <a:srgbClr val="000000"/>
                </a:solidFill>
                <a:latin typeface="Abadi" panose="020B0604020104020204" pitchFamily="34" charset="0"/>
                <a:ea typeface="Arial"/>
                <a:cs typeface="Arial"/>
                <a:sym typeface="Arial"/>
              </a:rPr>
              <a:t>Executive Summary</a:t>
            </a:r>
          </a:p>
          <a:p>
            <a:pPr lvl="1">
              <a:buClr>
                <a:srgbClr val="000000"/>
              </a:buClr>
            </a:pPr>
            <a:r>
              <a:rPr lang="en-US" sz="1400" dirty="0">
                <a:solidFill>
                  <a:srgbClr val="000000"/>
                </a:solidFill>
                <a:latin typeface="Abadi" panose="020B0604020104020204" pitchFamily="34" charset="0"/>
                <a:ea typeface="Arial"/>
                <a:cs typeface="Arial"/>
                <a:sym typeface="Arial"/>
              </a:rPr>
              <a:t>Data Profile</a:t>
            </a:r>
          </a:p>
          <a:p>
            <a:pPr marL="457200" lvl="0" indent="-298450" algn="l" rtl="0">
              <a:spcBef>
                <a:spcPts val="0"/>
              </a:spcBef>
              <a:spcAft>
                <a:spcPts val="0"/>
              </a:spcAft>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Data Infrastructure</a:t>
            </a:r>
          </a:p>
          <a:p>
            <a:pPr marL="457200" lvl="0" indent="-298450" algn="l" rtl="0">
              <a:spcBef>
                <a:spcPts val="0"/>
              </a:spcBef>
              <a:spcAft>
                <a:spcPts val="0"/>
              </a:spcAft>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Data Exploration</a:t>
            </a:r>
          </a:p>
          <a:p>
            <a:pPr lvl="1">
              <a:buClr>
                <a:srgbClr val="000000"/>
              </a:buClr>
            </a:pPr>
            <a:r>
              <a:rPr lang="en-US" sz="1400" dirty="0">
                <a:solidFill>
                  <a:srgbClr val="000000"/>
                </a:solidFill>
                <a:latin typeface="Abadi" panose="020B0604020104020204" pitchFamily="34" charset="0"/>
                <a:ea typeface="Arial"/>
                <a:cs typeface="Arial"/>
                <a:sym typeface="Arial"/>
              </a:rPr>
              <a:t>EDA</a:t>
            </a:r>
          </a:p>
          <a:p>
            <a:pPr lvl="1">
              <a:buClr>
                <a:srgbClr val="000000"/>
              </a:buClr>
            </a:pPr>
            <a:r>
              <a:rPr lang="en-US" sz="1400" dirty="0">
                <a:solidFill>
                  <a:srgbClr val="000000"/>
                </a:solidFill>
                <a:latin typeface="Abadi" panose="020B0604020104020204" pitchFamily="34" charset="0"/>
                <a:ea typeface="Arial"/>
                <a:cs typeface="Arial"/>
                <a:sym typeface="Arial"/>
              </a:rPr>
              <a:t>Statistical Tests for Assumptions</a:t>
            </a:r>
          </a:p>
          <a:p>
            <a:pPr indent="-298450">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Sentimental Analysis</a:t>
            </a:r>
          </a:p>
          <a:p>
            <a:pPr lvl="1">
              <a:buClr>
                <a:srgbClr val="000000"/>
              </a:buClr>
              <a:buFont typeface="+mj-lt"/>
              <a:buAutoNum type="arabicParenR"/>
            </a:pPr>
            <a:r>
              <a:rPr lang="en-US" sz="1400" dirty="0">
                <a:solidFill>
                  <a:srgbClr val="000000"/>
                </a:solidFill>
                <a:latin typeface="Abadi" panose="020B0604020104020204" pitchFamily="34" charset="0"/>
                <a:ea typeface="Arial"/>
                <a:cs typeface="Arial"/>
                <a:sym typeface="Arial"/>
              </a:rPr>
              <a:t>Logistic Regression</a:t>
            </a:r>
          </a:p>
          <a:p>
            <a:pPr lvl="1">
              <a:buClr>
                <a:srgbClr val="000000"/>
              </a:buClr>
              <a:buFont typeface="+mj-lt"/>
              <a:buAutoNum type="arabicParenR"/>
            </a:pPr>
            <a:r>
              <a:rPr lang="en-US" sz="1400" dirty="0">
                <a:solidFill>
                  <a:srgbClr val="000000"/>
                </a:solidFill>
                <a:latin typeface="Abadi" panose="020B0604020104020204" pitchFamily="34" charset="0"/>
                <a:ea typeface="Arial"/>
                <a:cs typeface="Arial"/>
                <a:sym typeface="Arial"/>
              </a:rPr>
              <a:t>Random Forest</a:t>
            </a:r>
          </a:p>
          <a:p>
            <a:pPr lvl="1">
              <a:buClr>
                <a:srgbClr val="000000"/>
              </a:buClr>
              <a:buFont typeface="+mj-lt"/>
              <a:buAutoNum type="arabicParenR"/>
            </a:pPr>
            <a:r>
              <a:rPr lang="en-US" sz="1400" dirty="0">
                <a:solidFill>
                  <a:srgbClr val="000000"/>
                </a:solidFill>
                <a:latin typeface="Abadi" panose="020B0604020104020204" pitchFamily="34" charset="0"/>
                <a:ea typeface="Arial"/>
                <a:cs typeface="Arial"/>
                <a:sym typeface="Arial"/>
              </a:rPr>
              <a:t>Gradient Boost Classifier</a:t>
            </a:r>
          </a:p>
          <a:p>
            <a:pPr marL="457200" lvl="0" indent="-298450" algn="l" rtl="0">
              <a:spcBef>
                <a:spcPts val="0"/>
              </a:spcBef>
              <a:spcAft>
                <a:spcPts val="0"/>
              </a:spcAft>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Recommender System</a:t>
            </a:r>
          </a:p>
          <a:p>
            <a:pPr lvl="1">
              <a:buClr>
                <a:srgbClr val="000000"/>
              </a:buClr>
            </a:pPr>
            <a:r>
              <a:rPr lang="en-US" sz="1400" dirty="0">
                <a:solidFill>
                  <a:srgbClr val="000000"/>
                </a:solidFill>
                <a:latin typeface="Abadi" panose="020B0604020104020204" pitchFamily="34" charset="0"/>
                <a:ea typeface="Arial"/>
                <a:cs typeface="Arial"/>
                <a:sym typeface="Arial"/>
              </a:rPr>
              <a:t>Association Mining</a:t>
            </a:r>
          </a:p>
          <a:p>
            <a:pPr lvl="1">
              <a:buClr>
                <a:srgbClr val="000000"/>
              </a:buClr>
            </a:pPr>
            <a:r>
              <a:rPr lang="en-US" sz="1400" dirty="0">
                <a:solidFill>
                  <a:srgbClr val="000000"/>
                </a:solidFill>
                <a:latin typeface="Abadi" panose="020B0604020104020204" pitchFamily="34" charset="0"/>
                <a:ea typeface="Arial"/>
                <a:cs typeface="Arial"/>
                <a:sym typeface="Arial"/>
              </a:rPr>
              <a:t>ALS</a:t>
            </a:r>
            <a:endParaRPr sz="1400" dirty="0">
              <a:solidFill>
                <a:srgbClr val="000000"/>
              </a:solidFill>
              <a:latin typeface="Abadi" panose="020B0604020104020204" pitchFamily="34" charset="0"/>
              <a:ea typeface="Arial"/>
              <a:cs typeface="Arial"/>
              <a:sym typeface="Arial"/>
            </a:endParaRPr>
          </a:p>
          <a:p>
            <a:pPr marL="457200" lvl="0" indent="-298450" algn="l" rtl="0">
              <a:spcBef>
                <a:spcPts val="0"/>
              </a:spcBef>
              <a:spcAft>
                <a:spcPts val="0"/>
              </a:spcAft>
              <a:buClr>
                <a:srgbClr val="000000"/>
              </a:buClr>
              <a:buSzPts val="1100"/>
              <a:buFont typeface="+mj-lt"/>
              <a:buAutoNum type="arabicParenR"/>
            </a:pPr>
            <a:r>
              <a:rPr lang="en" sz="1400" dirty="0">
                <a:solidFill>
                  <a:srgbClr val="000000"/>
                </a:solidFill>
                <a:latin typeface="Abadi" panose="020B0604020104020204" pitchFamily="34" charset="0"/>
                <a:ea typeface="Arial"/>
                <a:cs typeface="Arial"/>
                <a:sym typeface="Arial"/>
              </a:rPr>
              <a:t>Results</a:t>
            </a:r>
          </a:p>
          <a:p>
            <a:pPr marL="457200" lvl="0" indent="-298450" algn="l" rtl="0">
              <a:spcBef>
                <a:spcPts val="0"/>
              </a:spcBef>
              <a:spcAft>
                <a:spcPts val="0"/>
              </a:spcAft>
              <a:buClr>
                <a:srgbClr val="000000"/>
              </a:buClr>
              <a:buSzPts val="1100"/>
              <a:buFont typeface="+mj-lt"/>
              <a:buAutoNum type="arabicParenR"/>
            </a:pPr>
            <a:r>
              <a:rPr lang="en-US" sz="1400" dirty="0">
                <a:solidFill>
                  <a:srgbClr val="000000"/>
                </a:solidFill>
                <a:latin typeface="Abadi" panose="020B0604020104020204" pitchFamily="34" charset="0"/>
                <a:ea typeface="Arial"/>
                <a:cs typeface="Arial"/>
                <a:sym typeface="Arial"/>
              </a:rPr>
              <a:t>Improvements</a:t>
            </a:r>
            <a:endParaRPr sz="1400" dirty="0">
              <a:solidFill>
                <a:srgbClr val="000000"/>
              </a:solidFill>
              <a:latin typeface="Abadi" panose="020B0604020104020204" pitchFamily="34" charset="0"/>
              <a:ea typeface="Arial"/>
              <a:cs typeface="Arial"/>
              <a:sym typeface="Arial"/>
            </a:endParaRPr>
          </a:p>
          <a:p>
            <a:pPr marL="0" lvl="0" indent="0" algn="l" rtl="0">
              <a:spcBef>
                <a:spcPts val="0"/>
              </a:spcBef>
              <a:spcAft>
                <a:spcPts val="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1E64-B606-31C8-9A79-F49F25DE6774}"/>
              </a:ext>
            </a:extLst>
          </p:cNvPr>
          <p:cNvSpPr>
            <a:spLocks noGrp="1"/>
          </p:cNvSpPr>
          <p:nvPr>
            <p:ph type="title"/>
          </p:nvPr>
        </p:nvSpPr>
        <p:spPr/>
        <p:txBody>
          <a:bodyPr/>
          <a:lstStyle/>
          <a:p>
            <a:r>
              <a:rPr lang="en" dirty="0"/>
              <a:t>Data </a:t>
            </a:r>
            <a:r>
              <a:rPr lang="en-US" dirty="0"/>
              <a:t>Insights- Data Modeling</a:t>
            </a:r>
          </a:p>
        </p:txBody>
      </p:sp>
      <p:sp>
        <p:nvSpPr>
          <p:cNvPr id="3" name="Text Placeholder 2">
            <a:extLst>
              <a:ext uri="{FF2B5EF4-FFF2-40B4-BE49-F238E27FC236}">
                <a16:creationId xmlns:a16="http://schemas.microsoft.com/office/drawing/2014/main" id="{4C0D3738-F383-1206-2389-C1A30F51138B}"/>
              </a:ext>
            </a:extLst>
          </p:cNvPr>
          <p:cNvSpPr>
            <a:spLocks noGrp="1"/>
          </p:cNvSpPr>
          <p:nvPr>
            <p:ph type="body" idx="1"/>
          </p:nvPr>
        </p:nvSpPr>
        <p:spPr>
          <a:xfrm>
            <a:off x="1126324" y="1600617"/>
            <a:ext cx="7520720" cy="2944308"/>
          </a:xfrm>
        </p:spPr>
        <p:txBody>
          <a:bodyPr/>
          <a:lstStyle/>
          <a:p>
            <a:r>
              <a:rPr lang="en-US" sz="1600" b="0" i="0" dirty="0">
                <a:effectLst/>
                <a:latin typeface="Abadi" panose="020B0604020104020204" pitchFamily="34" charset="0"/>
              </a:rPr>
              <a:t>Users are mostly driven to post a review on Yelp when they are very satisfied with the experience they have with these businesses (ratings = 5 and 4).</a:t>
            </a:r>
          </a:p>
          <a:p>
            <a:endParaRPr lang="en-US" sz="1600" b="0" i="0" dirty="0">
              <a:effectLst/>
              <a:latin typeface="Abadi" panose="020B0604020104020204" pitchFamily="34" charset="0"/>
            </a:endParaRPr>
          </a:p>
          <a:p>
            <a:r>
              <a:rPr lang="en-US" sz="1600" b="0" i="0" dirty="0">
                <a:effectLst/>
                <a:latin typeface="Abadi" panose="020B0604020104020204" pitchFamily="34" charset="0"/>
              </a:rPr>
              <a:t>Only use select reviews for restaurant businesses.</a:t>
            </a:r>
          </a:p>
          <a:p>
            <a:endParaRPr lang="en-US" sz="1600" b="0" i="0" dirty="0">
              <a:effectLst/>
              <a:latin typeface="Abadi" panose="020B0604020104020204" pitchFamily="34" charset="0"/>
            </a:endParaRPr>
          </a:p>
          <a:p>
            <a:r>
              <a:rPr lang="en-US" sz="1600" b="0" i="0" dirty="0">
                <a:effectLst/>
                <a:latin typeface="Abadi" panose="020B0604020104020204" pitchFamily="34" charset="0"/>
              </a:rPr>
              <a:t>Only select reviews that are labelled as useful by at least one user.</a:t>
            </a:r>
          </a:p>
          <a:p>
            <a:endParaRPr lang="en-US" sz="1600" b="0" i="0" dirty="0">
              <a:effectLst/>
              <a:latin typeface="Abadi" panose="020B0604020104020204" pitchFamily="34" charset="0"/>
            </a:endParaRPr>
          </a:p>
          <a:p>
            <a:r>
              <a:rPr lang="en-US" sz="1600" b="0" i="0" dirty="0">
                <a:effectLst/>
                <a:latin typeface="Abadi" panose="020B0604020104020204" pitchFamily="34" charset="0"/>
              </a:rPr>
              <a:t>Only select positive reviews (rated as 4 or 5 stars) and negative reviews (rated as 1 or 2 stars), exclude neutral reviews (rated as 3 stars).</a:t>
            </a:r>
          </a:p>
          <a:p>
            <a:endParaRPr lang="en-US" b="0" i="0" dirty="0">
              <a:effectLst/>
              <a:latin typeface="Abadi" panose="020B0604020104020204" pitchFamily="34" charset="0"/>
            </a:endParaRPr>
          </a:p>
          <a:p>
            <a:endParaRPr lang="en-US" dirty="0">
              <a:latin typeface="Abadi" panose="020B0604020104020204" pitchFamily="34" charset="0"/>
            </a:endParaRPr>
          </a:p>
        </p:txBody>
      </p:sp>
    </p:spTree>
    <p:extLst>
      <p:ext uri="{BB962C8B-B14F-4D97-AF65-F5344CB8AC3E}">
        <p14:creationId xmlns:p14="http://schemas.microsoft.com/office/powerpoint/2010/main" val="66779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Sentimental Analysis</a:t>
            </a:r>
            <a:endParaRPr dirty="0"/>
          </a:p>
        </p:txBody>
      </p:sp>
      <p:sp>
        <p:nvSpPr>
          <p:cNvPr id="3" name="Text Placeholder 2">
            <a:extLst>
              <a:ext uri="{FF2B5EF4-FFF2-40B4-BE49-F238E27FC236}">
                <a16:creationId xmlns:a16="http://schemas.microsoft.com/office/drawing/2014/main" id="{3AB96350-F430-1417-CCBC-ABAF4E1250BF}"/>
              </a:ext>
            </a:extLst>
          </p:cNvPr>
          <p:cNvSpPr>
            <a:spLocks noGrp="1"/>
          </p:cNvSpPr>
          <p:nvPr>
            <p:ph type="body" idx="1"/>
          </p:nvPr>
        </p:nvSpPr>
        <p:spPr>
          <a:xfrm>
            <a:off x="1215776" y="1230127"/>
            <a:ext cx="7030500" cy="2541600"/>
          </a:xfrm>
        </p:spPr>
        <p:txBody>
          <a:bodyPr/>
          <a:lstStyle/>
          <a:p>
            <a:r>
              <a:rPr lang="en-US" dirty="0" err="1"/>
              <a:t>Review_Stars</a:t>
            </a:r>
            <a:r>
              <a:rPr lang="en-US" dirty="0"/>
              <a:t> ~ Reviews</a:t>
            </a:r>
          </a:p>
        </p:txBody>
      </p:sp>
      <p:pic>
        <p:nvPicPr>
          <p:cNvPr id="5" name="Picture 4">
            <a:extLst>
              <a:ext uri="{FF2B5EF4-FFF2-40B4-BE49-F238E27FC236}">
                <a16:creationId xmlns:a16="http://schemas.microsoft.com/office/drawing/2014/main" id="{183D9731-41B0-41A8-EC8A-3A25C3E530B0}"/>
              </a:ext>
            </a:extLst>
          </p:cNvPr>
          <p:cNvPicPr>
            <a:picLocks noChangeAspect="1"/>
          </p:cNvPicPr>
          <p:nvPr/>
        </p:nvPicPr>
        <p:blipFill>
          <a:blip r:embed="rId3"/>
          <a:stretch>
            <a:fillRect/>
          </a:stretch>
        </p:blipFill>
        <p:spPr>
          <a:xfrm>
            <a:off x="494524" y="1665195"/>
            <a:ext cx="8154952" cy="34783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Sentimental Analysis</a:t>
            </a:r>
            <a:endParaRPr dirty="0"/>
          </a:p>
        </p:txBody>
      </p:sp>
      <p:sp>
        <p:nvSpPr>
          <p:cNvPr id="3" name="Text Placeholder 2">
            <a:extLst>
              <a:ext uri="{FF2B5EF4-FFF2-40B4-BE49-F238E27FC236}">
                <a16:creationId xmlns:a16="http://schemas.microsoft.com/office/drawing/2014/main" id="{3AB96350-F430-1417-CCBC-ABAF4E1250BF}"/>
              </a:ext>
            </a:extLst>
          </p:cNvPr>
          <p:cNvSpPr>
            <a:spLocks noGrp="1"/>
          </p:cNvSpPr>
          <p:nvPr>
            <p:ph type="body" idx="1"/>
          </p:nvPr>
        </p:nvSpPr>
        <p:spPr>
          <a:xfrm>
            <a:off x="1215776" y="1230127"/>
            <a:ext cx="7030500" cy="2541600"/>
          </a:xfrm>
        </p:spPr>
        <p:txBody>
          <a:bodyPr/>
          <a:lstStyle/>
          <a:p>
            <a:r>
              <a:rPr lang="en-US" dirty="0" err="1"/>
              <a:t>Review_Stars</a:t>
            </a:r>
            <a:r>
              <a:rPr lang="en-US" dirty="0"/>
              <a:t> ~ Reviews</a:t>
            </a:r>
          </a:p>
        </p:txBody>
      </p:sp>
      <p:pic>
        <p:nvPicPr>
          <p:cNvPr id="4" name="Picture 3">
            <a:extLst>
              <a:ext uri="{FF2B5EF4-FFF2-40B4-BE49-F238E27FC236}">
                <a16:creationId xmlns:a16="http://schemas.microsoft.com/office/drawing/2014/main" id="{64828A13-A885-C1FB-E122-F4AF4577C909}"/>
              </a:ext>
            </a:extLst>
          </p:cNvPr>
          <p:cNvPicPr>
            <a:picLocks noChangeAspect="1"/>
          </p:cNvPicPr>
          <p:nvPr/>
        </p:nvPicPr>
        <p:blipFill>
          <a:blip r:embed="rId3"/>
          <a:stretch>
            <a:fillRect/>
          </a:stretch>
        </p:blipFill>
        <p:spPr>
          <a:xfrm>
            <a:off x="0" y="1602307"/>
            <a:ext cx="9144000" cy="1797239"/>
          </a:xfrm>
          <a:prstGeom prst="rect">
            <a:avLst/>
          </a:prstGeom>
        </p:spPr>
      </p:pic>
      <p:pic>
        <p:nvPicPr>
          <p:cNvPr id="7" name="Picture 6">
            <a:extLst>
              <a:ext uri="{FF2B5EF4-FFF2-40B4-BE49-F238E27FC236}">
                <a16:creationId xmlns:a16="http://schemas.microsoft.com/office/drawing/2014/main" id="{4811079E-8514-9D27-82DF-913DC7CB9DE2}"/>
              </a:ext>
            </a:extLst>
          </p:cNvPr>
          <p:cNvPicPr>
            <a:picLocks noChangeAspect="1"/>
          </p:cNvPicPr>
          <p:nvPr/>
        </p:nvPicPr>
        <p:blipFill>
          <a:blip r:embed="rId4"/>
          <a:stretch>
            <a:fillRect/>
          </a:stretch>
        </p:blipFill>
        <p:spPr>
          <a:xfrm>
            <a:off x="-1" y="3378796"/>
            <a:ext cx="5019367" cy="1764704"/>
          </a:xfrm>
          <a:prstGeom prst="rect">
            <a:avLst/>
          </a:prstGeom>
        </p:spPr>
      </p:pic>
    </p:spTree>
    <p:extLst>
      <p:ext uri="{BB962C8B-B14F-4D97-AF65-F5344CB8AC3E}">
        <p14:creationId xmlns:p14="http://schemas.microsoft.com/office/powerpoint/2010/main" val="553710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Sentimental Analysis</a:t>
            </a:r>
            <a:endParaRPr dirty="0"/>
          </a:p>
        </p:txBody>
      </p:sp>
      <p:sp>
        <p:nvSpPr>
          <p:cNvPr id="3" name="Text Placeholder 2">
            <a:extLst>
              <a:ext uri="{FF2B5EF4-FFF2-40B4-BE49-F238E27FC236}">
                <a16:creationId xmlns:a16="http://schemas.microsoft.com/office/drawing/2014/main" id="{3AB96350-F430-1417-CCBC-ABAF4E1250BF}"/>
              </a:ext>
            </a:extLst>
          </p:cNvPr>
          <p:cNvSpPr>
            <a:spLocks noGrp="1"/>
          </p:cNvSpPr>
          <p:nvPr>
            <p:ph type="body" idx="1"/>
          </p:nvPr>
        </p:nvSpPr>
        <p:spPr>
          <a:xfrm>
            <a:off x="672492" y="1509672"/>
            <a:ext cx="7799015" cy="2541600"/>
          </a:xfrm>
        </p:spPr>
        <p:txBody>
          <a:bodyPr/>
          <a:lstStyle/>
          <a:p>
            <a:r>
              <a:rPr lang="en-US" sz="2000" dirty="0"/>
              <a:t>Hashing-TF  allows us to finish the project quick and dirty. In the real development, we always want to try something easy to implement to get some results as quick as possible.</a:t>
            </a:r>
          </a:p>
          <a:p>
            <a:endParaRPr lang="en-US" dirty="0"/>
          </a:p>
        </p:txBody>
      </p:sp>
      <p:pic>
        <p:nvPicPr>
          <p:cNvPr id="5" name="Picture 4">
            <a:extLst>
              <a:ext uri="{FF2B5EF4-FFF2-40B4-BE49-F238E27FC236}">
                <a16:creationId xmlns:a16="http://schemas.microsoft.com/office/drawing/2014/main" id="{D2C2275D-4ABF-A3CE-7786-1027C0BC0490}"/>
              </a:ext>
            </a:extLst>
          </p:cNvPr>
          <p:cNvPicPr>
            <a:picLocks noChangeAspect="1"/>
          </p:cNvPicPr>
          <p:nvPr/>
        </p:nvPicPr>
        <p:blipFill>
          <a:blip r:embed="rId3"/>
          <a:stretch>
            <a:fillRect/>
          </a:stretch>
        </p:blipFill>
        <p:spPr>
          <a:xfrm>
            <a:off x="-1" y="2886620"/>
            <a:ext cx="9144000" cy="1906366"/>
          </a:xfrm>
          <a:prstGeom prst="rect">
            <a:avLst/>
          </a:prstGeom>
        </p:spPr>
      </p:pic>
    </p:spTree>
    <p:extLst>
      <p:ext uri="{BB962C8B-B14F-4D97-AF65-F5344CB8AC3E}">
        <p14:creationId xmlns:p14="http://schemas.microsoft.com/office/powerpoint/2010/main" val="407591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Sentimental Analysis-Models</a:t>
            </a:r>
            <a:endParaRPr dirty="0"/>
          </a:p>
        </p:txBody>
      </p:sp>
      <p:sp>
        <p:nvSpPr>
          <p:cNvPr id="9" name="TextBox 8">
            <a:extLst>
              <a:ext uri="{FF2B5EF4-FFF2-40B4-BE49-F238E27FC236}">
                <a16:creationId xmlns:a16="http://schemas.microsoft.com/office/drawing/2014/main" id="{F5FF00B3-5028-92B3-3B1E-9757DBA216E6}"/>
              </a:ext>
            </a:extLst>
          </p:cNvPr>
          <p:cNvSpPr txBox="1"/>
          <p:nvPr/>
        </p:nvSpPr>
        <p:spPr>
          <a:xfrm>
            <a:off x="864704" y="1999461"/>
            <a:ext cx="1987827" cy="318053"/>
          </a:xfrm>
          <a:prstGeom prst="rect">
            <a:avLst/>
          </a:prstGeom>
          <a:noFill/>
        </p:spPr>
        <p:txBody>
          <a:bodyPr wrap="square" rtlCol="0">
            <a:spAutoFit/>
          </a:bodyPr>
          <a:lstStyle/>
          <a:p>
            <a:r>
              <a:rPr lang="en-US" dirty="0"/>
              <a:t>Logistic Regression</a:t>
            </a:r>
          </a:p>
        </p:txBody>
      </p:sp>
      <p:sp>
        <p:nvSpPr>
          <p:cNvPr id="10" name="TextBox 9">
            <a:extLst>
              <a:ext uri="{FF2B5EF4-FFF2-40B4-BE49-F238E27FC236}">
                <a16:creationId xmlns:a16="http://schemas.microsoft.com/office/drawing/2014/main" id="{E4BEB020-3B31-D583-B34E-4FC7201E0FDB}"/>
              </a:ext>
            </a:extLst>
          </p:cNvPr>
          <p:cNvSpPr txBox="1"/>
          <p:nvPr/>
        </p:nvSpPr>
        <p:spPr>
          <a:xfrm>
            <a:off x="3825136" y="1999460"/>
            <a:ext cx="1987827" cy="318053"/>
          </a:xfrm>
          <a:prstGeom prst="rect">
            <a:avLst/>
          </a:prstGeom>
          <a:noFill/>
        </p:spPr>
        <p:txBody>
          <a:bodyPr wrap="square" rtlCol="0">
            <a:spAutoFit/>
          </a:bodyPr>
          <a:lstStyle/>
          <a:p>
            <a:r>
              <a:rPr lang="en-US" dirty="0"/>
              <a:t>Random Forest</a:t>
            </a:r>
          </a:p>
        </p:txBody>
      </p:sp>
      <p:sp>
        <p:nvSpPr>
          <p:cNvPr id="11" name="TextBox 10">
            <a:extLst>
              <a:ext uri="{FF2B5EF4-FFF2-40B4-BE49-F238E27FC236}">
                <a16:creationId xmlns:a16="http://schemas.microsoft.com/office/drawing/2014/main" id="{51C62F56-7316-493B-704F-09BC6AEFE94F}"/>
              </a:ext>
            </a:extLst>
          </p:cNvPr>
          <p:cNvSpPr txBox="1"/>
          <p:nvPr/>
        </p:nvSpPr>
        <p:spPr>
          <a:xfrm>
            <a:off x="6785568" y="1999460"/>
            <a:ext cx="2335698" cy="307777"/>
          </a:xfrm>
          <a:prstGeom prst="rect">
            <a:avLst/>
          </a:prstGeom>
          <a:noFill/>
        </p:spPr>
        <p:txBody>
          <a:bodyPr wrap="square" rtlCol="0">
            <a:spAutoFit/>
          </a:bodyPr>
          <a:lstStyle/>
          <a:p>
            <a:r>
              <a:rPr lang="en-US" dirty="0"/>
              <a:t>Gradient Boost Classifier</a:t>
            </a:r>
          </a:p>
        </p:txBody>
      </p:sp>
      <p:pic>
        <p:nvPicPr>
          <p:cNvPr id="14" name="Picture 13">
            <a:extLst>
              <a:ext uri="{FF2B5EF4-FFF2-40B4-BE49-F238E27FC236}">
                <a16:creationId xmlns:a16="http://schemas.microsoft.com/office/drawing/2014/main" id="{AED2902F-F196-5DD5-BDAF-1D05C6BD37C5}"/>
              </a:ext>
            </a:extLst>
          </p:cNvPr>
          <p:cNvPicPr>
            <a:picLocks noChangeAspect="1"/>
          </p:cNvPicPr>
          <p:nvPr/>
        </p:nvPicPr>
        <p:blipFill>
          <a:blip r:embed="rId3"/>
          <a:stretch>
            <a:fillRect/>
          </a:stretch>
        </p:blipFill>
        <p:spPr>
          <a:xfrm>
            <a:off x="49697" y="2721094"/>
            <a:ext cx="2971798" cy="1433464"/>
          </a:xfrm>
          <a:prstGeom prst="rect">
            <a:avLst/>
          </a:prstGeom>
        </p:spPr>
      </p:pic>
      <p:pic>
        <p:nvPicPr>
          <p:cNvPr id="18" name="Picture 17">
            <a:extLst>
              <a:ext uri="{FF2B5EF4-FFF2-40B4-BE49-F238E27FC236}">
                <a16:creationId xmlns:a16="http://schemas.microsoft.com/office/drawing/2014/main" id="{3D487AF5-26F6-CBC9-3D5E-260552703362}"/>
              </a:ext>
            </a:extLst>
          </p:cNvPr>
          <p:cNvPicPr>
            <a:picLocks noChangeAspect="1"/>
          </p:cNvPicPr>
          <p:nvPr/>
        </p:nvPicPr>
        <p:blipFill>
          <a:blip r:embed="rId4"/>
          <a:stretch>
            <a:fillRect/>
          </a:stretch>
        </p:blipFill>
        <p:spPr>
          <a:xfrm>
            <a:off x="6281529" y="2753138"/>
            <a:ext cx="2852529" cy="1286054"/>
          </a:xfrm>
          <a:prstGeom prst="rect">
            <a:avLst/>
          </a:prstGeom>
        </p:spPr>
      </p:pic>
      <p:sp>
        <p:nvSpPr>
          <p:cNvPr id="20" name="TextBox 19">
            <a:extLst>
              <a:ext uri="{FF2B5EF4-FFF2-40B4-BE49-F238E27FC236}">
                <a16:creationId xmlns:a16="http://schemas.microsoft.com/office/drawing/2014/main" id="{FCC45B1E-77A1-94C5-FE5C-FFA2D62EDDBA}"/>
              </a:ext>
            </a:extLst>
          </p:cNvPr>
          <p:cNvSpPr txBox="1"/>
          <p:nvPr/>
        </p:nvSpPr>
        <p:spPr>
          <a:xfrm>
            <a:off x="2331781" y="1399670"/>
            <a:ext cx="4974535" cy="307777"/>
          </a:xfrm>
          <a:prstGeom prst="rect">
            <a:avLst/>
          </a:prstGeom>
          <a:noFill/>
        </p:spPr>
        <p:txBody>
          <a:bodyPr wrap="square" rtlCol="0">
            <a:spAutoFit/>
          </a:bodyPr>
          <a:lstStyle/>
          <a:p>
            <a:r>
              <a:rPr lang="en-US" dirty="0"/>
              <a:t>Logistic Regression &gt; Random Forest &gt; Gradient Boost</a:t>
            </a:r>
          </a:p>
        </p:txBody>
      </p:sp>
      <p:sp>
        <p:nvSpPr>
          <p:cNvPr id="22" name="TextBox 21">
            <a:extLst>
              <a:ext uri="{FF2B5EF4-FFF2-40B4-BE49-F238E27FC236}">
                <a16:creationId xmlns:a16="http://schemas.microsoft.com/office/drawing/2014/main" id="{A159CA8B-317A-D6DD-64D2-1CD2A78CF539}"/>
              </a:ext>
            </a:extLst>
          </p:cNvPr>
          <p:cNvSpPr txBox="1"/>
          <p:nvPr/>
        </p:nvSpPr>
        <p:spPr>
          <a:xfrm>
            <a:off x="1532738" y="4231127"/>
            <a:ext cx="6420679" cy="738664"/>
          </a:xfrm>
          <a:prstGeom prst="rect">
            <a:avLst/>
          </a:prstGeom>
          <a:noFill/>
        </p:spPr>
        <p:txBody>
          <a:bodyPr wrap="square">
            <a:spAutoFit/>
          </a:bodyPr>
          <a:lstStyle/>
          <a:p>
            <a:r>
              <a:rPr lang="en-US" dirty="0"/>
              <a:t>This can be used for user's experience prediction. If the predicted value is 0, we can send them a follow-up questionnaire and ask them to rate and comment our service.</a:t>
            </a:r>
          </a:p>
        </p:txBody>
      </p:sp>
      <p:pic>
        <p:nvPicPr>
          <p:cNvPr id="3" name="Picture 2">
            <a:extLst>
              <a:ext uri="{FF2B5EF4-FFF2-40B4-BE49-F238E27FC236}">
                <a16:creationId xmlns:a16="http://schemas.microsoft.com/office/drawing/2014/main" id="{7BEC0E2A-0EEA-8878-8740-D35DABFFB1EA}"/>
              </a:ext>
            </a:extLst>
          </p:cNvPr>
          <p:cNvPicPr>
            <a:picLocks noChangeAspect="1"/>
          </p:cNvPicPr>
          <p:nvPr/>
        </p:nvPicPr>
        <p:blipFill>
          <a:blip r:embed="rId5"/>
          <a:stretch>
            <a:fillRect/>
          </a:stretch>
        </p:blipFill>
        <p:spPr>
          <a:xfrm>
            <a:off x="2852531" y="2749638"/>
            <a:ext cx="3359393" cy="1289554"/>
          </a:xfrm>
          <a:prstGeom prst="rect">
            <a:avLst/>
          </a:prstGeom>
        </p:spPr>
      </p:pic>
    </p:spTree>
    <p:extLst>
      <p:ext uri="{BB962C8B-B14F-4D97-AF65-F5344CB8AC3E}">
        <p14:creationId xmlns:p14="http://schemas.microsoft.com/office/powerpoint/2010/main" val="175536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Improvements</a:t>
            </a:r>
            <a:endParaRPr dirty="0"/>
          </a:p>
        </p:txBody>
      </p:sp>
      <p:sp>
        <p:nvSpPr>
          <p:cNvPr id="2" name="TextBox 1">
            <a:extLst>
              <a:ext uri="{FF2B5EF4-FFF2-40B4-BE49-F238E27FC236}">
                <a16:creationId xmlns:a16="http://schemas.microsoft.com/office/drawing/2014/main" id="{09243308-1215-B548-79BD-B9DBA6340D0B}"/>
              </a:ext>
            </a:extLst>
          </p:cNvPr>
          <p:cNvSpPr txBox="1"/>
          <p:nvPr/>
        </p:nvSpPr>
        <p:spPr>
          <a:xfrm>
            <a:off x="1303799" y="1879252"/>
            <a:ext cx="5327374" cy="1815882"/>
          </a:xfrm>
          <a:prstGeom prst="rect">
            <a:avLst/>
          </a:prstGeom>
          <a:noFill/>
        </p:spPr>
        <p:txBody>
          <a:bodyPr wrap="square" rtlCol="0">
            <a:spAutoFit/>
          </a:bodyPr>
          <a:lstStyle/>
          <a:p>
            <a:pPr marL="342900" indent="-342900">
              <a:buAutoNum type="arabicPeriod"/>
            </a:pPr>
            <a:r>
              <a:rPr lang="en-US" dirty="0"/>
              <a:t>Use </a:t>
            </a:r>
            <a:r>
              <a:rPr lang="en-US" dirty="0" err="1"/>
              <a:t>CountVectorizer</a:t>
            </a:r>
            <a:r>
              <a:rPr lang="en-US" dirty="0"/>
              <a:t> and try the algorithms again</a:t>
            </a:r>
          </a:p>
          <a:p>
            <a:pPr marL="342900" indent="-342900">
              <a:buAutoNum type="arabicPeriod"/>
            </a:pPr>
            <a:endParaRPr lang="en-US" dirty="0"/>
          </a:p>
          <a:p>
            <a:pPr marL="342900" indent="-342900">
              <a:buAutoNum type="arabicPeriod"/>
            </a:pPr>
            <a:r>
              <a:rPr lang="en-US" dirty="0"/>
              <a:t>Try more models such as SVM, Neural Network or Naïve </a:t>
            </a:r>
            <a:r>
              <a:rPr lang="en-US" dirty="0" err="1"/>
              <a:t>Baysian</a:t>
            </a:r>
            <a:r>
              <a:rPr lang="en-US" dirty="0"/>
              <a:t> with Laplace Smoothing</a:t>
            </a:r>
          </a:p>
          <a:p>
            <a:pPr marL="342900" indent="-342900">
              <a:buAutoNum type="arabicPeriod"/>
            </a:pPr>
            <a:endParaRPr lang="en-US" dirty="0"/>
          </a:p>
          <a:p>
            <a:pPr marL="342900" indent="-342900">
              <a:buAutoNum type="arabicPeriod"/>
            </a:pPr>
            <a:r>
              <a:rPr lang="en-US" dirty="0"/>
              <a:t>Normalize the input data</a:t>
            </a:r>
          </a:p>
          <a:p>
            <a:pPr marL="342900" indent="-342900">
              <a:buAutoNum type="arabicPeriod"/>
            </a:pPr>
            <a:endParaRPr lang="en-US" dirty="0"/>
          </a:p>
          <a:p>
            <a:pPr marL="342900" indent="-342900">
              <a:buAutoNum type="arabicPeriod"/>
            </a:pPr>
            <a:r>
              <a:rPr lang="en-US" dirty="0"/>
              <a:t>Hyperparameter Tuning</a:t>
            </a:r>
          </a:p>
        </p:txBody>
      </p:sp>
    </p:spTree>
    <p:extLst>
      <p:ext uri="{BB962C8B-B14F-4D97-AF65-F5344CB8AC3E}">
        <p14:creationId xmlns:p14="http://schemas.microsoft.com/office/powerpoint/2010/main" val="41346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Recommendation System-Associative Mining</a:t>
            </a:r>
            <a:endParaRPr dirty="0"/>
          </a:p>
        </p:txBody>
      </p:sp>
      <p:pic>
        <p:nvPicPr>
          <p:cNvPr id="3" name="Picture 2">
            <a:extLst>
              <a:ext uri="{FF2B5EF4-FFF2-40B4-BE49-F238E27FC236}">
                <a16:creationId xmlns:a16="http://schemas.microsoft.com/office/drawing/2014/main" id="{4E2156C1-7E6D-2B9B-55E9-220571A1E357}"/>
              </a:ext>
            </a:extLst>
          </p:cNvPr>
          <p:cNvPicPr>
            <a:picLocks noChangeAspect="1"/>
          </p:cNvPicPr>
          <p:nvPr/>
        </p:nvPicPr>
        <p:blipFill>
          <a:blip r:embed="rId3"/>
          <a:stretch>
            <a:fillRect/>
          </a:stretch>
        </p:blipFill>
        <p:spPr>
          <a:xfrm>
            <a:off x="1688779" y="1645086"/>
            <a:ext cx="5427639" cy="3119155"/>
          </a:xfrm>
          <a:prstGeom prst="rect">
            <a:avLst/>
          </a:prstGeom>
        </p:spPr>
      </p:pic>
      <p:sp>
        <p:nvSpPr>
          <p:cNvPr id="6" name="TextBox 5">
            <a:extLst>
              <a:ext uri="{FF2B5EF4-FFF2-40B4-BE49-F238E27FC236}">
                <a16:creationId xmlns:a16="http://schemas.microsoft.com/office/drawing/2014/main" id="{59EF36CD-BFC8-47E4-4118-6D67FEC2787E}"/>
              </a:ext>
            </a:extLst>
          </p:cNvPr>
          <p:cNvSpPr txBox="1"/>
          <p:nvPr/>
        </p:nvSpPr>
        <p:spPr>
          <a:xfrm>
            <a:off x="3448878" y="1271214"/>
            <a:ext cx="2882347" cy="307777"/>
          </a:xfrm>
          <a:prstGeom prst="rect">
            <a:avLst/>
          </a:prstGeom>
          <a:noFill/>
        </p:spPr>
        <p:txBody>
          <a:bodyPr wrap="square" rtlCol="0">
            <a:spAutoFit/>
          </a:bodyPr>
          <a:lstStyle/>
          <a:p>
            <a:r>
              <a:rPr lang="en-US" dirty="0"/>
              <a:t>Frequent </a:t>
            </a:r>
            <a:r>
              <a:rPr lang="en-US" dirty="0" err="1"/>
              <a:t>Itemsets</a:t>
            </a:r>
            <a:endParaRPr lang="en-US" dirty="0"/>
          </a:p>
        </p:txBody>
      </p:sp>
    </p:spTree>
    <p:extLst>
      <p:ext uri="{BB962C8B-B14F-4D97-AF65-F5344CB8AC3E}">
        <p14:creationId xmlns:p14="http://schemas.microsoft.com/office/powerpoint/2010/main" val="2388526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Recommendation System-Associative Mining</a:t>
            </a:r>
            <a:endParaRPr dirty="0"/>
          </a:p>
        </p:txBody>
      </p:sp>
      <p:sp>
        <p:nvSpPr>
          <p:cNvPr id="6" name="TextBox 5">
            <a:extLst>
              <a:ext uri="{FF2B5EF4-FFF2-40B4-BE49-F238E27FC236}">
                <a16:creationId xmlns:a16="http://schemas.microsoft.com/office/drawing/2014/main" id="{59EF36CD-BFC8-47E4-4118-6D67FEC2787E}"/>
              </a:ext>
            </a:extLst>
          </p:cNvPr>
          <p:cNvSpPr txBox="1"/>
          <p:nvPr/>
        </p:nvSpPr>
        <p:spPr>
          <a:xfrm>
            <a:off x="3448878" y="1366952"/>
            <a:ext cx="2882347" cy="307777"/>
          </a:xfrm>
          <a:prstGeom prst="rect">
            <a:avLst/>
          </a:prstGeom>
          <a:noFill/>
        </p:spPr>
        <p:txBody>
          <a:bodyPr wrap="square" rtlCol="0">
            <a:spAutoFit/>
          </a:bodyPr>
          <a:lstStyle/>
          <a:p>
            <a:r>
              <a:rPr lang="en-US" dirty="0"/>
              <a:t>Association Rules</a:t>
            </a:r>
          </a:p>
        </p:txBody>
      </p:sp>
      <p:pic>
        <p:nvPicPr>
          <p:cNvPr id="4" name="Picture 3">
            <a:extLst>
              <a:ext uri="{FF2B5EF4-FFF2-40B4-BE49-F238E27FC236}">
                <a16:creationId xmlns:a16="http://schemas.microsoft.com/office/drawing/2014/main" id="{31614CF7-FFCC-4DB9-E320-D01392E3DDE3}"/>
              </a:ext>
            </a:extLst>
          </p:cNvPr>
          <p:cNvPicPr>
            <a:picLocks noChangeAspect="1"/>
          </p:cNvPicPr>
          <p:nvPr/>
        </p:nvPicPr>
        <p:blipFill>
          <a:blip r:embed="rId3"/>
          <a:stretch>
            <a:fillRect/>
          </a:stretch>
        </p:blipFill>
        <p:spPr>
          <a:xfrm>
            <a:off x="23177" y="2059360"/>
            <a:ext cx="9097645" cy="1581371"/>
          </a:xfrm>
          <a:prstGeom prst="rect">
            <a:avLst/>
          </a:prstGeom>
        </p:spPr>
      </p:pic>
    </p:spTree>
    <p:extLst>
      <p:ext uri="{BB962C8B-B14F-4D97-AF65-F5344CB8AC3E}">
        <p14:creationId xmlns:p14="http://schemas.microsoft.com/office/powerpoint/2010/main" val="389439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Recommendation System-Associative Mining</a:t>
            </a:r>
            <a:endParaRPr dirty="0"/>
          </a:p>
        </p:txBody>
      </p:sp>
      <p:sp>
        <p:nvSpPr>
          <p:cNvPr id="6" name="TextBox 5">
            <a:extLst>
              <a:ext uri="{FF2B5EF4-FFF2-40B4-BE49-F238E27FC236}">
                <a16:creationId xmlns:a16="http://schemas.microsoft.com/office/drawing/2014/main" id="{59EF36CD-BFC8-47E4-4118-6D67FEC2787E}"/>
              </a:ext>
            </a:extLst>
          </p:cNvPr>
          <p:cNvSpPr txBox="1"/>
          <p:nvPr/>
        </p:nvSpPr>
        <p:spPr>
          <a:xfrm>
            <a:off x="3925957" y="1290098"/>
            <a:ext cx="2882347" cy="307777"/>
          </a:xfrm>
          <a:prstGeom prst="rect">
            <a:avLst/>
          </a:prstGeom>
          <a:noFill/>
        </p:spPr>
        <p:txBody>
          <a:bodyPr wrap="square" rtlCol="0">
            <a:spAutoFit/>
          </a:bodyPr>
          <a:lstStyle/>
          <a:p>
            <a:r>
              <a:rPr lang="en-US" dirty="0"/>
              <a:t>Prediction</a:t>
            </a:r>
          </a:p>
        </p:txBody>
      </p:sp>
      <p:pic>
        <p:nvPicPr>
          <p:cNvPr id="3" name="Picture 2">
            <a:extLst>
              <a:ext uri="{FF2B5EF4-FFF2-40B4-BE49-F238E27FC236}">
                <a16:creationId xmlns:a16="http://schemas.microsoft.com/office/drawing/2014/main" id="{9A550692-91B4-EC0C-7591-0B7D3417B751}"/>
              </a:ext>
            </a:extLst>
          </p:cNvPr>
          <p:cNvPicPr>
            <a:picLocks noChangeAspect="1"/>
          </p:cNvPicPr>
          <p:nvPr/>
        </p:nvPicPr>
        <p:blipFill>
          <a:blip r:embed="rId3"/>
          <a:stretch>
            <a:fillRect/>
          </a:stretch>
        </p:blipFill>
        <p:spPr>
          <a:xfrm>
            <a:off x="692751" y="1597875"/>
            <a:ext cx="7904597" cy="3324950"/>
          </a:xfrm>
          <a:prstGeom prst="rect">
            <a:avLst/>
          </a:prstGeom>
        </p:spPr>
      </p:pic>
    </p:spTree>
    <p:extLst>
      <p:ext uri="{BB962C8B-B14F-4D97-AF65-F5344CB8AC3E}">
        <p14:creationId xmlns:p14="http://schemas.microsoft.com/office/powerpoint/2010/main" val="1538013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Recommendation System-ALS</a:t>
            </a:r>
            <a:endParaRPr dirty="0"/>
          </a:p>
        </p:txBody>
      </p:sp>
      <p:sp>
        <p:nvSpPr>
          <p:cNvPr id="6" name="TextBox 5">
            <a:extLst>
              <a:ext uri="{FF2B5EF4-FFF2-40B4-BE49-F238E27FC236}">
                <a16:creationId xmlns:a16="http://schemas.microsoft.com/office/drawing/2014/main" id="{59EF36CD-BFC8-47E4-4118-6D67FEC2787E}"/>
              </a:ext>
            </a:extLst>
          </p:cNvPr>
          <p:cNvSpPr txBox="1"/>
          <p:nvPr/>
        </p:nvSpPr>
        <p:spPr>
          <a:xfrm>
            <a:off x="3130826" y="1339794"/>
            <a:ext cx="2882347" cy="307777"/>
          </a:xfrm>
          <a:prstGeom prst="rect">
            <a:avLst/>
          </a:prstGeom>
          <a:noFill/>
        </p:spPr>
        <p:txBody>
          <a:bodyPr wrap="square" rtlCol="0">
            <a:spAutoFit/>
          </a:bodyPr>
          <a:lstStyle/>
          <a:p>
            <a:pPr algn="ctr"/>
            <a:r>
              <a:rPr lang="en-US" dirty="0"/>
              <a:t>Data Preparation</a:t>
            </a:r>
          </a:p>
        </p:txBody>
      </p:sp>
      <p:pic>
        <p:nvPicPr>
          <p:cNvPr id="4" name="Picture 3">
            <a:extLst>
              <a:ext uri="{FF2B5EF4-FFF2-40B4-BE49-F238E27FC236}">
                <a16:creationId xmlns:a16="http://schemas.microsoft.com/office/drawing/2014/main" id="{F8370DEE-D1A6-EBDE-0749-E5E39465794F}"/>
              </a:ext>
            </a:extLst>
          </p:cNvPr>
          <p:cNvPicPr>
            <a:picLocks noChangeAspect="1"/>
          </p:cNvPicPr>
          <p:nvPr/>
        </p:nvPicPr>
        <p:blipFill>
          <a:blip r:embed="rId3"/>
          <a:stretch>
            <a:fillRect/>
          </a:stretch>
        </p:blipFill>
        <p:spPr>
          <a:xfrm>
            <a:off x="1390205" y="1976989"/>
            <a:ext cx="6363588" cy="990738"/>
          </a:xfrm>
          <a:prstGeom prst="rect">
            <a:avLst/>
          </a:prstGeom>
        </p:spPr>
      </p:pic>
      <p:pic>
        <p:nvPicPr>
          <p:cNvPr id="7" name="Picture 6">
            <a:extLst>
              <a:ext uri="{FF2B5EF4-FFF2-40B4-BE49-F238E27FC236}">
                <a16:creationId xmlns:a16="http://schemas.microsoft.com/office/drawing/2014/main" id="{688A5CD8-72A1-388D-B605-ED9A5F029D5B}"/>
              </a:ext>
            </a:extLst>
          </p:cNvPr>
          <p:cNvPicPr>
            <a:picLocks noChangeAspect="1"/>
          </p:cNvPicPr>
          <p:nvPr/>
        </p:nvPicPr>
        <p:blipFill>
          <a:blip r:embed="rId4"/>
          <a:stretch>
            <a:fillRect/>
          </a:stretch>
        </p:blipFill>
        <p:spPr>
          <a:xfrm>
            <a:off x="1390205" y="2967727"/>
            <a:ext cx="6363588" cy="704948"/>
          </a:xfrm>
          <a:prstGeom prst="rect">
            <a:avLst/>
          </a:prstGeom>
        </p:spPr>
      </p:pic>
    </p:spTree>
    <p:extLst>
      <p:ext uri="{BB962C8B-B14F-4D97-AF65-F5344CB8AC3E}">
        <p14:creationId xmlns:p14="http://schemas.microsoft.com/office/powerpoint/2010/main" val="2783246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latin typeface="Nunito"/>
                <a:ea typeface="Nunito"/>
                <a:cs typeface="Nunito"/>
                <a:sym typeface="Nunito"/>
              </a:rPr>
              <a:t>Executive Summary</a:t>
            </a:r>
            <a:endParaRPr dirty="0">
              <a:latin typeface="Nunito"/>
              <a:ea typeface="Nunito"/>
              <a:cs typeface="Nunito"/>
              <a:sym typeface="Nunito"/>
            </a:endParaRPr>
          </a:p>
        </p:txBody>
      </p:sp>
      <p:sp>
        <p:nvSpPr>
          <p:cNvPr id="290" name="Google Shape;290;p15"/>
          <p:cNvSpPr txBox="1">
            <a:spLocks noGrp="1"/>
          </p:cNvSpPr>
          <p:nvPr>
            <p:ph type="body" idx="1"/>
          </p:nvPr>
        </p:nvSpPr>
        <p:spPr>
          <a:xfrm>
            <a:off x="1303800" y="1493661"/>
            <a:ext cx="6238200" cy="97015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000000"/>
              </a:buClr>
              <a:buSzPts val="1800"/>
              <a:buNone/>
            </a:pPr>
            <a:r>
              <a:rPr lang="en-US" b="0" i="0" dirty="0">
                <a:solidFill>
                  <a:srgbClr val="0A0A0A"/>
                </a:solidFill>
                <a:effectLst/>
                <a:latin typeface="Abadi" panose="020B0604020104020204" pitchFamily="34" charset="0"/>
              </a:rPr>
              <a:t>Yelp is emerging as the leading consumer review site for many types of businesses. </a:t>
            </a:r>
            <a:r>
              <a:rPr lang="en-US" dirty="0">
                <a:solidFill>
                  <a:srgbClr val="0A0A0A"/>
                </a:solidFill>
                <a:latin typeface="Abadi" panose="020B0604020104020204" pitchFamily="34" charset="0"/>
              </a:rPr>
              <a:t>Being on Yelp helps businesses attract customers and customers also enjoy the great services after reviewing the information provided by Yelp. </a:t>
            </a:r>
            <a:endParaRPr dirty="0">
              <a:latin typeface="Abadi" panose="020B0604020104020204" pitchFamily="34" charset="0"/>
            </a:endParaRPr>
          </a:p>
        </p:txBody>
      </p:sp>
      <p:pic>
        <p:nvPicPr>
          <p:cNvPr id="3" name="Picture 2" descr="Icon&#10;&#10;Description automatically generated">
            <a:extLst>
              <a:ext uri="{FF2B5EF4-FFF2-40B4-BE49-F238E27FC236}">
                <a16:creationId xmlns:a16="http://schemas.microsoft.com/office/drawing/2014/main" id="{55D889EB-828D-79B6-2FEB-98835F6695DF}"/>
              </a:ext>
            </a:extLst>
          </p:cNvPr>
          <p:cNvPicPr>
            <a:picLocks noChangeAspect="1"/>
          </p:cNvPicPr>
          <p:nvPr/>
        </p:nvPicPr>
        <p:blipFill>
          <a:blip r:embed="rId3"/>
          <a:stretch>
            <a:fillRect/>
          </a:stretch>
        </p:blipFill>
        <p:spPr>
          <a:xfrm>
            <a:off x="579799" y="1493661"/>
            <a:ext cx="724001" cy="781159"/>
          </a:xfrm>
          <a:prstGeom prst="rect">
            <a:avLst/>
          </a:prstGeom>
        </p:spPr>
      </p:pic>
      <p:pic>
        <p:nvPicPr>
          <p:cNvPr id="5" name="Picture 4" descr="Icon&#10;&#10;Description automatically generated">
            <a:extLst>
              <a:ext uri="{FF2B5EF4-FFF2-40B4-BE49-F238E27FC236}">
                <a16:creationId xmlns:a16="http://schemas.microsoft.com/office/drawing/2014/main" id="{1A1C4506-913D-316A-BDBC-66CCD54BC5CD}"/>
              </a:ext>
            </a:extLst>
          </p:cNvPr>
          <p:cNvPicPr>
            <a:picLocks noChangeAspect="1"/>
          </p:cNvPicPr>
          <p:nvPr/>
        </p:nvPicPr>
        <p:blipFill>
          <a:blip r:embed="rId4"/>
          <a:stretch>
            <a:fillRect/>
          </a:stretch>
        </p:blipFill>
        <p:spPr>
          <a:xfrm>
            <a:off x="579799" y="3140757"/>
            <a:ext cx="819264" cy="809738"/>
          </a:xfrm>
          <a:prstGeom prst="rect">
            <a:avLst/>
          </a:prstGeom>
        </p:spPr>
      </p:pic>
      <p:sp>
        <p:nvSpPr>
          <p:cNvPr id="6" name="Google Shape;290;p15">
            <a:extLst>
              <a:ext uri="{FF2B5EF4-FFF2-40B4-BE49-F238E27FC236}">
                <a16:creationId xmlns:a16="http://schemas.microsoft.com/office/drawing/2014/main" id="{A8032F17-0D0B-51F5-B94F-9C55170EC7A7}"/>
              </a:ext>
            </a:extLst>
          </p:cNvPr>
          <p:cNvSpPr txBox="1">
            <a:spLocks/>
          </p:cNvSpPr>
          <p:nvPr/>
        </p:nvSpPr>
        <p:spPr>
          <a:xfrm>
            <a:off x="1303800" y="3175928"/>
            <a:ext cx="6238200" cy="97015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114300" indent="0">
              <a:buClr>
                <a:srgbClr val="000000"/>
              </a:buClr>
              <a:buSzPts val="1800"/>
              <a:buFont typeface="Nunito"/>
              <a:buNone/>
            </a:pPr>
            <a:r>
              <a:rPr lang="en-US" dirty="0">
                <a:latin typeface="Abadi" panose="020B0604020104020204" pitchFamily="34" charset="0"/>
              </a:rPr>
              <a:t>The goal is to build a recommendation system to recommend restaurants for users.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8" name="Picture 7">
            <a:extLst>
              <a:ext uri="{FF2B5EF4-FFF2-40B4-BE49-F238E27FC236}">
                <a16:creationId xmlns:a16="http://schemas.microsoft.com/office/drawing/2014/main" id="{68B03BF2-27CD-3921-34A5-34E70950B988}"/>
              </a:ext>
            </a:extLst>
          </p:cNvPr>
          <p:cNvPicPr>
            <a:picLocks noChangeAspect="1"/>
          </p:cNvPicPr>
          <p:nvPr/>
        </p:nvPicPr>
        <p:blipFill>
          <a:blip r:embed="rId3"/>
          <a:stretch>
            <a:fillRect/>
          </a:stretch>
        </p:blipFill>
        <p:spPr>
          <a:xfrm>
            <a:off x="4571999" y="1493682"/>
            <a:ext cx="4406942" cy="3431821"/>
          </a:xfrm>
          <a:prstGeom prst="rect">
            <a:avLst/>
          </a:prstGeom>
        </p:spPr>
      </p:pic>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Recommendation System-ALS</a:t>
            </a:r>
            <a:endParaRPr dirty="0"/>
          </a:p>
        </p:txBody>
      </p:sp>
      <p:sp>
        <p:nvSpPr>
          <p:cNvPr id="6" name="TextBox 5">
            <a:extLst>
              <a:ext uri="{FF2B5EF4-FFF2-40B4-BE49-F238E27FC236}">
                <a16:creationId xmlns:a16="http://schemas.microsoft.com/office/drawing/2014/main" id="{59EF36CD-BFC8-47E4-4118-6D67FEC2787E}"/>
              </a:ext>
            </a:extLst>
          </p:cNvPr>
          <p:cNvSpPr txBox="1"/>
          <p:nvPr/>
        </p:nvSpPr>
        <p:spPr>
          <a:xfrm>
            <a:off x="3130826" y="1339794"/>
            <a:ext cx="2882347" cy="307777"/>
          </a:xfrm>
          <a:prstGeom prst="rect">
            <a:avLst/>
          </a:prstGeom>
          <a:noFill/>
        </p:spPr>
        <p:txBody>
          <a:bodyPr wrap="square" rtlCol="0">
            <a:spAutoFit/>
          </a:bodyPr>
          <a:lstStyle/>
          <a:p>
            <a:pPr algn="ctr"/>
            <a:r>
              <a:rPr lang="en-US" dirty="0"/>
              <a:t>Prediction</a:t>
            </a:r>
          </a:p>
        </p:txBody>
      </p:sp>
      <p:pic>
        <p:nvPicPr>
          <p:cNvPr id="3" name="Picture 2">
            <a:extLst>
              <a:ext uri="{FF2B5EF4-FFF2-40B4-BE49-F238E27FC236}">
                <a16:creationId xmlns:a16="http://schemas.microsoft.com/office/drawing/2014/main" id="{A9FDFC5C-5193-096E-400C-B616784B3FED}"/>
              </a:ext>
            </a:extLst>
          </p:cNvPr>
          <p:cNvPicPr>
            <a:picLocks noChangeAspect="1"/>
          </p:cNvPicPr>
          <p:nvPr/>
        </p:nvPicPr>
        <p:blipFill>
          <a:blip r:embed="rId4"/>
          <a:stretch>
            <a:fillRect/>
          </a:stretch>
        </p:blipFill>
        <p:spPr>
          <a:xfrm>
            <a:off x="914400" y="2339094"/>
            <a:ext cx="3219899" cy="1467055"/>
          </a:xfrm>
          <a:prstGeom prst="rect">
            <a:avLst/>
          </a:prstGeom>
        </p:spPr>
      </p:pic>
      <p:sp>
        <p:nvSpPr>
          <p:cNvPr id="9" name="TextBox 8">
            <a:extLst>
              <a:ext uri="{FF2B5EF4-FFF2-40B4-BE49-F238E27FC236}">
                <a16:creationId xmlns:a16="http://schemas.microsoft.com/office/drawing/2014/main" id="{7436C8BD-5710-905D-BA82-6D735DC31523}"/>
              </a:ext>
            </a:extLst>
          </p:cNvPr>
          <p:cNvSpPr txBox="1"/>
          <p:nvPr/>
        </p:nvSpPr>
        <p:spPr>
          <a:xfrm>
            <a:off x="2007704" y="4197915"/>
            <a:ext cx="2703443" cy="523220"/>
          </a:xfrm>
          <a:prstGeom prst="rect">
            <a:avLst/>
          </a:prstGeom>
          <a:noFill/>
        </p:spPr>
        <p:txBody>
          <a:bodyPr wrap="square" rtlCol="0">
            <a:spAutoFit/>
          </a:bodyPr>
          <a:lstStyle/>
          <a:p>
            <a:r>
              <a:rPr lang="en-US" dirty="0"/>
              <a:t>RMSE = 1.974184</a:t>
            </a:r>
          </a:p>
          <a:p>
            <a:r>
              <a:rPr lang="en-US" dirty="0"/>
              <a:t>R^2 = -1.094782</a:t>
            </a:r>
          </a:p>
        </p:txBody>
      </p:sp>
      <p:pic>
        <p:nvPicPr>
          <p:cNvPr id="13" name="Picture 12">
            <a:extLst>
              <a:ext uri="{FF2B5EF4-FFF2-40B4-BE49-F238E27FC236}">
                <a16:creationId xmlns:a16="http://schemas.microsoft.com/office/drawing/2014/main" id="{696F6789-3043-AA2F-3977-D45C0E2599BF}"/>
              </a:ext>
            </a:extLst>
          </p:cNvPr>
          <p:cNvPicPr>
            <a:picLocks noChangeAspect="1"/>
          </p:cNvPicPr>
          <p:nvPr/>
        </p:nvPicPr>
        <p:blipFill>
          <a:blip r:embed="rId5"/>
          <a:stretch>
            <a:fillRect/>
          </a:stretch>
        </p:blipFill>
        <p:spPr>
          <a:xfrm>
            <a:off x="664111" y="3868707"/>
            <a:ext cx="1124743" cy="1181636"/>
          </a:xfrm>
          <a:prstGeom prst="rect">
            <a:avLst/>
          </a:prstGeom>
        </p:spPr>
      </p:pic>
    </p:spTree>
    <p:extLst>
      <p:ext uri="{BB962C8B-B14F-4D97-AF65-F5344CB8AC3E}">
        <p14:creationId xmlns:p14="http://schemas.microsoft.com/office/powerpoint/2010/main" val="378322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4" name="Picture 3">
            <a:extLst>
              <a:ext uri="{FF2B5EF4-FFF2-40B4-BE49-F238E27FC236}">
                <a16:creationId xmlns:a16="http://schemas.microsoft.com/office/drawing/2014/main" id="{7108016E-DB1B-73E0-D962-F508BADBF253}"/>
              </a:ext>
            </a:extLst>
          </p:cNvPr>
          <p:cNvPicPr>
            <a:picLocks noChangeAspect="1"/>
          </p:cNvPicPr>
          <p:nvPr/>
        </p:nvPicPr>
        <p:blipFill>
          <a:blip r:embed="rId3"/>
          <a:stretch>
            <a:fillRect/>
          </a:stretch>
        </p:blipFill>
        <p:spPr>
          <a:xfrm>
            <a:off x="2812150" y="1203119"/>
            <a:ext cx="3519700" cy="3940381"/>
          </a:xfrm>
          <a:prstGeom prst="rect">
            <a:avLst/>
          </a:prstGeom>
        </p:spPr>
      </p:pic>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Recommendation System-ALS</a:t>
            </a:r>
            <a:endParaRPr dirty="0"/>
          </a:p>
        </p:txBody>
      </p:sp>
    </p:spTree>
    <p:extLst>
      <p:ext uri="{BB962C8B-B14F-4D97-AF65-F5344CB8AC3E}">
        <p14:creationId xmlns:p14="http://schemas.microsoft.com/office/powerpoint/2010/main" val="3040206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0"/>
          <p:cNvSpPr txBox="1">
            <a:spLocks noGrp="1"/>
          </p:cNvSpPr>
          <p:nvPr>
            <p:ph type="title"/>
          </p:nvPr>
        </p:nvSpPr>
        <p:spPr>
          <a:xfrm>
            <a:off x="1303799" y="598575"/>
            <a:ext cx="7671235"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Improvements</a:t>
            </a:r>
            <a:endParaRPr dirty="0"/>
          </a:p>
        </p:txBody>
      </p:sp>
      <p:sp>
        <p:nvSpPr>
          <p:cNvPr id="2" name="TextBox 1">
            <a:extLst>
              <a:ext uri="{FF2B5EF4-FFF2-40B4-BE49-F238E27FC236}">
                <a16:creationId xmlns:a16="http://schemas.microsoft.com/office/drawing/2014/main" id="{09243308-1215-B548-79BD-B9DBA6340D0B}"/>
              </a:ext>
            </a:extLst>
          </p:cNvPr>
          <p:cNvSpPr txBox="1"/>
          <p:nvPr/>
        </p:nvSpPr>
        <p:spPr>
          <a:xfrm>
            <a:off x="1303799" y="1787054"/>
            <a:ext cx="6291470" cy="1169551"/>
          </a:xfrm>
          <a:prstGeom prst="rect">
            <a:avLst/>
          </a:prstGeom>
          <a:noFill/>
        </p:spPr>
        <p:txBody>
          <a:bodyPr wrap="square" rtlCol="0">
            <a:spAutoFit/>
          </a:bodyPr>
          <a:lstStyle/>
          <a:p>
            <a:pPr marL="342900" indent="-342900">
              <a:buAutoNum type="arabicPeriod"/>
            </a:pPr>
            <a:r>
              <a:rPr lang="en-US" dirty="0"/>
              <a:t>R^2 suggests that ALS is not the right model to use. We should try other models.</a:t>
            </a:r>
          </a:p>
          <a:p>
            <a:pPr marL="342900" indent="-342900">
              <a:buAutoNum type="arabicPeriod"/>
            </a:pPr>
            <a:endParaRPr lang="en-US" dirty="0"/>
          </a:p>
          <a:p>
            <a:pPr marL="342900" indent="-342900">
              <a:buAutoNum type="arabicPeriod"/>
            </a:pPr>
            <a:r>
              <a:rPr lang="en-US" dirty="0"/>
              <a:t>Hyperparameter Tuning to find the best model out of given parameter space.</a:t>
            </a:r>
          </a:p>
        </p:txBody>
      </p:sp>
    </p:spTree>
    <p:extLst>
      <p:ext uri="{BB962C8B-B14F-4D97-AF65-F5344CB8AC3E}">
        <p14:creationId xmlns:p14="http://schemas.microsoft.com/office/powerpoint/2010/main" val="94327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Profile </a:t>
            </a:r>
            <a:endParaRPr dirty="0"/>
          </a:p>
        </p:txBody>
      </p:sp>
      <p:sp>
        <p:nvSpPr>
          <p:cNvPr id="4" name="Rectangle 3">
            <a:extLst>
              <a:ext uri="{FF2B5EF4-FFF2-40B4-BE49-F238E27FC236}">
                <a16:creationId xmlns:a16="http://schemas.microsoft.com/office/drawing/2014/main" id="{FF3E192D-0DC4-6975-B0E0-A90400B13D05}"/>
              </a:ext>
            </a:extLst>
          </p:cNvPr>
          <p:cNvSpPr/>
          <p:nvPr/>
        </p:nvSpPr>
        <p:spPr>
          <a:xfrm>
            <a:off x="2011654" y="1544816"/>
            <a:ext cx="1034759" cy="4440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Source</a:t>
            </a:r>
          </a:p>
        </p:txBody>
      </p:sp>
      <p:sp>
        <p:nvSpPr>
          <p:cNvPr id="5" name="Rectangle 4">
            <a:extLst>
              <a:ext uri="{FF2B5EF4-FFF2-40B4-BE49-F238E27FC236}">
                <a16:creationId xmlns:a16="http://schemas.microsoft.com/office/drawing/2014/main" id="{46CBBC2C-E09B-842A-C5A2-32AA24FC148F}"/>
              </a:ext>
            </a:extLst>
          </p:cNvPr>
          <p:cNvSpPr/>
          <p:nvPr/>
        </p:nvSpPr>
        <p:spPr>
          <a:xfrm>
            <a:off x="2011654" y="2107782"/>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Yelp</a:t>
            </a:r>
          </a:p>
        </p:txBody>
      </p:sp>
      <p:sp>
        <p:nvSpPr>
          <p:cNvPr id="6" name="Rectangle 5">
            <a:extLst>
              <a:ext uri="{FF2B5EF4-FFF2-40B4-BE49-F238E27FC236}">
                <a16:creationId xmlns:a16="http://schemas.microsoft.com/office/drawing/2014/main" id="{BB1D9ED5-ABCE-9FB4-6B31-C0E12E080805}"/>
              </a:ext>
            </a:extLst>
          </p:cNvPr>
          <p:cNvSpPr/>
          <p:nvPr/>
        </p:nvSpPr>
        <p:spPr>
          <a:xfrm>
            <a:off x="2011654" y="2672075"/>
            <a:ext cx="1034759" cy="402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Yelp</a:t>
            </a:r>
          </a:p>
        </p:txBody>
      </p:sp>
      <p:sp>
        <p:nvSpPr>
          <p:cNvPr id="7" name="Rectangle 6">
            <a:extLst>
              <a:ext uri="{FF2B5EF4-FFF2-40B4-BE49-F238E27FC236}">
                <a16:creationId xmlns:a16="http://schemas.microsoft.com/office/drawing/2014/main" id="{D6155530-D38B-AEF0-7837-C8B4F73F66AB}"/>
              </a:ext>
            </a:extLst>
          </p:cNvPr>
          <p:cNvSpPr/>
          <p:nvPr/>
        </p:nvSpPr>
        <p:spPr>
          <a:xfrm>
            <a:off x="3329609" y="2108814"/>
            <a:ext cx="2067339" cy="388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Contains business Data</a:t>
            </a:r>
          </a:p>
        </p:txBody>
      </p:sp>
      <p:sp>
        <p:nvSpPr>
          <p:cNvPr id="8" name="Rectangle 7">
            <a:extLst>
              <a:ext uri="{FF2B5EF4-FFF2-40B4-BE49-F238E27FC236}">
                <a16:creationId xmlns:a16="http://schemas.microsoft.com/office/drawing/2014/main" id="{CB52A6AF-A2E3-C049-B447-494A92CECB65}"/>
              </a:ext>
            </a:extLst>
          </p:cNvPr>
          <p:cNvSpPr/>
          <p:nvPr/>
        </p:nvSpPr>
        <p:spPr>
          <a:xfrm>
            <a:off x="855450" y="2107781"/>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Business</a:t>
            </a:r>
          </a:p>
        </p:txBody>
      </p:sp>
      <p:sp>
        <p:nvSpPr>
          <p:cNvPr id="9" name="Rectangle 8">
            <a:extLst>
              <a:ext uri="{FF2B5EF4-FFF2-40B4-BE49-F238E27FC236}">
                <a16:creationId xmlns:a16="http://schemas.microsoft.com/office/drawing/2014/main" id="{0CCEBD82-E275-EA0C-724C-75F783DEE520}"/>
              </a:ext>
            </a:extLst>
          </p:cNvPr>
          <p:cNvSpPr/>
          <p:nvPr/>
        </p:nvSpPr>
        <p:spPr>
          <a:xfrm>
            <a:off x="867089" y="2652543"/>
            <a:ext cx="1011480" cy="4215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Review</a:t>
            </a:r>
          </a:p>
        </p:txBody>
      </p:sp>
      <p:sp>
        <p:nvSpPr>
          <p:cNvPr id="10" name="Rectangle 9">
            <a:extLst>
              <a:ext uri="{FF2B5EF4-FFF2-40B4-BE49-F238E27FC236}">
                <a16:creationId xmlns:a16="http://schemas.microsoft.com/office/drawing/2014/main" id="{22B2190D-F8B1-E515-DB00-7A0F8388FD0E}"/>
              </a:ext>
            </a:extLst>
          </p:cNvPr>
          <p:cNvSpPr/>
          <p:nvPr/>
        </p:nvSpPr>
        <p:spPr>
          <a:xfrm>
            <a:off x="866018" y="3232481"/>
            <a:ext cx="1023119" cy="388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User</a:t>
            </a:r>
          </a:p>
        </p:txBody>
      </p:sp>
      <p:sp>
        <p:nvSpPr>
          <p:cNvPr id="11" name="Rectangle 10">
            <a:extLst>
              <a:ext uri="{FF2B5EF4-FFF2-40B4-BE49-F238E27FC236}">
                <a16:creationId xmlns:a16="http://schemas.microsoft.com/office/drawing/2014/main" id="{B0145A21-89F6-F822-84CC-66F1644A357B}"/>
              </a:ext>
            </a:extLst>
          </p:cNvPr>
          <p:cNvSpPr/>
          <p:nvPr/>
        </p:nvSpPr>
        <p:spPr>
          <a:xfrm>
            <a:off x="866018" y="3791338"/>
            <a:ext cx="1034759" cy="388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Total</a:t>
            </a:r>
          </a:p>
        </p:txBody>
      </p:sp>
      <p:sp>
        <p:nvSpPr>
          <p:cNvPr id="12" name="Rectangle 11">
            <a:extLst>
              <a:ext uri="{FF2B5EF4-FFF2-40B4-BE49-F238E27FC236}">
                <a16:creationId xmlns:a16="http://schemas.microsoft.com/office/drawing/2014/main" id="{DD88C856-20E6-12CD-FAB4-796986F04F0B}"/>
              </a:ext>
            </a:extLst>
          </p:cNvPr>
          <p:cNvSpPr/>
          <p:nvPr/>
        </p:nvSpPr>
        <p:spPr>
          <a:xfrm>
            <a:off x="3329609" y="1544817"/>
            <a:ext cx="2067339" cy="4440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Description</a:t>
            </a:r>
          </a:p>
        </p:txBody>
      </p:sp>
      <p:sp>
        <p:nvSpPr>
          <p:cNvPr id="13" name="Rectangle 12">
            <a:extLst>
              <a:ext uri="{FF2B5EF4-FFF2-40B4-BE49-F238E27FC236}">
                <a16:creationId xmlns:a16="http://schemas.microsoft.com/office/drawing/2014/main" id="{B9F90D9C-F03E-FFE6-2908-2369C320C138}"/>
              </a:ext>
            </a:extLst>
          </p:cNvPr>
          <p:cNvSpPr/>
          <p:nvPr/>
        </p:nvSpPr>
        <p:spPr>
          <a:xfrm>
            <a:off x="2011653" y="3228202"/>
            <a:ext cx="1034759" cy="3929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Yelp</a:t>
            </a:r>
          </a:p>
        </p:txBody>
      </p:sp>
      <p:sp>
        <p:nvSpPr>
          <p:cNvPr id="14" name="Rectangle 13">
            <a:extLst>
              <a:ext uri="{FF2B5EF4-FFF2-40B4-BE49-F238E27FC236}">
                <a16:creationId xmlns:a16="http://schemas.microsoft.com/office/drawing/2014/main" id="{842A1804-4EB3-2887-5BF6-44E27FB7ED78}"/>
              </a:ext>
            </a:extLst>
          </p:cNvPr>
          <p:cNvSpPr/>
          <p:nvPr/>
        </p:nvSpPr>
        <p:spPr>
          <a:xfrm>
            <a:off x="5680144" y="1544816"/>
            <a:ext cx="1034759" cy="43948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Size</a:t>
            </a:r>
          </a:p>
        </p:txBody>
      </p:sp>
      <p:sp>
        <p:nvSpPr>
          <p:cNvPr id="15" name="Rectangle 14">
            <a:extLst>
              <a:ext uri="{FF2B5EF4-FFF2-40B4-BE49-F238E27FC236}">
                <a16:creationId xmlns:a16="http://schemas.microsoft.com/office/drawing/2014/main" id="{516D0DB4-61E8-0688-1C56-D8058D2E9955}"/>
              </a:ext>
            </a:extLst>
          </p:cNvPr>
          <p:cNvSpPr/>
          <p:nvPr/>
        </p:nvSpPr>
        <p:spPr>
          <a:xfrm>
            <a:off x="6998099" y="1540256"/>
            <a:ext cx="1032580" cy="44404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bg1"/>
                </a:solidFill>
              </a:rPr>
              <a:t>Format</a:t>
            </a:r>
          </a:p>
        </p:txBody>
      </p:sp>
      <p:sp>
        <p:nvSpPr>
          <p:cNvPr id="16" name="Rectangle 15">
            <a:extLst>
              <a:ext uri="{FF2B5EF4-FFF2-40B4-BE49-F238E27FC236}">
                <a16:creationId xmlns:a16="http://schemas.microsoft.com/office/drawing/2014/main" id="{F85DCCDF-74F6-323C-E9D4-23CDA406C7E9}"/>
              </a:ext>
            </a:extLst>
          </p:cNvPr>
          <p:cNvSpPr/>
          <p:nvPr/>
        </p:nvSpPr>
        <p:spPr>
          <a:xfrm>
            <a:off x="3329608" y="2672075"/>
            <a:ext cx="2067339" cy="388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Contains Reviews Data</a:t>
            </a:r>
          </a:p>
        </p:txBody>
      </p:sp>
      <p:sp>
        <p:nvSpPr>
          <p:cNvPr id="17" name="Rectangle 16">
            <a:extLst>
              <a:ext uri="{FF2B5EF4-FFF2-40B4-BE49-F238E27FC236}">
                <a16:creationId xmlns:a16="http://schemas.microsoft.com/office/drawing/2014/main" id="{2C6B479E-48BE-9B8C-3957-E5F8CE6A3F17}"/>
              </a:ext>
            </a:extLst>
          </p:cNvPr>
          <p:cNvSpPr/>
          <p:nvPr/>
        </p:nvSpPr>
        <p:spPr>
          <a:xfrm>
            <a:off x="3329607" y="3228202"/>
            <a:ext cx="2067339" cy="388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Contains Users Data</a:t>
            </a:r>
          </a:p>
        </p:txBody>
      </p:sp>
      <p:sp>
        <p:nvSpPr>
          <p:cNvPr id="18" name="Rectangle 17">
            <a:extLst>
              <a:ext uri="{FF2B5EF4-FFF2-40B4-BE49-F238E27FC236}">
                <a16:creationId xmlns:a16="http://schemas.microsoft.com/office/drawing/2014/main" id="{FBE937DB-E75A-CC40-7F62-9B5E2E54980F}"/>
              </a:ext>
            </a:extLst>
          </p:cNvPr>
          <p:cNvSpPr/>
          <p:nvPr/>
        </p:nvSpPr>
        <p:spPr>
          <a:xfrm>
            <a:off x="5680144" y="2107781"/>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113.4 MB</a:t>
            </a:r>
          </a:p>
        </p:txBody>
      </p:sp>
      <p:sp>
        <p:nvSpPr>
          <p:cNvPr id="19" name="Rectangle 18">
            <a:extLst>
              <a:ext uri="{FF2B5EF4-FFF2-40B4-BE49-F238E27FC236}">
                <a16:creationId xmlns:a16="http://schemas.microsoft.com/office/drawing/2014/main" id="{01F32A50-B8D0-B087-0AB8-4C1009A545D1}"/>
              </a:ext>
            </a:extLst>
          </p:cNvPr>
          <p:cNvSpPr/>
          <p:nvPr/>
        </p:nvSpPr>
        <p:spPr>
          <a:xfrm>
            <a:off x="5680144" y="2679984"/>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4.98 GB</a:t>
            </a:r>
          </a:p>
        </p:txBody>
      </p:sp>
      <p:sp>
        <p:nvSpPr>
          <p:cNvPr id="20" name="Rectangle 19">
            <a:extLst>
              <a:ext uri="{FF2B5EF4-FFF2-40B4-BE49-F238E27FC236}">
                <a16:creationId xmlns:a16="http://schemas.microsoft.com/office/drawing/2014/main" id="{DFB4D749-8C61-C51B-72A0-EBDCAC932DEB}"/>
              </a:ext>
            </a:extLst>
          </p:cNvPr>
          <p:cNvSpPr/>
          <p:nvPr/>
        </p:nvSpPr>
        <p:spPr>
          <a:xfrm>
            <a:off x="5680141" y="3222767"/>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3.13 GB</a:t>
            </a:r>
          </a:p>
        </p:txBody>
      </p:sp>
      <p:sp>
        <p:nvSpPr>
          <p:cNvPr id="21" name="Rectangle 20">
            <a:extLst>
              <a:ext uri="{FF2B5EF4-FFF2-40B4-BE49-F238E27FC236}">
                <a16:creationId xmlns:a16="http://schemas.microsoft.com/office/drawing/2014/main" id="{99B1E412-89C0-5948-2991-FF8979C84416}"/>
              </a:ext>
            </a:extLst>
          </p:cNvPr>
          <p:cNvSpPr/>
          <p:nvPr/>
        </p:nvSpPr>
        <p:spPr>
          <a:xfrm>
            <a:off x="7001907" y="2107781"/>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JSON</a:t>
            </a:r>
          </a:p>
        </p:txBody>
      </p:sp>
      <p:sp>
        <p:nvSpPr>
          <p:cNvPr id="22" name="Rectangle 21">
            <a:extLst>
              <a:ext uri="{FF2B5EF4-FFF2-40B4-BE49-F238E27FC236}">
                <a16:creationId xmlns:a16="http://schemas.microsoft.com/office/drawing/2014/main" id="{5AF4232E-55DC-89A7-CCA7-92CE874B0EE7}"/>
              </a:ext>
            </a:extLst>
          </p:cNvPr>
          <p:cNvSpPr/>
          <p:nvPr/>
        </p:nvSpPr>
        <p:spPr>
          <a:xfrm>
            <a:off x="7001906" y="2679984"/>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JSON</a:t>
            </a:r>
          </a:p>
        </p:txBody>
      </p:sp>
      <p:sp>
        <p:nvSpPr>
          <p:cNvPr id="23" name="Rectangle 22">
            <a:extLst>
              <a:ext uri="{FF2B5EF4-FFF2-40B4-BE49-F238E27FC236}">
                <a16:creationId xmlns:a16="http://schemas.microsoft.com/office/drawing/2014/main" id="{1624CAD7-C0E9-1D18-CC44-C9C931E6AD35}"/>
              </a:ext>
            </a:extLst>
          </p:cNvPr>
          <p:cNvSpPr/>
          <p:nvPr/>
        </p:nvSpPr>
        <p:spPr>
          <a:xfrm>
            <a:off x="7001905" y="3222767"/>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JSON</a:t>
            </a:r>
          </a:p>
        </p:txBody>
      </p:sp>
      <p:sp>
        <p:nvSpPr>
          <p:cNvPr id="24" name="Rectangle 23">
            <a:extLst>
              <a:ext uri="{FF2B5EF4-FFF2-40B4-BE49-F238E27FC236}">
                <a16:creationId xmlns:a16="http://schemas.microsoft.com/office/drawing/2014/main" id="{A420015E-6D64-DC49-5F5E-4EFE93F8BDCB}"/>
              </a:ext>
            </a:extLst>
          </p:cNvPr>
          <p:cNvSpPr/>
          <p:nvPr/>
        </p:nvSpPr>
        <p:spPr>
          <a:xfrm>
            <a:off x="5680140" y="3789247"/>
            <a:ext cx="1034759" cy="394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accent1">
                    <a:lumMod val="50000"/>
                  </a:schemeClr>
                </a:solidFill>
              </a:rPr>
              <a:t>8.22 GB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8102-9126-7954-F713-9699DC1DB27B}"/>
              </a:ext>
            </a:extLst>
          </p:cNvPr>
          <p:cNvSpPr>
            <a:spLocks noGrp="1"/>
          </p:cNvSpPr>
          <p:nvPr>
            <p:ph type="title"/>
          </p:nvPr>
        </p:nvSpPr>
        <p:spPr/>
        <p:txBody>
          <a:bodyPr/>
          <a:lstStyle/>
          <a:p>
            <a:r>
              <a:rPr lang="en" dirty="0"/>
              <a:t>Data Dimension </a:t>
            </a: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4939FF9C-4845-EB08-F0CE-BC14D1FE6F51}"/>
              </a:ext>
            </a:extLst>
          </p:cNvPr>
          <p:cNvPicPr>
            <a:picLocks noChangeAspect="1"/>
          </p:cNvPicPr>
          <p:nvPr/>
        </p:nvPicPr>
        <p:blipFill>
          <a:blip r:embed="rId2"/>
          <a:stretch>
            <a:fillRect/>
          </a:stretch>
        </p:blipFill>
        <p:spPr>
          <a:xfrm>
            <a:off x="1411927" y="1310627"/>
            <a:ext cx="5913420" cy="792520"/>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1551468A-E0C9-35D8-9820-5E1FB7351275}"/>
              </a:ext>
            </a:extLst>
          </p:cNvPr>
          <p:cNvPicPr>
            <a:picLocks noChangeAspect="1"/>
          </p:cNvPicPr>
          <p:nvPr/>
        </p:nvPicPr>
        <p:blipFill>
          <a:blip r:embed="rId3"/>
          <a:stretch>
            <a:fillRect/>
          </a:stretch>
        </p:blipFill>
        <p:spPr>
          <a:xfrm>
            <a:off x="1411927" y="2233565"/>
            <a:ext cx="5913420" cy="1159814"/>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CB51F4D4-ABA1-F331-6BD7-0C3DD835AE67}"/>
              </a:ext>
            </a:extLst>
          </p:cNvPr>
          <p:cNvPicPr>
            <a:picLocks noChangeAspect="1"/>
          </p:cNvPicPr>
          <p:nvPr/>
        </p:nvPicPr>
        <p:blipFill>
          <a:blip r:embed="rId4"/>
          <a:stretch>
            <a:fillRect/>
          </a:stretch>
        </p:blipFill>
        <p:spPr>
          <a:xfrm>
            <a:off x="1411927" y="3523797"/>
            <a:ext cx="5906640" cy="1306620"/>
          </a:xfrm>
          <a:prstGeom prst="rect">
            <a:avLst/>
          </a:prstGeom>
        </p:spPr>
      </p:pic>
    </p:spTree>
    <p:extLst>
      <p:ext uri="{BB962C8B-B14F-4D97-AF65-F5344CB8AC3E}">
        <p14:creationId xmlns:p14="http://schemas.microsoft.com/office/powerpoint/2010/main" val="319314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Infrastructure</a:t>
            </a:r>
            <a:endParaRPr dirty="0"/>
          </a:p>
        </p:txBody>
      </p:sp>
      <p:pic>
        <p:nvPicPr>
          <p:cNvPr id="3" name="Picture 2" descr="Graphical user interface, text&#10;&#10;Description automatically generated">
            <a:extLst>
              <a:ext uri="{FF2B5EF4-FFF2-40B4-BE49-F238E27FC236}">
                <a16:creationId xmlns:a16="http://schemas.microsoft.com/office/drawing/2014/main" id="{891DF527-62B2-685B-EA76-C51A10A43432}"/>
              </a:ext>
            </a:extLst>
          </p:cNvPr>
          <p:cNvPicPr>
            <a:picLocks noChangeAspect="1"/>
          </p:cNvPicPr>
          <p:nvPr/>
        </p:nvPicPr>
        <p:blipFill>
          <a:blip r:embed="rId3"/>
          <a:stretch>
            <a:fillRect/>
          </a:stretch>
        </p:blipFill>
        <p:spPr>
          <a:xfrm>
            <a:off x="338470" y="1871565"/>
            <a:ext cx="1171739" cy="1400370"/>
          </a:xfrm>
          <a:prstGeom prst="rect">
            <a:avLst/>
          </a:prstGeom>
        </p:spPr>
      </p:pic>
      <p:sp>
        <p:nvSpPr>
          <p:cNvPr id="4" name="Arrow: Right 3">
            <a:extLst>
              <a:ext uri="{FF2B5EF4-FFF2-40B4-BE49-F238E27FC236}">
                <a16:creationId xmlns:a16="http://schemas.microsoft.com/office/drawing/2014/main" id="{93BE8DC9-C95F-152E-BB63-7212079EABEB}"/>
              </a:ext>
            </a:extLst>
          </p:cNvPr>
          <p:cNvSpPr/>
          <p:nvPr/>
        </p:nvSpPr>
        <p:spPr>
          <a:xfrm>
            <a:off x="1510209" y="2407754"/>
            <a:ext cx="735496" cy="327991"/>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477C01A-F110-86A2-0730-64B54BB4438A}"/>
              </a:ext>
            </a:extLst>
          </p:cNvPr>
          <p:cNvPicPr>
            <a:picLocks noChangeAspect="1"/>
          </p:cNvPicPr>
          <p:nvPr/>
        </p:nvPicPr>
        <p:blipFill>
          <a:blip r:embed="rId4"/>
          <a:stretch>
            <a:fillRect/>
          </a:stretch>
        </p:blipFill>
        <p:spPr>
          <a:xfrm>
            <a:off x="2262332" y="1821870"/>
            <a:ext cx="2399845" cy="1619476"/>
          </a:xfrm>
          <a:prstGeom prst="rect">
            <a:avLst/>
          </a:prstGeom>
        </p:spPr>
      </p:pic>
      <p:sp>
        <p:nvSpPr>
          <p:cNvPr id="11" name="Arrow: Right 10">
            <a:extLst>
              <a:ext uri="{FF2B5EF4-FFF2-40B4-BE49-F238E27FC236}">
                <a16:creationId xmlns:a16="http://schemas.microsoft.com/office/drawing/2014/main" id="{C4B1597F-C2BF-A760-A8B5-A04815D52C95}"/>
              </a:ext>
            </a:extLst>
          </p:cNvPr>
          <p:cNvSpPr/>
          <p:nvPr/>
        </p:nvSpPr>
        <p:spPr>
          <a:xfrm>
            <a:off x="4572000" y="2435309"/>
            <a:ext cx="735496" cy="327991"/>
          </a:xfrm>
          <a:prstGeom prst="right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Icon&#10;&#10;Description automatically generated">
            <a:extLst>
              <a:ext uri="{FF2B5EF4-FFF2-40B4-BE49-F238E27FC236}">
                <a16:creationId xmlns:a16="http://schemas.microsoft.com/office/drawing/2014/main" id="{1C11EF08-0A86-0D34-0688-A104DDB89453}"/>
              </a:ext>
            </a:extLst>
          </p:cNvPr>
          <p:cNvPicPr>
            <a:picLocks noChangeAspect="1"/>
          </p:cNvPicPr>
          <p:nvPr/>
        </p:nvPicPr>
        <p:blipFill>
          <a:blip r:embed="rId5"/>
          <a:stretch>
            <a:fillRect/>
          </a:stretch>
        </p:blipFill>
        <p:spPr>
          <a:xfrm>
            <a:off x="5948073" y="1416550"/>
            <a:ext cx="1651993" cy="1289590"/>
          </a:xfrm>
          <a:prstGeom prst="rect">
            <a:avLst/>
          </a:prstGeom>
        </p:spPr>
      </p:pic>
      <p:pic>
        <p:nvPicPr>
          <p:cNvPr id="15" name="Picture 14" descr="A picture containing text&#10;&#10;Description automatically generated">
            <a:extLst>
              <a:ext uri="{FF2B5EF4-FFF2-40B4-BE49-F238E27FC236}">
                <a16:creationId xmlns:a16="http://schemas.microsoft.com/office/drawing/2014/main" id="{47E0C8E5-246E-069A-322E-B634F022FC3B}"/>
              </a:ext>
            </a:extLst>
          </p:cNvPr>
          <p:cNvPicPr>
            <a:picLocks noChangeAspect="1"/>
          </p:cNvPicPr>
          <p:nvPr/>
        </p:nvPicPr>
        <p:blipFill>
          <a:blip r:embed="rId6"/>
          <a:stretch>
            <a:fillRect/>
          </a:stretch>
        </p:blipFill>
        <p:spPr>
          <a:xfrm>
            <a:off x="5573753" y="2859730"/>
            <a:ext cx="2400635" cy="1371791"/>
          </a:xfrm>
          <a:prstGeom prst="rect">
            <a:avLst/>
          </a:prstGeom>
        </p:spPr>
      </p:pic>
      <p:sp>
        <p:nvSpPr>
          <p:cNvPr id="16" name="Arrow: Curved Right 15">
            <a:extLst>
              <a:ext uri="{FF2B5EF4-FFF2-40B4-BE49-F238E27FC236}">
                <a16:creationId xmlns:a16="http://schemas.microsoft.com/office/drawing/2014/main" id="{6BB54D31-624A-43A5-C752-04D91E4505EA}"/>
              </a:ext>
            </a:extLst>
          </p:cNvPr>
          <p:cNvSpPr/>
          <p:nvPr/>
        </p:nvSpPr>
        <p:spPr>
          <a:xfrm>
            <a:off x="2912164" y="3240162"/>
            <a:ext cx="337930" cy="6659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Curved Right 16">
            <a:extLst>
              <a:ext uri="{FF2B5EF4-FFF2-40B4-BE49-F238E27FC236}">
                <a16:creationId xmlns:a16="http://schemas.microsoft.com/office/drawing/2014/main" id="{BDCB8DD0-736F-C651-A1FC-12BE26F04106}"/>
              </a:ext>
            </a:extLst>
          </p:cNvPr>
          <p:cNvSpPr/>
          <p:nvPr/>
        </p:nvSpPr>
        <p:spPr>
          <a:xfrm rot="10584267">
            <a:off x="3331710" y="3218085"/>
            <a:ext cx="337930" cy="6659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descr="Icon&#10;&#10;Description automatically generated">
            <a:extLst>
              <a:ext uri="{FF2B5EF4-FFF2-40B4-BE49-F238E27FC236}">
                <a16:creationId xmlns:a16="http://schemas.microsoft.com/office/drawing/2014/main" id="{53721B82-17EE-9A81-C806-86E3BD7C2B54}"/>
              </a:ext>
            </a:extLst>
          </p:cNvPr>
          <p:cNvPicPr>
            <a:picLocks noChangeAspect="1"/>
          </p:cNvPicPr>
          <p:nvPr/>
        </p:nvPicPr>
        <p:blipFill>
          <a:blip r:embed="rId7"/>
          <a:stretch>
            <a:fillRect/>
          </a:stretch>
        </p:blipFill>
        <p:spPr>
          <a:xfrm>
            <a:off x="2892286" y="3978400"/>
            <a:ext cx="847843" cy="100979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a:t>
            </a:r>
            <a:endParaRPr dirty="0"/>
          </a:p>
          <a:p>
            <a:pPr marL="0" lvl="0" indent="0" algn="l" rtl="0">
              <a:spcBef>
                <a:spcPts val="0"/>
              </a:spcBef>
              <a:spcAft>
                <a:spcPts val="0"/>
              </a:spcAft>
              <a:buNone/>
            </a:pPr>
            <a:endParaRPr dirty="0"/>
          </a:p>
        </p:txBody>
      </p:sp>
      <p:pic>
        <p:nvPicPr>
          <p:cNvPr id="3" name="Picture 2" descr="Chart&#10;&#10;Description automatically generated">
            <a:extLst>
              <a:ext uri="{FF2B5EF4-FFF2-40B4-BE49-F238E27FC236}">
                <a16:creationId xmlns:a16="http://schemas.microsoft.com/office/drawing/2014/main" id="{EEA21207-935E-0517-4A8D-86046AF0437B}"/>
              </a:ext>
            </a:extLst>
          </p:cNvPr>
          <p:cNvPicPr>
            <a:picLocks noChangeAspect="1"/>
          </p:cNvPicPr>
          <p:nvPr/>
        </p:nvPicPr>
        <p:blipFill>
          <a:blip r:embed="rId3"/>
          <a:stretch>
            <a:fillRect/>
          </a:stretch>
        </p:blipFill>
        <p:spPr>
          <a:xfrm>
            <a:off x="0" y="1341310"/>
            <a:ext cx="9144000" cy="38021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pic>
        <p:nvPicPr>
          <p:cNvPr id="5" name="Picture 4">
            <a:extLst>
              <a:ext uri="{FF2B5EF4-FFF2-40B4-BE49-F238E27FC236}">
                <a16:creationId xmlns:a16="http://schemas.microsoft.com/office/drawing/2014/main" id="{FFDD50F3-C223-4BA8-D872-1C54F7A22375}"/>
              </a:ext>
            </a:extLst>
          </p:cNvPr>
          <p:cNvPicPr>
            <a:picLocks noChangeAspect="1"/>
          </p:cNvPicPr>
          <p:nvPr/>
        </p:nvPicPr>
        <p:blipFill>
          <a:blip r:embed="rId3"/>
          <a:stretch>
            <a:fillRect/>
          </a:stretch>
        </p:blipFill>
        <p:spPr>
          <a:xfrm>
            <a:off x="1125978" y="1309985"/>
            <a:ext cx="6714222" cy="3843454"/>
          </a:xfrm>
          <a:prstGeom prst="rect">
            <a:avLst/>
          </a:prstGeom>
        </p:spPr>
      </p:pic>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Exploration-Business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a:t>
            </a:r>
            <a:r>
              <a:rPr lang="en-US" dirty="0"/>
              <a:t>Exploration-Reviews</a:t>
            </a:r>
            <a:endParaRPr dirty="0"/>
          </a:p>
        </p:txBody>
      </p:sp>
      <p:pic>
        <p:nvPicPr>
          <p:cNvPr id="3" name="Picture 2">
            <a:extLst>
              <a:ext uri="{FF2B5EF4-FFF2-40B4-BE49-F238E27FC236}">
                <a16:creationId xmlns:a16="http://schemas.microsoft.com/office/drawing/2014/main" id="{4D80016C-01C2-2EB6-DAC6-A71E16A96CB2}"/>
              </a:ext>
            </a:extLst>
          </p:cNvPr>
          <p:cNvPicPr>
            <a:picLocks noChangeAspect="1"/>
          </p:cNvPicPr>
          <p:nvPr/>
        </p:nvPicPr>
        <p:blipFill>
          <a:blip r:embed="rId3"/>
          <a:stretch>
            <a:fillRect/>
          </a:stretch>
        </p:blipFill>
        <p:spPr>
          <a:xfrm>
            <a:off x="0" y="1597875"/>
            <a:ext cx="9144000" cy="3461926"/>
          </a:xfrm>
          <a:prstGeom prst="rect">
            <a:avLst/>
          </a:prstGeom>
        </p:spPr>
      </p:pic>
    </p:spTree>
    <p:extLst>
      <p:ext uri="{BB962C8B-B14F-4D97-AF65-F5344CB8AC3E}">
        <p14:creationId xmlns:p14="http://schemas.microsoft.com/office/powerpoint/2010/main" val="3959470585"/>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1060</TotalTime>
  <Words>672</Words>
  <Application>Microsoft Office PowerPoint</Application>
  <PresentationFormat>On-screen Show (16:9)</PresentationFormat>
  <Paragraphs>118</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Maven Pro</vt:lpstr>
      <vt:lpstr>Nunito</vt:lpstr>
      <vt:lpstr>Arial</vt:lpstr>
      <vt:lpstr>Times New Roman</vt:lpstr>
      <vt:lpstr>Abadi</vt:lpstr>
      <vt:lpstr>Momentum</vt:lpstr>
      <vt:lpstr>Yelp Recommender System Final Project Presentation</vt:lpstr>
      <vt:lpstr>Agenda</vt:lpstr>
      <vt:lpstr>Executive Summary</vt:lpstr>
      <vt:lpstr>Data Profile </vt:lpstr>
      <vt:lpstr>Data Dimension </vt:lpstr>
      <vt:lpstr>Data Infrastructure</vt:lpstr>
      <vt:lpstr>Data Exploration </vt:lpstr>
      <vt:lpstr>Data Exploration-Business</vt:lpstr>
      <vt:lpstr>Data Exploration-Reviews</vt:lpstr>
      <vt:lpstr>Data Exploration-Reviews</vt:lpstr>
      <vt:lpstr>Data Exploration-Reviews</vt:lpstr>
      <vt:lpstr>Data Exploration-Reviews</vt:lpstr>
      <vt:lpstr>Data Exploration-Users</vt:lpstr>
      <vt:lpstr>Data Insights</vt:lpstr>
      <vt:lpstr>Data Insights-First Question</vt:lpstr>
      <vt:lpstr>Data Insights-First Question</vt:lpstr>
      <vt:lpstr>Data Insights-First Question</vt:lpstr>
      <vt:lpstr>Data Insights-Second Question</vt:lpstr>
      <vt:lpstr>Data Insights-Second Question</vt:lpstr>
      <vt:lpstr>Data Insights- Data Modeling</vt:lpstr>
      <vt:lpstr>Sentimental Analysis</vt:lpstr>
      <vt:lpstr>Sentimental Analysis</vt:lpstr>
      <vt:lpstr>Sentimental Analysis</vt:lpstr>
      <vt:lpstr>Sentimental Analysis-Models</vt:lpstr>
      <vt:lpstr>Improvements</vt:lpstr>
      <vt:lpstr>Recommendation System-Associative Mining</vt:lpstr>
      <vt:lpstr>Recommendation System-Associative Mining</vt:lpstr>
      <vt:lpstr>Recommendation System-Associative Mining</vt:lpstr>
      <vt:lpstr>Recommendation System-ALS</vt:lpstr>
      <vt:lpstr>Recommendation System-ALS</vt:lpstr>
      <vt:lpstr>Recommendation System-ALS</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Yelp Recommender System Final Project Presentation</dc:title>
  <dc:creator>Zhuofan Dong</dc:creator>
  <cp:lastModifiedBy>Zhuofan Dong</cp:lastModifiedBy>
  <cp:revision>8</cp:revision>
  <dcterms:modified xsi:type="dcterms:W3CDTF">2023-03-07T03:39:53Z</dcterms:modified>
</cp:coreProperties>
</file>