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6" r:id="rId3"/>
    <p:sldId id="262" r:id="rId4"/>
    <p:sldId id="281" r:id="rId5"/>
    <p:sldId id="283" r:id="rId6"/>
    <p:sldId id="282" r:id="rId7"/>
    <p:sldId id="284" r:id="rId8"/>
    <p:sldId id="277" r:id="rId9"/>
    <p:sldId id="278" r:id="rId10"/>
    <p:sldId id="263" r:id="rId11"/>
    <p:sldId id="279" r:id="rId12"/>
    <p:sldId id="280" r:id="rId13"/>
    <p:sldId id="285" r:id="rId14"/>
    <p:sldId id="286" r:id="rId15"/>
    <p:sldId id="287" r:id="rId16"/>
    <p:sldId id="288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4740"/>
  </p:normalViewPr>
  <p:slideViewPr>
    <p:cSldViewPr>
      <p:cViewPr varScale="1">
        <p:scale>
          <a:sx n="124" d="100"/>
          <a:sy n="124" d="100"/>
        </p:scale>
        <p:origin x="81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C7776E-DE5C-4F05-B07F-00A91CF8752B}" type="datetimeFigureOut">
              <a:rPr lang="ko-KR" altLang="en-US" smtClean="0"/>
              <a:t>2018. 1. 31.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F2302-BBF3-4341-9BA5-57316F180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84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F2302-BBF3-4341-9BA5-57316F180DD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0632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F2302-BBF3-4341-9BA5-57316F180DD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7126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F2302-BBF3-4341-9BA5-57316F180DD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2251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F2302-BBF3-4341-9BA5-57316F180DD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3283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F2302-BBF3-4341-9BA5-57316F180DD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5222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F2302-BBF3-4341-9BA5-57316F180DD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2633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F2302-BBF3-4341-9BA5-57316F180DD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2393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F2302-BBF3-4341-9BA5-57316F180DD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331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F2302-BBF3-4341-9BA5-57316F180DD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688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F2302-BBF3-4341-9BA5-57316F180DD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527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F2302-BBF3-4341-9BA5-57316F180DD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465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F2302-BBF3-4341-9BA5-57316F180DD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202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F2302-BBF3-4341-9BA5-57316F180DD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259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F2302-BBF3-4341-9BA5-57316F180DD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653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F2302-BBF3-4341-9BA5-57316F180DD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4510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F2302-BBF3-4341-9BA5-57316F180DD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463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6A1C-8576-477A-9EF2-422E0DEFCEB8}" type="datetimeFigureOut">
              <a:rPr lang="ko-KR" altLang="en-US" smtClean="0"/>
              <a:t>2018. 1. 31.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5D6A-8377-4E58-893B-AA73BF5354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6A1C-8576-477A-9EF2-422E0DEFCEB8}" type="datetimeFigureOut">
              <a:rPr lang="ko-KR" altLang="en-US" smtClean="0"/>
              <a:t>2018. 1. 31.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5D6A-8377-4E58-893B-AA73BF5354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6A1C-8576-477A-9EF2-422E0DEFCEB8}" type="datetimeFigureOut">
              <a:rPr lang="ko-KR" altLang="en-US" smtClean="0"/>
              <a:t>2018. 1. 31.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5D6A-8377-4E58-893B-AA73BF5354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6A1C-8576-477A-9EF2-422E0DEFCEB8}" type="datetimeFigureOut">
              <a:rPr lang="ko-KR" altLang="en-US" smtClean="0"/>
              <a:t>2018. 1. 31.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5D6A-8377-4E58-893B-AA73BF5354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6A1C-8576-477A-9EF2-422E0DEFCEB8}" type="datetimeFigureOut">
              <a:rPr lang="ko-KR" altLang="en-US" smtClean="0"/>
              <a:t>2018. 1. 31.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5D6A-8377-4E58-893B-AA73BF5354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6A1C-8576-477A-9EF2-422E0DEFCEB8}" type="datetimeFigureOut">
              <a:rPr lang="ko-KR" altLang="en-US" smtClean="0"/>
              <a:t>2018. 1. 31.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5D6A-8377-4E58-893B-AA73BF5354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6A1C-8576-477A-9EF2-422E0DEFCEB8}" type="datetimeFigureOut">
              <a:rPr lang="ko-KR" altLang="en-US" smtClean="0"/>
              <a:t>2018. 1. 31.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5D6A-8377-4E58-893B-AA73BF5354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6A1C-8576-477A-9EF2-422E0DEFCEB8}" type="datetimeFigureOut">
              <a:rPr lang="ko-KR" altLang="en-US" smtClean="0"/>
              <a:t>2018. 1. 31.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5D6A-8377-4E58-893B-AA73BF5354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6A1C-8576-477A-9EF2-422E0DEFCEB8}" type="datetimeFigureOut">
              <a:rPr lang="ko-KR" altLang="en-US" smtClean="0"/>
              <a:t>2018. 1. 31.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5D6A-8377-4E58-893B-AA73BF5354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6A1C-8576-477A-9EF2-422E0DEFCEB8}" type="datetimeFigureOut">
              <a:rPr lang="ko-KR" altLang="en-US" smtClean="0"/>
              <a:t>2018. 1. 31.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5D6A-8377-4E58-893B-AA73BF5354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6A1C-8576-477A-9EF2-422E0DEFCEB8}" type="datetimeFigureOut">
              <a:rPr lang="ko-KR" altLang="en-US" smtClean="0"/>
              <a:t>2018. 1. 31.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5D6A-8377-4E58-893B-AA73BF5354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76A1C-8576-477A-9EF2-422E0DEFCEB8}" type="datetimeFigureOut">
              <a:rPr lang="ko-KR" altLang="en-US" smtClean="0"/>
              <a:t>2018. 1. 31.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05D6A-8377-4E58-893B-AA73BF5354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9512" y="116632"/>
            <a:ext cx="7776864" cy="28803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3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주차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NTS UIT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실 자바스크립트 스터디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by 1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팀 정예은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2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팀 전솔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2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팀 형보영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3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팀 박유진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4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팀 김재원</a:t>
            </a:r>
          </a:p>
        </p:txBody>
      </p:sp>
      <p:sp>
        <p:nvSpPr>
          <p:cNvPr id="5" name="텍스트 상자 4"/>
          <p:cNvSpPr txBox="1"/>
          <p:nvPr/>
        </p:nvSpPr>
        <p:spPr>
          <a:xfrm>
            <a:off x="1043608" y="692696"/>
            <a:ext cx="1414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5</a:t>
            </a:r>
            <a:r>
              <a:rPr kumimoji="1" lang="ko-KR" altLang="en-US" sz="2400" b="1" dirty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장</a:t>
            </a:r>
            <a:r>
              <a:rPr kumimoji="1" lang="en-US" altLang="ko-KR" sz="2400" b="1" dirty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  <a:r>
              <a:rPr kumimoji="1" lang="ko-KR" altLang="en-US" sz="2400" b="1" dirty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 함수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301053"/>
              </p:ext>
            </p:extLst>
          </p:nvPr>
        </p:nvGraphicFramePr>
        <p:xfrm>
          <a:off x="1094168" y="1089280"/>
          <a:ext cx="4990000" cy="48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–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1.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자바스크립트 함수는 어떻게 동작하는가</a:t>
                      </a:r>
                      <a:r>
                        <a:rPr kumimoji="1"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  <a:endParaRPr kumimoji="1"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실행 컨텍스트와 활성객체</a:t>
                      </a:r>
                      <a:r>
                        <a:rPr kumimoji="1"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(</a:t>
                      </a:r>
                      <a:r>
                        <a:rPr kumimoji="1"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변수객체</a:t>
                      </a:r>
                      <a:r>
                        <a:rPr kumimoji="1"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)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818270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scope</a:t>
                      </a:r>
                      <a:r>
                        <a:rPr kumimoji="1" lang="en-US" altLang="ko-KR" sz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 </a:t>
                      </a:r>
                      <a:r>
                        <a:rPr kumimoji="1" lang="ko-KR" altLang="en-US" sz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체이닝</a:t>
                      </a:r>
                      <a:endParaRPr kumimoji="1"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this</a:t>
                      </a:r>
                      <a:r>
                        <a:rPr kumimoji="1"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 바인딩</a:t>
                      </a:r>
                      <a:endParaRPr kumimoji="1"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3594151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 </a:t>
                      </a:r>
                      <a:r>
                        <a:rPr lang="mr-IN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–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2.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자바스크립트 함수의 특징</a:t>
                      </a:r>
                      <a:endParaRPr kumimoji="1"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생성자로서의 함수</a:t>
                      </a:r>
                      <a:endParaRPr kumimoji="1"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3041405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객체로서의 함수</a:t>
                      </a:r>
                      <a:endParaRPr kumimoji="1"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네임스페이스로서의 함수</a:t>
                      </a:r>
                      <a:endParaRPr kumimoji="1"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025261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기타</a:t>
                      </a:r>
                      <a:endParaRPr kumimoji="1"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6159919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 </a:t>
                      </a:r>
                      <a:r>
                        <a:rPr lang="mr-IN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–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3.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자바스크립트 함수 활용하기</a:t>
                      </a:r>
                      <a:endParaRPr kumimoji="1"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클로저</a:t>
                      </a:r>
                      <a:endParaRPr kumimoji="1"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메모이제이션</a:t>
                      </a:r>
                      <a:endParaRPr kumimoji="1"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58244213"/>
                  </a:ext>
                </a:extLst>
              </a:tr>
            </a:tbl>
          </a:graphicData>
        </a:graphic>
      </p:graphicFrame>
      <p:sp>
        <p:nvSpPr>
          <p:cNvPr id="6" name="TextBox 7">
            <a:extLst>
              <a:ext uri="{FF2B5EF4-FFF2-40B4-BE49-F238E27FC236}">
                <a16:creationId xmlns:a16="http://schemas.microsoft.com/office/drawing/2014/main" id="{3E5D1CC2-638E-124B-B94B-1CB5F624ACDA}"/>
              </a:ext>
            </a:extLst>
          </p:cNvPr>
          <p:cNvSpPr txBox="1"/>
          <p:nvPr/>
        </p:nvSpPr>
        <p:spPr>
          <a:xfrm>
            <a:off x="899592" y="6248345"/>
            <a:ext cx="5957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*생략된 내용*</a:t>
            </a:r>
            <a:r>
              <a:rPr kumimoji="1"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함수형 프로그래밍 </a:t>
            </a:r>
            <a:r>
              <a:rPr kumimoji="1"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  <a:r>
              <a:rPr kumimoji="1"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추후 프로그래밍 패러다임으로 따로 다룰 계획</a:t>
            </a:r>
            <a:r>
              <a:rPr kumimoji="1"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99006"/>
            <a:ext cx="4752528" cy="421682"/>
          </a:xfrm>
        </p:spPr>
        <p:txBody>
          <a:bodyPr>
            <a:noAutofit/>
          </a:bodyPr>
          <a:lstStyle/>
          <a:p>
            <a:pPr algn="l"/>
            <a:r>
              <a:rPr lang="ko-KR" altLang="en-US" sz="2000" b="1" dirty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객체로서의 함수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323528" cy="69269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2"/>
                </a:solidFill>
              </a:rPr>
              <a:t>ㅊ</a:t>
            </a: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6D527928-482C-E943-BBFB-D3D1130C192A}"/>
              </a:ext>
            </a:extLst>
          </p:cNvPr>
          <p:cNvSpPr txBox="1"/>
          <p:nvPr/>
        </p:nvSpPr>
        <p:spPr>
          <a:xfrm>
            <a:off x="544267" y="3280527"/>
            <a:ext cx="31040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메서드 체이닝 </a:t>
            </a:r>
            <a:r>
              <a:rPr kumimoji="1" lang="en-US" altLang="ko-KR" sz="1600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(Method Chaining)</a:t>
            </a:r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212573A1-855A-1340-B5DD-1CB0EF68C5FE}"/>
              </a:ext>
            </a:extLst>
          </p:cNvPr>
          <p:cNvSpPr txBox="1"/>
          <p:nvPr/>
        </p:nvSpPr>
        <p:spPr>
          <a:xfrm>
            <a:off x="550896" y="3645024"/>
            <a:ext cx="3576620" cy="590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함수의 리턴값을 호출을 가능하게 함으로써</a:t>
            </a:r>
            <a:endParaRPr kumimoji="1"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구조 및 코드를 다듬을 수 있다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15972864-CA74-2A4E-8C86-22B579E92837}"/>
              </a:ext>
            </a:extLst>
          </p:cNvPr>
          <p:cNvSpPr txBox="1"/>
          <p:nvPr/>
        </p:nvSpPr>
        <p:spPr>
          <a:xfrm>
            <a:off x="550896" y="865539"/>
            <a:ext cx="6784230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함수 또한 객체이기때문에 </a:t>
            </a:r>
            <a:r>
              <a:rPr kumimoji="1" lang="ko-KR" altLang="en-US" sz="14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값이 될수도</a:t>
            </a:r>
            <a:r>
              <a:rPr kumimoji="1" lang="en-US" altLang="ko-KR" sz="14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4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리턴값이 될수도</a:t>
            </a:r>
            <a:r>
              <a:rPr kumimoji="1" lang="en-US" altLang="ko-KR" sz="14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4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프로퍼티를 가질수도 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있다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</p:txBody>
      </p:sp>
      <p:sp>
        <p:nvSpPr>
          <p:cNvPr id="19" name="TextBox 6">
            <a:extLst>
              <a:ext uri="{FF2B5EF4-FFF2-40B4-BE49-F238E27FC236}">
                <a16:creationId xmlns:a16="http://schemas.microsoft.com/office/drawing/2014/main" id="{BF8AB98C-2AF5-9E44-8765-AA8016C4B1F2}"/>
              </a:ext>
            </a:extLst>
          </p:cNvPr>
          <p:cNvSpPr txBox="1"/>
          <p:nvPr/>
        </p:nvSpPr>
        <p:spPr>
          <a:xfrm>
            <a:off x="544267" y="1794302"/>
            <a:ext cx="16674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값으로서의 함수</a:t>
            </a:r>
            <a:endParaRPr kumimoji="1" lang="en-US" altLang="ko-KR" sz="1600" b="1" dirty="0">
              <a:solidFill>
                <a:schemeClr val="accent6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20" name="TextBox 6">
            <a:extLst>
              <a:ext uri="{FF2B5EF4-FFF2-40B4-BE49-F238E27FC236}">
                <a16:creationId xmlns:a16="http://schemas.microsoft.com/office/drawing/2014/main" id="{FF918BCE-6F97-434A-B3A2-439095FDE56D}"/>
              </a:ext>
            </a:extLst>
          </p:cNvPr>
          <p:cNvSpPr txBox="1"/>
          <p:nvPr/>
        </p:nvSpPr>
        <p:spPr>
          <a:xfrm>
            <a:off x="550896" y="2132856"/>
            <a:ext cx="5128327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다른 객체처럼 배열의 원소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프로퍼티의 값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매개변수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리턴 값등</a:t>
            </a:r>
            <a:endParaRPr kumimoji="1"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할당하고 해제하는 것이 가능하다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A34547BB-7EEC-4C49-A8A2-1C55ABEEBFD0}"/>
              </a:ext>
            </a:extLst>
          </p:cNvPr>
          <p:cNvSpPr txBox="1"/>
          <p:nvPr/>
        </p:nvSpPr>
        <p:spPr>
          <a:xfrm>
            <a:off x="544267" y="5074620"/>
            <a:ext cx="16674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함수의 프로퍼티</a:t>
            </a:r>
            <a:endParaRPr kumimoji="1" lang="en-US" altLang="ko-KR" sz="1600" b="1" dirty="0">
              <a:solidFill>
                <a:schemeClr val="accent6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22" name="TextBox 6">
            <a:extLst>
              <a:ext uri="{FF2B5EF4-FFF2-40B4-BE49-F238E27FC236}">
                <a16:creationId xmlns:a16="http://schemas.microsoft.com/office/drawing/2014/main" id="{38A16BBC-8817-0741-8AEE-9D316E04CBD1}"/>
              </a:ext>
            </a:extLst>
          </p:cNvPr>
          <p:cNvSpPr txBox="1"/>
          <p:nvPr/>
        </p:nvSpPr>
        <p:spPr>
          <a:xfrm>
            <a:off x="550896" y="5439117"/>
            <a:ext cx="5352747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함수 또한 객체이기 때문에 프로퍼티를 가질 수 있다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이를 이용해서 전역변수로 사용하기 애매한 변수를 활용할 수 있다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</p:txBody>
      </p:sp>
      <p:sp>
        <p:nvSpPr>
          <p:cNvPr id="23" name="TextBox 6">
            <a:extLst>
              <a:ext uri="{FF2B5EF4-FFF2-40B4-BE49-F238E27FC236}">
                <a16:creationId xmlns:a16="http://schemas.microsoft.com/office/drawing/2014/main" id="{76FB57A3-37F4-8642-B8CF-EE03A08AAF74}"/>
              </a:ext>
            </a:extLst>
          </p:cNvPr>
          <p:cNvSpPr txBox="1"/>
          <p:nvPr/>
        </p:nvSpPr>
        <p:spPr>
          <a:xfrm>
            <a:off x="544267" y="4217966"/>
            <a:ext cx="5197257" cy="298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rect.setP1(0,0).setP2(0,2).setP3(2,2).setP4(2,0).</a:t>
            </a:r>
            <a:r>
              <a:rPr kumimoji="1"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getArea</a:t>
            </a: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384494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99006"/>
            <a:ext cx="4752528" cy="421682"/>
          </a:xfrm>
        </p:spPr>
        <p:txBody>
          <a:bodyPr>
            <a:noAutofit/>
          </a:bodyPr>
          <a:lstStyle/>
          <a:p>
            <a:pPr algn="l"/>
            <a:r>
              <a:rPr lang="ko-KR" altLang="en-US" sz="2000" b="1" dirty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네임스페이스로서의 함수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323528" cy="69269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2"/>
                </a:solidFill>
              </a:rPr>
              <a:t>ㅊ</a:t>
            </a:r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212573A1-855A-1340-B5DD-1CB0EF68C5FE}"/>
              </a:ext>
            </a:extLst>
          </p:cNvPr>
          <p:cNvSpPr txBox="1"/>
          <p:nvPr/>
        </p:nvSpPr>
        <p:spPr>
          <a:xfrm>
            <a:off x="550896" y="2533266"/>
            <a:ext cx="5931432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다음과 같이 함수를 하나의 모듈로 만듦으로써 컨텍스트를 제한할 수 있다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15972864-CA74-2A4E-8C86-22B579E92837}"/>
              </a:ext>
            </a:extLst>
          </p:cNvPr>
          <p:cNvSpPr txBox="1"/>
          <p:nvPr/>
        </p:nvSpPr>
        <p:spPr>
          <a:xfrm>
            <a:off x="550896" y="865539"/>
            <a:ext cx="7766870" cy="8679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프로그램의 복잡성을 낮추고 유지보수성을 높이기 위해서는 </a:t>
            </a:r>
            <a:endParaRPr kumimoji="1"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모듈화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더 큰 의미로 구조화가 필요하다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자바스크립트는 </a:t>
            </a:r>
            <a:r>
              <a:rPr kumimoji="1" lang="ko-KR" altLang="en-US" sz="1400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함수 단위의 컨텍스트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를 가진다는 점을 활용해서 네임스페이스로 활용할 수 있다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</p:txBody>
      </p:sp>
      <p:sp>
        <p:nvSpPr>
          <p:cNvPr id="23" name="TextBox 6">
            <a:extLst>
              <a:ext uri="{FF2B5EF4-FFF2-40B4-BE49-F238E27FC236}">
                <a16:creationId xmlns:a16="http://schemas.microsoft.com/office/drawing/2014/main" id="{76FB57A3-37F4-8642-B8CF-EE03A08AAF74}"/>
              </a:ext>
            </a:extLst>
          </p:cNvPr>
          <p:cNvSpPr txBox="1"/>
          <p:nvPr/>
        </p:nvSpPr>
        <p:spPr>
          <a:xfrm>
            <a:off x="544267" y="2816030"/>
            <a:ext cx="1968809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function</a:t>
            </a:r>
            <a:r>
              <a:rPr kumimoji="1"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 </a:t>
            </a:r>
            <a:r>
              <a:rPr kumimoji="1"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mymodule</a:t>
            </a: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() {</a:t>
            </a:r>
          </a:p>
          <a:p>
            <a:pPr>
              <a:lnSpc>
                <a:spcPct val="120000"/>
              </a:lnSpc>
            </a:pP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    // TODO</a:t>
            </a:r>
          </a:p>
          <a:p>
            <a:pPr>
              <a:lnSpc>
                <a:spcPct val="120000"/>
              </a:lnSpc>
            </a:pP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BCC312F4-8E64-1647-A96E-C34E155D7993}"/>
              </a:ext>
            </a:extLst>
          </p:cNvPr>
          <p:cNvSpPr txBox="1"/>
          <p:nvPr/>
        </p:nvSpPr>
        <p:spPr>
          <a:xfrm>
            <a:off x="544267" y="3974285"/>
            <a:ext cx="6958956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모듈화는 필요하지만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재활용 가능성이 없다면 바로 호출하는 표현식을 사용할 수 있다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4C433121-55F9-BF41-9CAB-571182E75852}"/>
              </a:ext>
            </a:extLst>
          </p:cNvPr>
          <p:cNvSpPr txBox="1"/>
          <p:nvPr/>
        </p:nvSpPr>
        <p:spPr>
          <a:xfrm>
            <a:off x="544266" y="4325150"/>
            <a:ext cx="1289135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(function() {</a:t>
            </a:r>
          </a:p>
          <a:p>
            <a:pPr>
              <a:lnSpc>
                <a:spcPct val="120000"/>
              </a:lnSpc>
            </a:pP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    // TODO</a:t>
            </a:r>
          </a:p>
          <a:p>
            <a:pPr>
              <a:lnSpc>
                <a:spcPct val="120000"/>
              </a:lnSpc>
            </a:pP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})()</a:t>
            </a:r>
          </a:p>
        </p:txBody>
      </p:sp>
    </p:spTree>
    <p:extLst>
      <p:ext uri="{BB962C8B-B14F-4D97-AF65-F5344CB8AC3E}">
        <p14:creationId xmlns:p14="http://schemas.microsoft.com/office/powerpoint/2010/main" val="2925427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99006"/>
            <a:ext cx="4752528" cy="421682"/>
          </a:xfrm>
        </p:spPr>
        <p:txBody>
          <a:bodyPr>
            <a:noAutofit/>
          </a:bodyPr>
          <a:lstStyle/>
          <a:p>
            <a:pPr algn="l"/>
            <a:r>
              <a:rPr lang="ko-KR" altLang="en-US" sz="2000" b="1" dirty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기타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323528" cy="69269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2"/>
                </a:solidFill>
              </a:rPr>
              <a:t>ㅊ</a:t>
            </a: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6D527928-482C-E943-BBFB-D3D1130C192A}"/>
              </a:ext>
            </a:extLst>
          </p:cNvPr>
          <p:cNvSpPr txBox="1"/>
          <p:nvPr/>
        </p:nvSpPr>
        <p:spPr>
          <a:xfrm>
            <a:off x="544267" y="4644845"/>
            <a:ext cx="1523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 err="1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toString</a:t>
            </a:r>
            <a:r>
              <a:rPr kumimoji="1" lang="en-US" altLang="ko-KR" sz="1600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ko-KR" altLang="en-US" sz="1600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메서드</a:t>
            </a:r>
            <a:endParaRPr kumimoji="1" lang="en-US" altLang="ko-KR" sz="1600" b="1" dirty="0">
              <a:solidFill>
                <a:schemeClr val="accent6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212573A1-855A-1340-B5DD-1CB0EF68C5FE}"/>
              </a:ext>
            </a:extLst>
          </p:cNvPr>
          <p:cNvSpPr txBox="1"/>
          <p:nvPr/>
        </p:nvSpPr>
        <p:spPr>
          <a:xfrm>
            <a:off x="550896" y="5009342"/>
            <a:ext cx="5097870" cy="8679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명세상에서는 선언문 다음의 문자열만 반환하라고 되어있지만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</a:p>
          <a:p>
            <a:pPr>
              <a:lnSpc>
                <a:spcPct val="120000"/>
              </a:lnSpc>
            </a:pP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대부분의 구현체는 함수 본문 전체를 반환한다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내장함수의 경우 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“</a:t>
            </a:r>
            <a:r>
              <a:rPr kumimoji="1" lang="en-US" altLang="ko-KR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[native code]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”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문자열을 반환한다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</p:txBody>
      </p:sp>
      <p:sp>
        <p:nvSpPr>
          <p:cNvPr id="19" name="TextBox 6">
            <a:extLst>
              <a:ext uri="{FF2B5EF4-FFF2-40B4-BE49-F238E27FC236}">
                <a16:creationId xmlns:a16="http://schemas.microsoft.com/office/drawing/2014/main" id="{BF8AB98C-2AF5-9E44-8765-AA8016C4B1F2}"/>
              </a:ext>
            </a:extLst>
          </p:cNvPr>
          <p:cNvSpPr txBox="1"/>
          <p:nvPr/>
        </p:nvSpPr>
        <p:spPr>
          <a:xfrm>
            <a:off x="544267" y="1219573"/>
            <a:ext cx="2124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생략 가능한 매개변수</a:t>
            </a:r>
            <a:endParaRPr kumimoji="1" lang="en-US" altLang="ko-KR" sz="1600" b="1" dirty="0">
              <a:solidFill>
                <a:schemeClr val="accent6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20" name="TextBox 6">
            <a:extLst>
              <a:ext uri="{FF2B5EF4-FFF2-40B4-BE49-F238E27FC236}">
                <a16:creationId xmlns:a16="http://schemas.microsoft.com/office/drawing/2014/main" id="{FF918BCE-6F97-434A-B3A2-439095FDE56D}"/>
              </a:ext>
            </a:extLst>
          </p:cNvPr>
          <p:cNvSpPr txBox="1"/>
          <p:nvPr/>
        </p:nvSpPr>
        <p:spPr>
          <a:xfrm>
            <a:off x="550896" y="1584070"/>
            <a:ext cx="7039106" cy="8679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함수 호출할 때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매개변수는 선언할 때보다 더 많아도 더 적어도 에러가 발생하지 않는다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더 많은 경우에는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arguments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객체를 통해 접근 가능</a:t>
            </a:r>
            <a:endParaRPr kumimoji="1"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더 적은 경우에는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선언되었지만 넘어오지 않은 변수는 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undefined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가 된다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BF8AB98C-2AF5-9E44-8765-AA8016C4B1F2}"/>
              </a:ext>
            </a:extLst>
          </p:cNvPr>
          <p:cNvSpPr txBox="1"/>
          <p:nvPr/>
        </p:nvSpPr>
        <p:spPr>
          <a:xfrm>
            <a:off x="550399" y="2986733"/>
            <a:ext cx="16225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length </a:t>
            </a:r>
            <a:r>
              <a:rPr kumimoji="1" lang="ko-KR" altLang="en-US" sz="1600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프로퍼티</a:t>
            </a:r>
            <a:endParaRPr kumimoji="1" lang="en-US" altLang="ko-KR" sz="1600" b="1" dirty="0">
              <a:solidFill>
                <a:schemeClr val="accent6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FF918BCE-6F97-434A-B3A2-439095FDE56D}"/>
              </a:ext>
            </a:extLst>
          </p:cNvPr>
          <p:cNvSpPr txBox="1"/>
          <p:nvPr/>
        </p:nvSpPr>
        <p:spPr>
          <a:xfrm>
            <a:off x="557028" y="3351230"/>
            <a:ext cx="6170279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함수 객체의 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length 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프로퍼티는 명시되어 있는 매개변수의 개수가 할당되어있다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arguments.length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는 실제 전달된 매개변수의 개수이다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5436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6">
            <a:extLst>
              <a:ext uri="{FF2B5EF4-FFF2-40B4-BE49-F238E27FC236}">
                <a16:creationId xmlns:a16="http://schemas.microsoft.com/office/drawing/2014/main" id="{BF8AB98C-2AF5-9E44-8765-AA8016C4B1F2}"/>
              </a:ext>
            </a:extLst>
          </p:cNvPr>
          <p:cNvSpPr txBox="1"/>
          <p:nvPr/>
        </p:nvSpPr>
        <p:spPr>
          <a:xfrm>
            <a:off x="544267" y="366079"/>
            <a:ext cx="1718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Function()</a:t>
            </a:r>
            <a:r>
              <a:rPr kumimoji="1" lang="ko-KR" altLang="en-US" sz="1600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생성자</a:t>
            </a:r>
            <a:endParaRPr kumimoji="1" lang="en-US" altLang="ko-KR" sz="1600" b="1" dirty="0">
              <a:solidFill>
                <a:schemeClr val="accent6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20" name="TextBox 6">
            <a:extLst>
              <a:ext uri="{FF2B5EF4-FFF2-40B4-BE49-F238E27FC236}">
                <a16:creationId xmlns:a16="http://schemas.microsoft.com/office/drawing/2014/main" id="{FF918BCE-6F97-434A-B3A2-439095FDE56D}"/>
              </a:ext>
            </a:extLst>
          </p:cNvPr>
          <p:cNvSpPr txBox="1"/>
          <p:nvPr/>
        </p:nvSpPr>
        <p:spPr>
          <a:xfrm>
            <a:off x="550896" y="704633"/>
            <a:ext cx="4347665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var</a:t>
            </a: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 </a:t>
            </a:r>
            <a:r>
              <a:rPr kumimoji="1"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fn</a:t>
            </a: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 = function(x, y) {return x + y;}</a:t>
            </a:r>
          </a:p>
          <a:p>
            <a:pPr>
              <a:lnSpc>
                <a:spcPct val="120000"/>
              </a:lnSpc>
            </a:pPr>
            <a:r>
              <a:rPr kumimoji="1"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var</a:t>
            </a: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 </a:t>
            </a:r>
            <a:r>
              <a:rPr kumimoji="1"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fn</a:t>
            </a: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 = new Function(“x”, “y”, “return x + y;”);</a:t>
            </a: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FF918BCE-6F97-434A-B3A2-439095FDE56D}"/>
              </a:ext>
            </a:extLst>
          </p:cNvPr>
          <p:cNvSpPr txBox="1"/>
          <p:nvPr/>
        </p:nvSpPr>
        <p:spPr>
          <a:xfrm>
            <a:off x="557028" y="1412857"/>
            <a:ext cx="548432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위의 두 코드는 </a:t>
            </a:r>
            <a:r>
              <a:rPr kumimoji="1" lang="ko-KR" altLang="en-US" sz="14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거의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같은 동작을 한다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Function()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생성자를 통해 우리는 함수를 동적으로 생성해낼 수 있다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endParaRPr kumimoji="1"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단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유의해야할 중요한 부분은 생성자 함수를 이용한 방법은</a:t>
            </a:r>
            <a:endParaRPr kumimoji="1"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4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언제나 최상위 레벨의 </a:t>
            </a:r>
            <a:r>
              <a:rPr kumimoji="1" lang="en-US" altLang="ko-KR" sz="14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scope(</a:t>
            </a:r>
            <a:r>
              <a:rPr kumimoji="1" lang="ko-KR" altLang="en-US" sz="14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전역</a:t>
            </a:r>
            <a:r>
              <a:rPr kumimoji="1" lang="en-US" altLang="ko-KR" sz="14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)</a:t>
            </a:r>
            <a:r>
              <a:rPr kumimoji="1" lang="ko-KR" altLang="en-US" sz="14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를 가진 함수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로 생성된다는 것이다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0327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2"/>
                </a:solidFill>
              </a:rPr>
              <a:t>ㅊ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38525" y="3068960"/>
            <a:ext cx="5181947" cy="421682"/>
          </a:xfrm>
        </p:spPr>
        <p:txBody>
          <a:bodyPr>
            <a:no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2.</a:t>
            </a:r>
            <a:r>
              <a:rPr lang="ko-KR" altLang="en-US" sz="20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 자바스크립트 함수 활용하기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0E498A0E-6AFE-5542-9539-8A498B955B52}"/>
              </a:ext>
            </a:extLst>
          </p:cNvPr>
          <p:cNvSpPr txBox="1">
            <a:spLocks/>
          </p:cNvSpPr>
          <p:nvPr/>
        </p:nvSpPr>
        <p:spPr>
          <a:xfrm>
            <a:off x="3491886" y="3490642"/>
            <a:ext cx="5181947" cy="324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60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클로저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5B58744F-7323-0447-9907-AAC6C937C11E}"/>
              </a:ext>
            </a:extLst>
          </p:cNvPr>
          <p:cNvSpPr txBox="1">
            <a:spLocks/>
          </p:cNvSpPr>
          <p:nvPr/>
        </p:nvSpPr>
        <p:spPr>
          <a:xfrm>
            <a:off x="3638524" y="3814642"/>
            <a:ext cx="5181947" cy="324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ko-KR" altLang="en-US" sz="1600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9C9DDEE2-EC18-E145-A856-D3D5409C57E6}"/>
              </a:ext>
            </a:extLst>
          </p:cNvPr>
          <p:cNvSpPr txBox="1">
            <a:spLocks/>
          </p:cNvSpPr>
          <p:nvPr/>
        </p:nvSpPr>
        <p:spPr>
          <a:xfrm>
            <a:off x="3491882" y="3820546"/>
            <a:ext cx="5181947" cy="324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60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함수형 프로그래밍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346C264-0E4E-3641-9A07-7D619DB334A1}"/>
              </a:ext>
            </a:extLst>
          </p:cNvPr>
          <p:cNvSpPr txBox="1">
            <a:spLocks/>
          </p:cNvSpPr>
          <p:nvPr/>
        </p:nvSpPr>
        <p:spPr>
          <a:xfrm>
            <a:off x="3496060" y="4150450"/>
            <a:ext cx="5181947" cy="324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60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메모이제이션</a:t>
            </a:r>
          </a:p>
        </p:txBody>
      </p:sp>
    </p:spTree>
    <p:extLst>
      <p:ext uri="{BB962C8B-B14F-4D97-AF65-F5344CB8AC3E}">
        <p14:creationId xmlns:p14="http://schemas.microsoft.com/office/powerpoint/2010/main" val="3683818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99006"/>
            <a:ext cx="4752528" cy="421682"/>
          </a:xfrm>
        </p:spPr>
        <p:txBody>
          <a:bodyPr>
            <a:noAutofit/>
          </a:bodyPr>
          <a:lstStyle/>
          <a:p>
            <a:pPr algn="l"/>
            <a:r>
              <a:rPr lang="ko-KR" altLang="en-US" sz="2000" b="1" dirty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클로저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323528" cy="69269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2"/>
                </a:solidFill>
              </a:rPr>
              <a:t>ㅊ</a:t>
            </a: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15972864-CA74-2A4E-8C86-22B579E92837}"/>
              </a:ext>
            </a:extLst>
          </p:cNvPr>
          <p:cNvSpPr txBox="1"/>
          <p:nvPr/>
        </p:nvSpPr>
        <p:spPr>
          <a:xfrm>
            <a:off x="421891" y="865539"/>
            <a:ext cx="8470589" cy="2160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일반적인 컴퓨터과학에서 클로저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(Closure)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란 함수의 변수 유효범위를 뜻한다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자바스크립트 언어는 유효범위를 함수 단위로 갖기 때문에 모든 함수는 기술적으로 클로저라고 할 수 있다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endParaRPr kumimoji="1"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일반적으로 클로저를 구현한다는 것은 </a:t>
            </a:r>
            <a:r>
              <a:rPr kumimoji="1" lang="en-US" altLang="ko-KR" sz="14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scope </a:t>
            </a:r>
            <a:r>
              <a:rPr kumimoji="1" lang="ko-KR" altLang="en-US" sz="14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체이닝의 원리를 이용해서 변수를 바인딩하는 것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을 뜻한다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endParaRPr kumimoji="1"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클로저를 잘 활용하면 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private 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변수와 같은 효과를 낼 수도 있다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endParaRPr kumimoji="1"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다음 예제를 통해 클로저를 이해하자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B9A9763B-5943-2044-931E-92FCA2CC5136}"/>
              </a:ext>
            </a:extLst>
          </p:cNvPr>
          <p:cNvSpPr txBox="1"/>
          <p:nvPr/>
        </p:nvSpPr>
        <p:spPr>
          <a:xfrm>
            <a:off x="550896" y="3270981"/>
            <a:ext cx="3667992" cy="1643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function counter() {</a:t>
            </a:r>
          </a:p>
          <a:p>
            <a:pPr>
              <a:lnSpc>
                <a:spcPct val="120000"/>
              </a:lnSpc>
            </a:pP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    </a:t>
            </a:r>
            <a:r>
              <a:rPr kumimoji="1"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var</a:t>
            </a: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 n = 0;</a:t>
            </a:r>
          </a:p>
          <a:p>
            <a:pPr>
              <a:lnSpc>
                <a:spcPct val="120000"/>
              </a:lnSpc>
            </a:pP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    return {</a:t>
            </a:r>
          </a:p>
          <a:p>
            <a:pPr>
              <a:lnSpc>
                <a:spcPct val="120000"/>
              </a:lnSpc>
            </a:pP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        count: function() { return n++; }</a:t>
            </a:r>
          </a:p>
          <a:p>
            <a:pPr>
              <a:lnSpc>
                <a:spcPct val="120000"/>
              </a:lnSpc>
            </a:pP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        reset: function() { n = 0; }</a:t>
            </a:r>
          </a:p>
          <a:p>
            <a:pPr>
              <a:lnSpc>
                <a:spcPct val="120000"/>
              </a:lnSpc>
            </a:pP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    };</a:t>
            </a:r>
          </a:p>
          <a:p>
            <a:pPr>
              <a:lnSpc>
                <a:spcPct val="120000"/>
              </a:lnSpc>
            </a:pP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0042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99006"/>
            <a:ext cx="4752528" cy="421682"/>
          </a:xfrm>
        </p:spPr>
        <p:txBody>
          <a:bodyPr>
            <a:noAutofit/>
          </a:bodyPr>
          <a:lstStyle/>
          <a:p>
            <a:pPr algn="l"/>
            <a:r>
              <a:rPr lang="ko-KR" altLang="en-US" sz="2000" b="1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메모이제이션</a:t>
            </a:r>
            <a:endParaRPr lang="ko-KR" altLang="en-US" sz="2000" b="1" dirty="0">
              <a:solidFill>
                <a:schemeClr val="tx2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323528" cy="69269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2"/>
                </a:solidFill>
              </a:rPr>
              <a:t>ㅊ</a:t>
            </a: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15972864-CA74-2A4E-8C86-22B579E92837}"/>
              </a:ext>
            </a:extLst>
          </p:cNvPr>
          <p:cNvSpPr txBox="1"/>
          <p:nvPr/>
        </p:nvSpPr>
        <p:spPr>
          <a:xfrm>
            <a:off x="421891" y="865539"/>
            <a:ext cx="8470589" cy="2160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일반적인 컴퓨터과학에서 클로저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(Closure)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란 함수의 변수 유효범위를 뜻한다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자바스크립트 언어는 유효범위를 함수 단위로 갖기 때문에 모든 함수는 기술적으로 클로저라고 할 수 있다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endParaRPr kumimoji="1"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일반적으로 클로저를 구현한다는 것은 </a:t>
            </a:r>
            <a:r>
              <a:rPr kumimoji="1" lang="en-US" altLang="ko-KR" sz="14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scope </a:t>
            </a:r>
            <a:r>
              <a:rPr kumimoji="1" lang="ko-KR" altLang="en-US" sz="14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체이닝의 원리를 이용해서 변수를 바인딩하는 것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을 뜻한다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endParaRPr kumimoji="1"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클로저를 잘 활용하면 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private 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변수와 같은 효과를 낼 수도 있다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endParaRPr kumimoji="1"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다음 예제를 통해 클로저를 이해하자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B9A9763B-5943-2044-931E-92FCA2CC5136}"/>
              </a:ext>
            </a:extLst>
          </p:cNvPr>
          <p:cNvSpPr txBox="1"/>
          <p:nvPr/>
        </p:nvSpPr>
        <p:spPr>
          <a:xfrm>
            <a:off x="550896" y="3270981"/>
            <a:ext cx="3667992" cy="1643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function counter() {</a:t>
            </a:r>
          </a:p>
          <a:p>
            <a:pPr>
              <a:lnSpc>
                <a:spcPct val="120000"/>
              </a:lnSpc>
            </a:pP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    </a:t>
            </a:r>
            <a:r>
              <a:rPr kumimoji="1"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var</a:t>
            </a: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 n = 0;</a:t>
            </a:r>
          </a:p>
          <a:p>
            <a:pPr>
              <a:lnSpc>
                <a:spcPct val="120000"/>
              </a:lnSpc>
            </a:pP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    return {</a:t>
            </a:r>
          </a:p>
          <a:p>
            <a:pPr>
              <a:lnSpc>
                <a:spcPct val="120000"/>
              </a:lnSpc>
            </a:pP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        count: function() { return n++; }</a:t>
            </a:r>
          </a:p>
          <a:p>
            <a:pPr>
              <a:lnSpc>
                <a:spcPct val="120000"/>
              </a:lnSpc>
            </a:pP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        reset: function() { n = 0; }</a:t>
            </a:r>
          </a:p>
          <a:p>
            <a:pPr>
              <a:lnSpc>
                <a:spcPct val="120000"/>
              </a:lnSpc>
            </a:pP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    };</a:t>
            </a:r>
          </a:p>
          <a:p>
            <a:pPr>
              <a:lnSpc>
                <a:spcPct val="120000"/>
              </a:lnSpc>
            </a:pP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7839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2"/>
                </a:solidFill>
              </a:rPr>
              <a:t>ㅊ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38525" y="3068960"/>
            <a:ext cx="5181947" cy="421682"/>
          </a:xfrm>
        </p:spPr>
        <p:txBody>
          <a:bodyPr>
            <a:no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1.</a:t>
            </a:r>
            <a:r>
              <a:rPr lang="ko-KR" altLang="en-US" sz="20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 자바스크립트 함수는 어떻게 동작하는가</a:t>
            </a:r>
            <a:r>
              <a:rPr lang="en-US" altLang="ko-KR" sz="20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?</a:t>
            </a:r>
            <a:endParaRPr lang="ko-KR" altLang="en-US" sz="2000" b="1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0E498A0E-6AFE-5542-9539-8A498B955B52}"/>
              </a:ext>
            </a:extLst>
          </p:cNvPr>
          <p:cNvSpPr txBox="1">
            <a:spLocks/>
          </p:cNvSpPr>
          <p:nvPr/>
        </p:nvSpPr>
        <p:spPr>
          <a:xfrm>
            <a:off x="3491886" y="3490642"/>
            <a:ext cx="5181947" cy="324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60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실행 컨텍스트와 활성객체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5B58744F-7323-0447-9907-AAC6C937C11E}"/>
              </a:ext>
            </a:extLst>
          </p:cNvPr>
          <p:cNvSpPr txBox="1">
            <a:spLocks/>
          </p:cNvSpPr>
          <p:nvPr/>
        </p:nvSpPr>
        <p:spPr>
          <a:xfrm>
            <a:off x="3638524" y="3814642"/>
            <a:ext cx="5181947" cy="324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ko-KR" altLang="en-US" sz="1600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9C9DDEE2-EC18-E145-A856-D3D5409C57E6}"/>
              </a:ext>
            </a:extLst>
          </p:cNvPr>
          <p:cNvSpPr txBox="1">
            <a:spLocks/>
          </p:cNvSpPr>
          <p:nvPr/>
        </p:nvSpPr>
        <p:spPr>
          <a:xfrm>
            <a:off x="3491882" y="3820546"/>
            <a:ext cx="5181947" cy="324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60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scope </a:t>
            </a:r>
            <a:r>
              <a:rPr lang="ko-KR" altLang="en-US" sz="160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체이닝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C9DDEE2-EC18-E145-A856-D3D5409C57E6}"/>
              </a:ext>
            </a:extLst>
          </p:cNvPr>
          <p:cNvSpPr txBox="1">
            <a:spLocks/>
          </p:cNvSpPr>
          <p:nvPr/>
        </p:nvSpPr>
        <p:spPr>
          <a:xfrm>
            <a:off x="3491882" y="4150450"/>
            <a:ext cx="5181947" cy="324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60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this </a:t>
            </a:r>
            <a:r>
              <a:rPr lang="ko-KR" altLang="en-US" sz="160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바인딩</a:t>
            </a:r>
          </a:p>
        </p:txBody>
      </p:sp>
    </p:spTree>
    <p:extLst>
      <p:ext uri="{BB962C8B-B14F-4D97-AF65-F5344CB8AC3E}">
        <p14:creationId xmlns:p14="http://schemas.microsoft.com/office/powerpoint/2010/main" val="3615591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99006"/>
            <a:ext cx="5616624" cy="421682"/>
          </a:xfrm>
        </p:spPr>
        <p:txBody>
          <a:bodyPr>
            <a:noAutofit/>
          </a:bodyPr>
          <a:lstStyle/>
          <a:p>
            <a:pPr algn="l"/>
            <a:r>
              <a:rPr lang="ko-KR" altLang="en-US" sz="2000" b="1" dirty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실행 컨텍스트와 활성객체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323528" cy="69269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2"/>
                </a:solidFill>
              </a:rPr>
              <a:t>ㅊ</a:t>
            </a: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6D527928-482C-E943-BBFB-D3D1130C192A}"/>
              </a:ext>
            </a:extLst>
          </p:cNvPr>
          <p:cNvSpPr txBox="1"/>
          <p:nvPr/>
        </p:nvSpPr>
        <p:spPr>
          <a:xfrm>
            <a:off x="550896" y="870596"/>
            <a:ext cx="1396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실행 컨텍스트</a:t>
            </a:r>
            <a:endParaRPr kumimoji="1" lang="en-US" altLang="ko-KR" sz="1600" b="1" dirty="0">
              <a:solidFill>
                <a:schemeClr val="accent6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FF918BCE-6F97-434A-B3A2-439095FDE56D}"/>
              </a:ext>
            </a:extLst>
          </p:cNvPr>
          <p:cNvSpPr txBox="1"/>
          <p:nvPr/>
        </p:nvSpPr>
        <p:spPr>
          <a:xfrm>
            <a:off x="550896" y="1209150"/>
            <a:ext cx="7907934" cy="1643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4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자바스크립트 코드 블록이 실행되는 </a:t>
            </a:r>
            <a:r>
              <a:rPr kumimoji="1" lang="ko-KR" altLang="en-US" sz="1400" b="1" u="sng" dirty="0">
                <a:solidFill>
                  <a:schemeClr val="tx2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환경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을 뜻한다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 </a:t>
            </a:r>
          </a:p>
          <a:p>
            <a:pPr>
              <a:lnSpc>
                <a:spcPct val="120000"/>
              </a:lnSpc>
            </a:pP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즉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함수를 실행하는데 필요한 정보를 담고있다고 볼 수 있다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endParaRPr kumimoji="1"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ECMA Script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에서는 실행 컨텍스트의 생성을 다음과 같이 정의한다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i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“</a:t>
            </a:r>
            <a:r>
              <a:rPr kumimoji="1" lang="ko-KR" altLang="en-US" sz="1400" i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현재 실행되는 컨텍스트에서 </a:t>
            </a:r>
            <a:r>
              <a:rPr kumimoji="1" lang="ko-KR" altLang="en-US" sz="1400" i="1" u="sng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이 컨텍스트와 관련이 없는</a:t>
            </a:r>
            <a:r>
              <a:rPr kumimoji="1" lang="ko-KR" altLang="en-US" sz="1400" i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실행 코드가 실행되면</a:t>
            </a:r>
            <a:r>
              <a:rPr kumimoji="1" lang="en-US" altLang="ko-KR" sz="1400" i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400" i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endParaRPr kumimoji="1" lang="en-US" altLang="ko-KR" sz="1400" i="1" spc="300" dirty="0">
              <a:solidFill>
                <a:schemeClr val="tx2">
                  <a:lumMod val="60000"/>
                  <a:lumOff val="4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400" i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새로운 컨텍스트가 생성되어 스택에 들어가고 제어권이 그 컨텍스트로 이동한다</a:t>
            </a:r>
            <a:r>
              <a:rPr kumimoji="1" lang="en-US" altLang="ko-KR" sz="1400" i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.”</a:t>
            </a: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FF918BCE-6F97-434A-B3A2-439095FDE56D}"/>
              </a:ext>
            </a:extLst>
          </p:cNvPr>
          <p:cNvSpPr txBox="1"/>
          <p:nvPr/>
        </p:nvSpPr>
        <p:spPr>
          <a:xfrm>
            <a:off x="550896" y="2934119"/>
            <a:ext cx="6022803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실행 컨텍스트는 고급 프로그래밍 언어에서 흔히 사용하는 </a:t>
            </a:r>
            <a:r>
              <a:rPr kumimoji="1" lang="ko-KR" altLang="en-US" sz="1400" b="1" dirty="0">
                <a:solidFill>
                  <a:schemeClr val="tx2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콜스택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과 유사하다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08653" y="4129335"/>
            <a:ext cx="2088232" cy="201622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4677" y="6217567"/>
            <a:ext cx="1630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실행 컨텍스트 스택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488973" y="4129335"/>
            <a:ext cx="2088232" cy="201622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704997" y="6217567"/>
            <a:ext cx="1630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실행 컨텍스트 스택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372200" y="4129335"/>
            <a:ext cx="2088232" cy="201622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588224" y="6217567"/>
            <a:ext cx="1630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실행 컨텍스트 스택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787219" y="5569495"/>
            <a:ext cx="1731099" cy="432048"/>
          </a:xfrm>
          <a:prstGeom prst="roundRect">
            <a:avLst>
              <a:gd name="adj" fmla="val 44273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전역 컨텍스트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667539" y="5533491"/>
            <a:ext cx="1731099" cy="432048"/>
          </a:xfrm>
          <a:prstGeom prst="roundRect">
            <a:avLst>
              <a:gd name="adj" fmla="val 44273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전역 컨텍스트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550766" y="5525040"/>
            <a:ext cx="1731099" cy="432048"/>
          </a:xfrm>
          <a:prstGeom prst="roundRect">
            <a:avLst>
              <a:gd name="adj" fmla="val 44273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전역 컨텍스트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3654734" y="4993431"/>
            <a:ext cx="1731099" cy="432048"/>
          </a:xfrm>
          <a:prstGeom prst="roundRect">
            <a:avLst>
              <a:gd name="adj" fmla="val 44273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ExContext2</a:t>
            </a:r>
            <a:endParaRPr kumimoji="1"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537961" y="4997759"/>
            <a:ext cx="1731099" cy="432048"/>
          </a:xfrm>
          <a:prstGeom prst="roundRect">
            <a:avLst>
              <a:gd name="adj" fmla="val 44273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>
                <a:solidFill>
                  <a:schemeClr val="tx1">
                    <a:lumMod val="95000"/>
                    <a:lumOff val="5000"/>
                  </a:schemeClr>
                </a:solidFill>
              </a:rPr>
              <a:t>ExContext2</a:t>
            </a:r>
            <a:endParaRPr kumimoji="1"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6537960" y="4470478"/>
            <a:ext cx="1731099" cy="432048"/>
          </a:xfrm>
          <a:prstGeom prst="roundRect">
            <a:avLst>
              <a:gd name="adj" fmla="val 44273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ExContext1</a:t>
            </a:r>
            <a:endParaRPr kumimoji="1"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2771800" y="5388742"/>
            <a:ext cx="64800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5638524" y="5327822"/>
            <a:ext cx="64800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5638524" y="4823766"/>
            <a:ext cx="64800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>
            <a:off x="2771800" y="4840123"/>
            <a:ext cx="64800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915816" y="54161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</a:t>
            </a:r>
            <a:endParaRPr kumimoji="1"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797410" y="534417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</a:t>
            </a:r>
            <a:endParaRPr kumimoji="1"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915816" y="445706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4</a:t>
            </a:r>
            <a:endParaRPr kumimoji="1"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96208" y="445234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</a:t>
            </a:r>
            <a:endParaRPr kumimoji="1" lang="ko-KR" altLang="en-US" dirty="0"/>
          </a:p>
        </p:txBody>
      </p:sp>
      <p:sp>
        <p:nvSpPr>
          <p:cNvPr id="36" name="TextBox 6">
            <a:extLst>
              <a:ext uri="{FF2B5EF4-FFF2-40B4-BE49-F238E27FC236}">
                <a16:creationId xmlns:a16="http://schemas.microsoft.com/office/drawing/2014/main" id="{4C433121-55F9-BF41-9CAB-571182E75852}"/>
              </a:ext>
            </a:extLst>
          </p:cNvPr>
          <p:cNvSpPr txBox="1"/>
          <p:nvPr/>
        </p:nvSpPr>
        <p:spPr>
          <a:xfrm>
            <a:off x="618569" y="3284984"/>
            <a:ext cx="6301725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function ExContext1() {</a:t>
            </a:r>
            <a:r>
              <a:rPr kumimoji="1"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console.log</a:t>
            </a: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(“this is ExContext1”);}</a:t>
            </a:r>
          </a:p>
          <a:p>
            <a:pPr>
              <a:lnSpc>
                <a:spcPct val="120000"/>
              </a:lnSpc>
            </a:pP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function ExContext2() {ExContext1(); </a:t>
            </a:r>
            <a:r>
              <a:rPr kumimoji="1"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console.log</a:t>
            </a: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(“this is ExContext2”);}</a:t>
            </a:r>
          </a:p>
          <a:p>
            <a:pPr>
              <a:lnSpc>
                <a:spcPct val="120000"/>
              </a:lnSpc>
            </a:pP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ExContext2();</a:t>
            </a:r>
          </a:p>
        </p:txBody>
      </p:sp>
    </p:spTree>
    <p:extLst>
      <p:ext uri="{BB962C8B-B14F-4D97-AF65-F5344CB8AC3E}">
        <p14:creationId xmlns:p14="http://schemas.microsoft.com/office/powerpoint/2010/main" val="921059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6">
            <a:extLst>
              <a:ext uri="{FF2B5EF4-FFF2-40B4-BE49-F238E27FC236}">
                <a16:creationId xmlns:a16="http://schemas.microsoft.com/office/drawing/2014/main" id="{6D527928-482C-E943-BBFB-D3D1130C192A}"/>
              </a:ext>
            </a:extLst>
          </p:cNvPr>
          <p:cNvSpPr txBox="1"/>
          <p:nvPr/>
        </p:nvSpPr>
        <p:spPr>
          <a:xfrm>
            <a:off x="550896" y="404664"/>
            <a:ext cx="2416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실행 컨텍스트의 생성과정</a:t>
            </a:r>
            <a:endParaRPr kumimoji="1" lang="en-US" altLang="ko-KR" sz="1600" b="1" dirty="0">
              <a:solidFill>
                <a:schemeClr val="accent6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FF918BCE-6F97-434A-B3A2-439095FDE56D}"/>
              </a:ext>
            </a:extLst>
          </p:cNvPr>
          <p:cNvSpPr txBox="1"/>
          <p:nvPr/>
        </p:nvSpPr>
        <p:spPr>
          <a:xfrm>
            <a:off x="550896" y="764704"/>
            <a:ext cx="3071675" cy="23167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ko-KR" altLang="en-US" sz="1400" spc="300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ko-KR" altLang="en-US" sz="1400" spc="300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실행컨텍스트</a:t>
            </a:r>
            <a:r>
              <a:rPr kumimoji="1" lang="ko-KR" altLang="en-US" sz="1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생성</a:t>
            </a:r>
            <a:endParaRPr kumimoji="1" lang="en-US" altLang="ko-KR" sz="1400" spc="300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ko-KR" altLang="en-US" sz="1400" spc="300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ko-KR" altLang="en-US" sz="1400" spc="300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활성 객체</a:t>
            </a:r>
            <a:r>
              <a:rPr kumimoji="1" lang="en-US" altLang="ko-KR" sz="1400" spc="300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(</a:t>
            </a:r>
            <a:r>
              <a:rPr kumimoji="1" lang="ko-KR" altLang="en-US" sz="1400" spc="300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변수객체</a:t>
            </a:r>
            <a:r>
              <a:rPr kumimoji="1" lang="en-US" altLang="ko-KR" sz="1400" spc="300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)</a:t>
            </a:r>
            <a:r>
              <a:rPr kumimoji="1" lang="ko-KR" altLang="en-US" sz="1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생성</a:t>
            </a:r>
            <a:endParaRPr kumimoji="1" lang="en-US" altLang="ko-KR" sz="1400" spc="300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ko-KR" altLang="en-US" sz="1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400" spc="300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arguments </a:t>
            </a:r>
            <a:r>
              <a:rPr kumimoji="1" lang="ko-KR" altLang="en-US" sz="1400" spc="300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객체</a:t>
            </a:r>
            <a:r>
              <a:rPr kumimoji="1" lang="ko-KR" altLang="en-US" sz="1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생성 </a:t>
            </a:r>
            <a:endParaRPr kumimoji="1" lang="en-US" altLang="ko-KR" sz="1400" spc="300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ko-KR" altLang="en-US" sz="1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400" spc="300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scope </a:t>
            </a:r>
            <a:r>
              <a:rPr kumimoji="1" lang="ko-KR" altLang="en-US" sz="1400" spc="300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정보</a:t>
            </a:r>
            <a:r>
              <a:rPr kumimoji="1" lang="ko-KR" altLang="en-US" sz="1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생성</a:t>
            </a:r>
            <a:endParaRPr kumimoji="1" lang="en-US" altLang="ko-KR" sz="1400" spc="300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ko-KR" altLang="en-US" sz="1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ko-KR" altLang="en-US" sz="1400" spc="300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변수</a:t>
            </a:r>
            <a:r>
              <a:rPr kumimoji="1" lang="ko-KR" altLang="en-US" sz="1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생성</a:t>
            </a:r>
            <a:endParaRPr kumimoji="1" lang="en-US" altLang="ko-KR" sz="1400" spc="300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ko-KR" altLang="en-US" sz="1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400" spc="300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this</a:t>
            </a:r>
            <a:r>
              <a:rPr kumimoji="1" lang="en-US" altLang="ko-KR" sz="1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ko-KR" altLang="en-US" sz="1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바인딩</a:t>
            </a:r>
            <a:endParaRPr kumimoji="1" lang="en-US" altLang="ko-KR" sz="1400" spc="300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ko-KR" altLang="en-US" sz="1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코드 실행</a:t>
            </a:r>
            <a:endParaRPr kumimoji="1" lang="en-US" altLang="ko-KR" sz="1400" spc="300" dirty="0">
              <a:solidFill>
                <a:schemeClr val="tx2">
                  <a:lumMod val="60000"/>
                  <a:lumOff val="4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851920" y="3501008"/>
            <a:ext cx="4899451" cy="316835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5287687" y="3140968"/>
            <a:ext cx="2820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myFunc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의 활성 객체 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(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변수 객체 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)</a:t>
            </a:r>
            <a:endParaRPr kumimoji="1"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38" name="TextBox 6">
            <a:extLst>
              <a:ext uri="{FF2B5EF4-FFF2-40B4-BE49-F238E27FC236}">
                <a16:creationId xmlns:a16="http://schemas.microsoft.com/office/drawing/2014/main" id="{4C433121-55F9-BF41-9CAB-571182E75852}"/>
              </a:ext>
            </a:extLst>
          </p:cNvPr>
          <p:cNvSpPr txBox="1"/>
          <p:nvPr/>
        </p:nvSpPr>
        <p:spPr>
          <a:xfrm>
            <a:off x="4644008" y="260648"/>
            <a:ext cx="4107363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function </a:t>
            </a:r>
            <a:r>
              <a:rPr kumimoji="1"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myFunc</a:t>
            </a: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(p1, p2) {</a:t>
            </a:r>
          </a:p>
          <a:p>
            <a:pPr>
              <a:lnSpc>
                <a:spcPct val="120000"/>
              </a:lnSpc>
            </a:pP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    </a:t>
            </a:r>
            <a:r>
              <a:rPr kumimoji="1"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var</a:t>
            </a: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 v1 = 1;</a:t>
            </a:r>
          </a:p>
          <a:p>
            <a:pPr>
              <a:lnSpc>
                <a:spcPct val="120000"/>
              </a:lnSpc>
            </a:pP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    </a:t>
            </a:r>
            <a:r>
              <a:rPr kumimoji="1"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var</a:t>
            </a: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 v2 = 2;</a:t>
            </a:r>
          </a:p>
          <a:p>
            <a:pPr>
              <a:lnSpc>
                <a:spcPct val="120000"/>
              </a:lnSpc>
            </a:pPr>
            <a:endParaRPr kumimoji="1"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Nanum Gothic" charset="-127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    function </a:t>
            </a:r>
            <a:r>
              <a:rPr kumimoji="1"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innerFunc</a:t>
            </a: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() {</a:t>
            </a:r>
          </a:p>
          <a:p>
            <a:pPr>
              <a:lnSpc>
                <a:spcPct val="120000"/>
              </a:lnSpc>
            </a:pP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        </a:t>
            </a:r>
            <a:r>
              <a:rPr kumimoji="1"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console.log</a:t>
            </a: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(“this is </a:t>
            </a:r>
            <a:r>
              <a:rPr kumimoji="1"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innerFunc</a:t>
            </a: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”);</a:t>
            </a:r>
          </a:p>
          <a:p>
            <a:pPr>
              <a:lnSpc>
                <a:spcPct val="120000"/>
              </a:lnSpc>
            </a:pP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    }</a:t>
            </a:r>
          </a:p>
          <a:p>
            <a:pPr>
              <a:lnSpc>
                <a:spcPct val="120000"/>
              </a:lnSpc>
            </a:pPr>
            <a:endParaRPr kumimoji="1"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Nanum Gothic" charset="-127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    </a:t>
            </a:r>
            <a:r>
              <a:rPr kumimoji="1"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innerFunc</a:t>
            </a: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120000"/>
              </a:lnSpc>
            </a:pP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    </a:t>
            </a:r>
            <a:r>
              <a:rPr kumimoji="1"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console.log</a:t>
            </a: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(“this is </a:t>
            </a:r>
            <a:r>
              <a:rPr kumimoji="1"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outerFunc</a:t>
            </a: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”);</a:t>
            </a:r>
          </a:p>
          <a:p>
            <a:pPr>
              <a:lnSpc>
                <a:spcPct val="120000"/>
              </a:lnSpc>
            </a:pP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</a:pPr>
            <a:r>
              <a:rPr kumimoji="1"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myFunc</a:t>
            </a: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(‘hi’, 1);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545034" y="3645024"/>
            <a:ext cx="107753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arguments</a:t>
            </a:r>
            <a:endParaRPr kumimoji="1"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995936" y="3645024"/>
            <a:ext cx="460851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arguments: { 0 : “hi”, 1: 1, length: 2, ..}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45033" y="4205361"/>
            <a:ext cx="1077539" cy="31097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scope</a:t>
            </a:r>
            <a:endParaRPr kumimoji="1"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95936" y="4236053"/>
            <a:ext cx="460851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ko-KR" altLang="en-US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참조값 </a:t>
            </a:r>
            <a:r>
              <a:rPr kumimoji="1" lang="en-US" altLang="ko-KR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Linked List</a:t>
            </a:r>
            <a:r>
              <a:rPr kumimoji="1" lang="ko-KR" altLang="en-US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형태</a:t>
            </a:r>
            <a:r>
              <a:rPr kumimoji="1" lang="en-US" altLang="ko-KR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kumimoji="1" lang="ko-KR" altLang="en-US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유사함</a:t>
            </a:r>
            <a:r>
              <a:rPr kumimoji="1" lang="en-US" altLang="ko-KR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__scope__: [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myFunc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활성객체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전역객체 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]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545032" y="4929698"/>
            <a:ext cx="1077539" cy="31097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variables</a:t>
            </a:r>
            <a:endParaRPr kumimoji="1"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990879" y="4929486"/>
            <a:ext cx="4608512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p1: “h1”,</a:t>
            </a:r>
          </a:p>
          <a:p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p2: 1,</a:t>
            </a:r>
          </a:p>
          <a:p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v1: undefined,</a:t>
            </a:r>
          </a:p>
          <a:p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v2: undefined,</a:t>
            </a:r>
          </a:p>
          <a:p>
            <a:r>
              <a:rPr kumimoji="1"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innerFunc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: Function Object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529214" y="6217567"/>
            <a:ext cx="1077539" cy="31097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this</a:t>
            </a:r>
            <a:endParaRPr kumimoji="1"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990879" y="6237850"/>
            <a:ext cx="460851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this: object</a:t>
            </a:r>
          </a:p>
        </p:txBody>
      </p:sp>
      <p:sp>
        <p:nvSpPr>
          <p:cNvPr id="47" name="TextBox 6">
            <a:extLst>
              <a:ext uri="{FF2B5EF4-FFF2-40B4-BE49-F238E27FC236}">
                <a16:creationId xmlns:a16="http://schemas.microsoft.com/office/drawing/2014/main" id="{FF918BCE-6F97-434A-B3A2-439095FDE56D}"/>
              </a:ext>
            </a:extLst>
          </p:cNvPr>
          <p:cNvSpPr txBox="1"/>
          <p:nvPr/>
        </p:nvSpPr>
        <p:spPr>
          <a:xfrm>
            <a:off x="251521" y="5398882"/>
            <a:ext cx="2032526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this </a:t>
            </a:r>
            <a:r>
              <a:rPr kumimoji="1" lang="ko-KR" alt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바인딩 할 때</a:t>
            </a:r>
            <a:endParaRPr kumimoji="1" lang="en-US" altLang="ko-KR" sz="1400" i="1" dirty="0">
              <a:solidFill>
                <a:schemeClr val="tx1">
                  <a:lumMod val="65000"/>
                  <a:lumOff val="3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메소드일때는 상위 객체</a:t>
            </a:r>
            <a:r>
              <a:rPr kumimoji="1" lang="en-US" altLang="ko-KR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</a:p>
          <a:p>
            <a:pPr>
              <a:lnSpc>
                <a:spcPct val="120000"/>
              </a:lnSpc>
            </a:pPr>
            <a:r>
              <a:rPr kumimoji="1" lang="ko-KR" alt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그 외에는 전역객체를</a:t>
            </a:r>
            <a:endParaRPr kumimoji="1" lang="en-US" altLang="ko-KR" sz="1400" i="1" dirty="0">
              <a:solidFill>
                <a:schemeClr val="tx1">
                  <a:lumMod val="65000"/>
                  <a:lumOff val="3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바인딩한다</a:t>
            </a:r>
            <a:r>
              <a:rPr kumimoji="1" lang="en-US" altLang="ko-KR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9404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99006"/>
            <a:ext cx="5616624" cy="421682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dirty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scope </a:t>
            </a:r>
            <a:r>
              <a:rPr lang="ko-KR" altLang="en-US" sz="2000" b="1" dirty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체이닝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323528" cy="69269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2"/>
                </a:solidFill>
              </a:rPr>
              <a:t>ㅊ</a:t>
            </a: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FF918BCE-6F97-434A-B3A2-439095FDE56D}"/>
              </a:ext>
            </a:extLst>
          </p:cNvPr>
          <p:cNvSpPr txBox="1"/>
          <p:nvPr/>
        </p:nvSpPr>
        <p:spPr>
          <a:xfrm>
            <a:off x="467544" y="692696"/>
            <a:ext cx="5136342" cy="11264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함수가 실행될때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실행 컨텍스트가 생성되며 활성객체가 생성된다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이 활성객체의 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scope 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정보를 통해 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scope 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체이닝이 이뤄진다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endParaRPr kumimoji="1"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다음 예제를 통해 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scope 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체이닝을 간단하게 이해할 수 있다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</p:txBody>
      </p:sp>
      <p:sp>
        <p:nvSpPr>
          <p:cNvPr id="35" name="TextBox 6">
            <a:extLst>
              <a:ext uri="{FF2B5EF4-FFF2-40B4-BE49-F238E27FC236}">
                <a16:creationId xmlns:a16="http://schemas.microsoft.com/office/drawing/2014/main" id="{4C433121-55F9-BF41-9CAB-571182E75852}"/>
              </a:ext>
            </a:extLst>
          </p:cNvPr>
          <p:cNvSpPr txBox="1"/>
          <p:nvPr/>
        </p:nvSpPr>
        <p:spPr>
          <a:xfrm>
            <a:off x="497800" y="1844824"/>
            <a:ext cx="4107363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function </a:t>
            </a:r>
            <a:r>
              <a:rPr kumimoji="1"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outerFunc</a:t>
            </a: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() {</a:t>
            </a:r>
          </a:p>
          <a:p>
            <a:pPr>
              <a:lnSpc>
                <a:spcPct val="120000"/>
              </a:lnSpc>
            </a:pP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    </a:t>
            </a:r>
            <a:r>
              <a:rPr kumimoji="1"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var</a:t>
            </a: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 v2 = 1;</a:t>
            </a:r>
          </a:p>
          <a:p>
            <a:pPr>
              <a:lnSpc>
                <a:spcPct val="120000"/>
              </a:lnSpc>
            </a:pP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    function </a:t>
            </a:r>
            <a:r>
              <a:rPr kumimoji="1"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innerFunc</a:t>
            </a: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() {</a:t>
            </a:r>
          </a:p>
          <a:p>
            <a:pPr>
              <a:lnSpc>
                <a:spcPct val="120000"/>
              </a:lnSpc>
            </a:pP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        v2 = 2;</a:t>
            </a:r>
          </a:p>
          <a:p>
            <a:pPr>
              <a:lnSpc>
                <a:spcPct val="120000"/>
              </a:lnSpc>
            </a:pP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    }</a:t>
            </a:r>
          </a:p>
          <a:p>
            <a:pPr>
              <a:lnSpc>
                <a:spcPct val="120000"/>
              </a:lnSpc>
            </a:pP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    </a:t>
            </a:r>
            <a:r>
              <a:rPr kumimoji="1"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innerFunc</a:t>
            </a: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120000"/>
              </a:lnSpc>
            </a:pP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7" name="TextBox 6">
            <a:extLst>
              <a:ext uri="{FF2B5EF4-FFF2-40B4-BE49-F238E27FC236}">
                <a16:creationId xmlns:a16="http://schemas.microsoft.com/office/drawing/2014/main" id="{FF918BCE-6F97-434A-B3A2-439095FDE56D}"/>
              </a:ext>
            </a:extLst>
          </p:cNvPr>
          <p:cNvSpPr txBox="1"/>
          <p:nvPr/>
        </p:nvSpPr>
        <p:spPr>
          <a:xfrm>
            <a:off x="467544" y="3514017"/>
            <a:ext cx="776366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innerFunc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의 </a:t>
            </a:r>
            <a:r>
              <a:rPr kumimoji="1" lang="en-US" altLang="ko-KR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v2</a:t>
            </a:r>
            <a:r>
              <a:rPr kumimoji="1" lang="ko-KR" altLang="en-US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=</a:t>
            </a:r>
            <a:r>
              <a:rPr kumimoji="1" lang="ko-KR" altLang="en-US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2;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코드가 실행될때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</a:p>
          <a:p>
            <a:pPr>
              <a:lnSpc>
                <a:spcPct val="120000"/>
              </a:lnSpc>
            </a:pPr>
            <a:endParaRPr kumimoji="1"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innerFunc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은 먼저 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scope 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리스트의 가장 처음에 있는 자신의 활성객체에서 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v2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변수를 찾을 것이다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하지만 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v2 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변수가 없으니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scope 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리스트의 다음 활성객체인 </a:t>
            </a:r>
            <a:r>
              <a:rPr kumimoji="1"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outerFunc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활성객체에서 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v2 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변수를 찾고</a:t>
            </a:r>
            <a:endParaRPr kumimoji="1"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해당 활성객체의 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{[</a:t>
            </a:r>
            <a:r>
              <a:rPr kumimoji="1"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outerFunc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VariableObject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]}.v2 = 2; 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로 초기화하게된다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 </a:t>
            </a:r>
          </a:p>
        </p:txBody>
      </p:sp>
      <p:sp>
        <p:nvSpPr>
          <p:cNvPr id="38" name="TextBox 6">
            <a:extLst>
              <a:ext uri="{FF2B5EF4-FFF2-40B4-BE49-F238E27FC236}">
                <a16:creationId xmlns:a16="http://schemas.microsoft.com/office/drawing/2014/main" id="{6D527928-482C-E943-BBFB-D3D1130C192A}"/>
              </a:ext>
            </a:extLst>
          </p:cNvPr>
          <p:cNvSpPr txBox="1"/>
          <p:nvPr/>
        </p:nvSpPr>
        <p:spPr>
          <a:xfrm>
            <a:off x="550896" y="5153159"/>
            <a:ext cx="3137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scope  </a:t>
            </a:r>
            <a:r>
              <a:rPr kumimoji="1" lang="ko-KR" altLang="en-US" sz="1600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정보의 링크드 리스트 생성</a:t>
            </a:r>
            <a:endParaRPr kumimoji="1" lang="en-US" altLang="ko-KR" sz="1600" b="1" dirty="0">
              <a:solidFill>
                <a:schemeClr val="accent6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39" name="TextBox 6">
            <a:extLst>
              <a:ext uri="{FF2B5EF4-FFF2-40B4-BE49-F238E27FC236}">
                <a16:creationId xmlns:a16="http://schemas.microsoft.com/office/drawing/2014/main" id="{FF918BCE-6F97-434A-B3A2-439095FDE56D}"/>
              </a:ext>
            </a:extLst>
          </p:cNvPr>
          <p:cNvSpPr txBox="1"/>
          <p:nvPr/>
        </p:nvSpPr>
        <p:spPr>
          <a:xfrm>
            <a:off x="539552" y="5491713"/>
            <a:ext cx="7322838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scope 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정보는 단순히 실행 컨텍스트 스택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상의 상위 컨텍스트를 연결리스트로 갖는 것이 아니고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</a:p>
          <a:p>
            <a:pPr>
              <a:lnSpc>
                <a:spcPct val="120000"/>
              </a:lnSpc>
            </a:pP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자신의 컨텍스트의 상위 컨텍스트를 순차적으로 연결리스트로 갖는다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403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99006"/>
            <a:ext cx="5616624" cy="421682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dirty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this </a:t>
            </a:r>
            <a:r>
              <a:rPr lang="ko-KR" altLang="en-US" sz="2000" b="1" dirty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바인딩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323528" cy="69269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2"/>
                </a:solidFill>
              </a:rPr>
              <a:t>ㅊ</a:t>
            </a: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FF918BCE-6F97-434A-B3A2-439095FDE56D}"/>
              </a:ext>
            </a:extLst>
          </p:cNvPr>
          <p:cNvSpPr txBox="1"/>
          <p:nvPr/>
        </p:nvSpPr>
        <p:spPr>
          <a:xfrm>
            <a:off x="467544" y="692696"/>
            <a:ext cx="7531229" cy="11264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활성객체가 생성될 때 기본적으로 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this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에 어떤 객체가 바인딩 되는지 다루었다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endParaRPr kumimoji="1"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함수를 호출할 때 명시적으로 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this 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바인딩 하는 방법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this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바인딩을 시켜 임시 메소드를 만드는 방법</a:t>
            </a:r>
            <a:endParaRPr kumimoji="1"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이 존재한다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</p:txBody>
      </p:sp>
      <p:sp>
        <p:nvSpPr>
          <p:cNvPr id="40" name="TextBox 6">
            <a:extLst>
              <a:ext uri="{FF2B5EF4-FFF2-40B4-BE49-F238E27FC236}">
                <a16:creationId xmlns:a16="http://schemas.microsoft.com/office/drawing/2014/main" id="{6D527928-482C-E943-BBFB-D3D1130C192A}"/>
              </a:ext>
            </a:extLst>
          </p:cNvPr>
          <p:cNvSpPr txBox="1"/>
          <p:nvPr/>
        </p:nvSpPr>
        <p:spPr>
          <a:xfrm>
            <a:off x="550896" y="1988840"/>
            <a:ext cx="1750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spc="100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apply(</a:t>
            </a:r>
            <a:r>
              <a:rPr kumimoji="1" lang="ko-KR" altLang="en-US" sz="1600" b="1" spc="100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600" b="1" spc="100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), call(</a:t>
            </a:r>
            <a:r>
              <a:rPr kumimoji="1" lang="ko-KR" altLang="en-US" sz="1600" b="1" spc="100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600" b="1" spc="100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)</a:t>
            </a:r>
          </a:p>
        </p:txBody>
      </p:sp>
      <p:sp>
        <p:nvSpPr>
          <p:cNvPr id="41" name="TextBox 6">
            <a:extLst>
              <a:ext uri="{FF2B5EF4-FFF2-40B4-BE49-F238E27FC236}">
                <a16:creationId xmlns:a16="http://schemas.microsoft.com/office/drawing/2014/main" id="{FF918BCE-6F97-434A-B3A2-439095FDE56D}"/>
              </a:ext>
            </a:extLst>
          </p:cNvPr>
          <p:cNvSpPr txBox="1"/>
          <p:nvPr/>
        </p:nvSpPr>
        <p:spPr>
          <a:xfrm>
            <a:off x="515778" y="2327394"/>
            <a:ext cx="6939720" cy="2419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함수 객체의 내장함수로</a:t>
            </a:r>
            <a:endParaRPr kumimoji="1"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4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함수를 호출할 때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명시적으로 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this 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바인딩을 하여 사용하는 방법이다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apply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왁 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call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은 매개변수가 다를 뿐 동일하게 동작한다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상황에 맞는 함수를 사용하면 된다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endParaRPr kumimoji="1"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apply()</a:t>
            </a:r>
            <a:b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</a:b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함수표현식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.apply(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바인딩할 객체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매개변수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1,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매개변수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2,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매개변수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3,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mr-IN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)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kumimoji="1"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call()</a:t>
            </a:r>
            <a:b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</a:b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함수표현식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.call(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바인딩할 객체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매개변수의 배열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)</a:t>
            </a:r>
          </a:p>
        </p:txBody>
      </p:sp>
      <p:sp>
        <p:nvSpPr>
          <p:cNvPr id="42" name="TextBox 6">
            <a:extLst>
              <a:ext uri="{FF2B5EF4-FFF2-40B4-BE49-F238E27FC236}">
                <a16:creationId xmlns:a16="http://schemas.microsoft.com/office/drawing/2014/main" id="{6D527928-482C-E943-BBFB-D3D1130C192A}"/>
              </a:ext>
            </a:extLst>
          </p:cNvPr>
          <p:cNvSpPr txBox="1"/>
          <p:nvPr/>
        </p:nvSpPr>
        <p:spPr>
          <a:xfrm>
            <a:off x="550896" y="4869160"/>
            <a:ext cx="833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spc="100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bind()</a:t>
            </a:r>
          </a:p>
        </p:txBody>
      </p:sp>
      <p:sp>
        <p:nvSpPr>
          <p:cNvPr id="43" name="TextBox 6">
            <a:extLst>
              <a:ext uri="{FF2B5EF4-FFF2-40B4-BE49-F238E27FC236}">
                <a16:creationId xmlns:a16="http://schemas.microsoft.com/office/drawing/2014/main" id="{FF918BCE-6F97-434A-B3A2-439095FDE56D}"/>
              </a:ext>
            </a:extLst>
          </p:cNvPr>
          <p:cNvSpPr txBox="1"/>
          <p:nvPr/>
        </p:nvSpPr>
        <p:spPr>
          <a:xfrm>
            <a:off x="550896" y="5206128"/>
            <a:ext cx="792717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ECMA Script5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에 추가된 기능이다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bind() 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함수는 해당 함수표현식을 호출하는 것이 아니라 바인딩시킨 메소드를 만들어 반환한다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this 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바인드 뿐 아니라 매개변수 또한 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bind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를 해둘 수 있다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endParaRPr kumimoji="1"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var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생성되는 메소드 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=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함수표현식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.bind(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바인딩할 객체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바인딩할 매개변수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1,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바인딩할 매개변수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2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mr-IN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);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endParaRPr kumimoji="1"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3364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199006"/>
            <a:ext cx="5616624" cy="421682"/>
          </a:xfrm>
        </p:spPr>
        <p:txBody>
          <a:bodyPr>
            <a:noAutofit/>
          </a:bodyPr>
          <a:lstStyle/>
          <a:p>
            <a:pPr algn="l"/>
            <a:r>
              <a:rPr lang="ko-KR" altLang="en-US" sz="2000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문제</a:t>
            </a: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FF918BCE-6F97-434A-B3A2-439095FDE56D}"/>
              </a:ext>
            </a:extLst>
          </p:cNvPr>
          <p:cNvSpPr txBox="1"/>
          <p:nvPr/>
        </p:nvSpPr>
        <p:spPr>
          <a:xfrm>
            <a:off x="467544" y="692696"/>
            <a:ext cx="5418471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다음 코드에서 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testFunc1, testFunc2, </a:t>
            </a:r>
            <a:r>
              <a:rPr kumimoji="1"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innerFunc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의 </a:t>
            </a:r>
            <a:endParaRPr kumimoji="1"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코드 실행에 따라서 활성객체가 어떻게 생성될지 순서대로 그려보시오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</p:txBody>
      </p:sp>
      <p:sp>
        <p:nvSpPr>
          <p:cNvPr id="35" name="TextBox 6">
            <a:extLst>
              <a:ext uri="{FF2B5EF4-FFF2-40B4-BE49-F238E27FC236}">
                <a16:creationId xmlns:a16="http://schemas.microsoft.com/office/drawing/2014/main" id="{4C433121-55F9-BF41-9CAB-571182E75852}"/>
              </a:ext>
            </a:extLst>
          </p:cNvPr>
          <p:cNvSpPr txBox="1"/>
          <p:nvPr/>
        </p:nvSpPr>
        <p:spPr>
          <a:xfrm>
            <a:off x="497800" y="1602431"/>
            <a:ext cx="4107363" cy="319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function testFunc1(p0) {</a:t>
            </a:r>
          </a:p>
          <a:p>
            <a:pPr>
              <a:lnSpc>
                <a:spcPct val="120000"/>
              </a:lnSpc>
            </a:pP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    return p0;</a:t>
            </a:r>
          </a:p>
          <a:p>
            <a:pPr>
              <a:lnSpc>
                <a:spcPct val="120000"/>
              </a:lnSpc>
            </a:pP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</a:pPr>
            <a:endParaRPr kumimoji="1"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Nanum Gothic" charset="-127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function testFunc2(p1, p2, p3) {</a:t>
            </a:r>
          </a:p>
          <a:p>
            <a:pPr>
              <a:lnSpc>
                <a:spcPct val="120000"/>
              </a:lnSpc>
            </a:pP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    </a:t>
            </a:r>
            <a:r>
              <a:rPr kumimoji="1"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var</a:t>
            </a: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 v1 = 1, v2 = 3;</a:t>
            </a:r>
          </a:p>
          <a:p>
            <a:pPr>
              <a:lnSpc>
                <a:spcPct val="120000"/>
              </a:lnSpc>
            </a:pP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    function </a:t>
            </a:r>
            <a:r>
              <a:rPr kumimoji="1"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innerFunc</a:t>
            </a: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(p1) {</a:t>
            </a:r>
          </a:p>
          <a:p>
            <a:pPr>
              <a:lnSpc>
                <a:spcPct val="120000"/>
              </a:lnSpc>
            </a:pP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        p2 = p1 + 2;</a:t>
            </a:r>
          </a:p>
          <a:p>
            <a:pPr>
              <a:lnSpc>
                <a:spcPct val="120000"/>
              </a:lnSpc>
            </a:pP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        v2 = 2;</a:t>
            </a:r>
          </a:p>
          <a:p>
            <a:pPr>
              <a:lnSpc>
                <a:spcPct val="120000"/>
              </a:lnSpc>
            </a:pP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    }</a:t>
            </a:r>
          </a:p>
          <a:p>
            <a:pPr>
              <a:lnSpc>
                <a:spcPct val="120000"/>
              </a:lnSpc>
            </a:pP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    </a:t>
            </a:r>
            <a:r>
              <a:rPr kumimoji="1"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innerFunc</a:t>
            </a: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(testFunc1(2));</a:t>
            </a:r>
          </a:p>
          <a:p>
            <a:pPr>
              <a:lnSpc>
                <a:spcPct val="120000"/>
              </a:lnSpc>
            </a:pP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</a:pPr>
            <a:endParaRPr kumimoji="1"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Nanum Gothic" charset="-127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testFunc2(1, 2);</a:t>
            </a:r>
          </a:p>
        </p:txBody>
      </p:sp>
    </p:spTree>
    <p:extLst>
      <p:ext uri="{BB962C8B-B14F-4D97-AF65-F5344CB8AC3E}">
        <p14:creationId xmlns:p14="http://schemas.microsoft.com/office/powerpoint/2010/main" val="790340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2"/>
                </a:solidFill>
              </a:rPr>
              <a:t>ㅊ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38525" y="3068960"/>
            <a:ext cx="5181947" cy="421682"/>
          </a:xfrm>
        </p:spPr>
        <p:txBody>
          <a:bodyPr>
            <a:no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2.</a:t>
            </a:r>
            <a:r>
              <a:rPr lang="ko-KR" altLang="en-US" sz="20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 자바스크립트 함수의 특징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0E498A0E-6AFE-5542-9539-8A498B955B52}"/>
              </a:ext>
            </a:extLst>
          </p:cNvPr>
          <p:cNvSpPr txBox="1">
            <a:spLocks/>
          </p:cNvSpPr>
          <p:nvPr/>
        </p:nvSpPr>
        <p:spPr>
          <a:xfrm>
            <a:off x="3491886" y="3490642"/>
            <a:ext cx="5181947" cy="324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60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생성자로서의 함수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5B58744F-7323-0447-9907-AAC6C937C11E}"/>
              </a:ext>
            </a:extLst>
          </p:cNvPr>
          <p:cNvSpPr txBox="1">
            <a:spLocks/>
          </p:cNvSpPr>
          <p:nvPr/>
        </p:nvSpPr>
        <p:spPr>
          <a:xfrm>
            <a:off x="3638524" y="3814642"/>
            <a:ext cx="5181947" cy="324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ko-KR" altLang="en-US" sz="1600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9C9DDEE2-EC18-E145-A856-D3D5409C57E6}"/>
              </a:ext>
            </a:extLst>
          </p:cNvPr>
          <p:cNvSpPr txBox="1">
            <a:spLocks/>
          </p:cNvSpPr>
          <p:nvPr/>
        </p:nvSpPr>
        <p:spPr>
          <a:xfrm>
            <a:off x="3491882" y="3820546"/>
            <a:ext cx="5181947" cy="324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60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객체로서의 함수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346C264-0E4E-3641-9A07-7D619DB334A1}"/>
              </a:ext>
            </a:extLst>
          </p:cNvPr>
          <p:cNvSpPr txBox="1">
            <a:spLocks/>
          </p:cNvSpPr>
          <p:nvPr/>
        </p:nvSpPr>
        <p:spPr>
          <a:xfrm>
            <a:off x="3496060" y="4150450"/>
            <a:ext cx="5181947" cy="324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60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네임스페이스로서의 함수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0F140DF-1351-C941-A99B-EC2E71A63F30}"/>
              </a:ext>
            </a:extLst>
          </p:cNvPr>
          <p:cNvSpPr txBox="1">
            <a:spLocks/>
          </p:cNvSpPr>
          <p:nvPr/>
        </p:nvSpPr>
        <p:spPr>
          <a:xfrm>
            <a:off x="3491882" y="4462642"/>
            <a:ext cx="5181947" cy="324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60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기타</a:t>
            </a:r>
          </a:p>
        </p:txBody>
      </p:sp>
    </p:spTree>
    <p:extLst>
      <p:ext uri="{BB962C8B-B14F-4D97-AF65-F5344CB8AC3E}">
        <p14:creationId xmlns:p14="http://schemas.microsoft.com/office/powerpoint/2010/main" val="69260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99006"/>
            <a:ext cx="4752528" cy="421682"/>
          </a:xfrm>
        </p:spPr>
        <p:txBody>
          <a:bodyPr>
            <a:noAutofit/>
          </a:bodyPr>
          <a:lstStyle/>
          <a:p>
            <a:pPr algn="l"/>
            <a:r>
              <a:rPr lang="ko-KR" altLang="en-US" sz="2000" b="1" dirty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생성자로서의 함수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323528" cy="69269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2"/>
                </a:solidFill>
              </a:rPr>
              <a:t>ㅊ</a:t>
            </a: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6D527928-482C-E943-BBFB-D3D1130C192A}"/>
              </a:ext>
            </a:extLst>
          </p:cNvPr>
          <p:cNvSpPr txBox="1"/>
          <p:nvPr/>
        </p:nvSpPr>
        <p:spPr>
          <a:xfrm>
            <a:off x="550896" y="2024654"/>
            <a:ext cx="1051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생성 순서</a:t>
            </a:r>
            <a:endParaRPr kumimoji="1" lang="en-US" altLang="ko-KR" sz="1600" b="1" dirty="0">
              <a:solidFill>
                <a:schemeClr val="accent6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212573A1-855A-1340-B5DD-1CB0EF68C5FE}"/>
              </a:ext>
            </a:extLst>
          </p:cNvPr>
          <p:cNvSpPr txBox="1"/>
          <p:nvPr/>
        </p:nvSpPr>
        <p:spPr>
          <a:xfrm>
            <a:off x="557525" y="2389151"/>
            <a:ext cx="5360891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1.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호출 함수의 </a:t>
            </a:r>
            <a:r>
              <a:rPr kumimoji="1" lang="en-US" altLang="ko-KR" sz="1400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prototype </a:t>
            </a:r>
            <a:r>
              <a:rPr kumimoji="1" lang="ko-KR" altLang="en-US" sz="1400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프로퍼티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를 상속받는 </a:t>
            </a:r>
            <a:r>
              <a:rPr kumimoji="1" lang="ko-KR" altLang="en-US" sz="1400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빈 객체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를 생성한다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15972864-CA74-2A4E-8C86-22B579E92837}"/>
              </a:ext>
            </a:extLst>
          </p:cNvPr>
          <p:cNvSpPr txBox="1"/>
          <p:nvPr/>
        </p:nvSpPr>
        <p:spPr>
          <a:xfrm>
            <a:off x="550896" y="865539"/>
            <a:ext cx="5528886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자바스크립트 함수의 호출에는 생성자 호출방식이 존재한다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호출 표현식 앞에 </a:t>
            </a:r>
            <a:r>
              <a:rPr kumimoji="1" lang="en-US" altLang="ko-KR" sz="1400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new </a:t>
            </a:r>
            <a:r>
              <a:rPr kumimoji="1" lang="ko-KR" altLang="en-US" sz="1400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키워드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를 붙임으로써 생성자 호출이 이뤄진다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</p:txBody>
      </p:sp>
      <p:sp>
        <p:nvSpPr>
          <p:cNvPr id="23" name="TextBox 6">
            <a:extLst>
              <a:ext uri="{FF2B5EF4-FFF2-40B4-BE49-F238E27FC236}">
                <a16:creationId xmlns:a16="http://schemas.microsoft.com/office/drawing/2014/main" id="{76FB57A3-37F4-8642-B8CF-EE03A08AAF74}"/>
              </a:ext>
            </a:extLst>
          </p:cNvPr>
          <p:cNvSpPr txBox="1"/>
          <p:nvPr/>
        </p:nvSpPr>
        <p:spPr>
          <a:xfrm>
            <a:off x="544267" y="1462815"/>
            <a:ext cx="2903359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var</a:t>
            </a: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 </a:t>
            </a:r>
            <a:r>
              <a:rPr kumimoji="1"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myobject</a:t>
            </a: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 = new </a:t>
            </a:r>
            <a:r>
              <a:rPr kumimoji="1"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myfunction</a:t>
            </a: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5B8050A3-2861-1447-8F2F-9349DC54494D}"/>
              </a:ext>
            </a:extLst>
          </p:cNvPr>
          <p:cNvSpPr txBox="1"/>
          <p:nvPr/>
        </p:nvSpPr>
        <p:spPr>
          <a:xfrm>
            <a:off x="552698" y="2765329"/>
            <a:ext cx="7013458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2.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함수의 코드를 실행하기 전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ko-KR" altLang="en-US" sz="1400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생성한 빈 객체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를 </a:t>
            </a:r>
            <a:r>
              <a:rPr kumimoji="1" lang="ko-KR" altLang="en-US" sz="1400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호출 컨텍스트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로 사용한다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(this 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바인딩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)</a:t>
            </a:r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3B4CACBA-9B29-9241-9D48-F79A553C99D9}"/>
              </a:ext>
            </a:extLst>
          </p:cNvPr>
          <p:cNvSpPr txBox="1"/>
          <p:nvPr/>
        </p:nvSpPr>
        <p:spPr>
          <a:xfrm>
            <a:off x="557525" y="3141507"/>
            <a:ext cx="2281394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3.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함수의 코드를 실행한다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</p:txBody>
      </p:sp>
      <p:sp>
        <p:nvSpPr>
          <p:cNvPr id="16" name="TextBox 6">
            <a:extLst>
              <a:ext uri="{FF2B5EF4-FFF2-40B4-BE49-F238E27FC236}">
                <a16:creationId xmlns:a16="http://schemas.microsoft.com/office/drawing/2014/main" id="{8929B54C-B7A2-984E-9476-2C90D470B3DE}"/>
              </a:ext>
            </a:extLst>
          </p:cNvPr>
          <p:cNvSpPr txBox="1"/>
          <p:nvPr/>
        </p:nvSpPr>
        <p:spPr>
          <a:xfrm>
            <a:off x="550896" y="3517685"/>
            <a:ext cx="5747086" cy="11264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4.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함수의 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return 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값이 </a:t>
            </a:r>
            <a:endParaRPr kumimoji="1"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	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없다면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ko-KR" altLang="en-US" sz="1400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새로 생성된 객체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를 반환한다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	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객체라면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 </a:t>
            </a:r>
            <a:r>
              <a:rPr kumimoji="1" lang="ko-KR" altLang="en-US" sz="1400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반환할 객체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를 반환한다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	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기본 자료형이라면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무시하고 </a:t>
            </a:r>
            <a:r>
              <a:rPr kumimoji="1" lang="ko-KR" altLang="en-US" sz="1400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새로 생성된 객체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를 반환한다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6004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1334</TotalTime>
  <Words>1351</Words>
  <Application>Microsoft Macintosh PowerPoint</Application>
  <PresentationFormat>화면 슬라이드 쇼(4:3)</PresentationFormat>
  <Paragraphs>275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맑은 고딕</vt:lpstr>
      <vt:lpstr>Nanum Gothic</vt:lpstr>
      <vt:lpstr>Arial</vt:lpstr>
      <vt:lpstr>Consolas</vt:lpstr>
      <vt:lpstr>Mangal</vt:lpstr>
      <vt:lpstr>Office 테마</vt:lpstr>
      <vt:lpstr>3주차 NTS UIT실 자바스크립트 스터디 by 1팀 정예은, 2팀 전솔, 2팀 형보영, 3팀 박유진, 4팀 김재원</vt:lpstr>
      <vt:lpstr>1. 자바스크립트 함수는 어떻게 동작하는가?</vt:lpstr>
      <vt:lpstr>실행 컨텍스트와 활성객체</vt:lpstr>
      <vt:lpstr>PowerPoint 프레젠테이션</vt:lpstr>
      <vt:lpstr>scope 체이닝</vt:lpstr>
      <vt:lpstr>this 바인딩</vt:lpstr>
      <vt:lpstr>문제</vt:lpstr>
      <vt:lpstr>2. 자바스크립트 함수의 특징</vt:lpstr>
      <vt:lpstr>생성자로서의 함수</vt:lpstr>
      <vt:lpstr>객체로서의 함수</vt:lpstr>
      <vt:lpstr>네임스페이스로서의 함수</vt:lpstr>
      <vt:lpstr>기타</vt:lpstr>
      <vt:lpstr>PowerPoint 프레젠테이션</vt:lpstr>
      <vt:lpstr>2. 자바스크립트 함수 활용하기</vt:lpstr>
      <vt:lpstr>클로저</vt:lpstr>
      <vt:lpstr>메모이제이션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형남오</dc:creator>
  <cp:lastModifiedBy>Microsoft Office 사용자</cp:lastModifiedBy>
  <cp:revision>1168</cp:revision>
  <dcterms:created xsi:type="dcterms:W3CDTF">2018-01-01T14:06:52Z</dcterms:created>
  <dcterms:modified xsi:type="dcterms:W3CDTF">2018-01-31T04:31:47Z</dcterms:modified>
</cp:coreProperties>
</file>