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6"/>
    <p:restoredTop sz="94674"/>
  </p:normalViewPr>
  <p:slideViewPr>
    <p:cSldViewPr>
      <p:cViewPr varScale="1">
        <p:scale>
          <a:sx n="124" d="100"/>
          <a:sy n="124" d="100"/>
        </p:scale>
        <p:origin x="3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7776E-DE5C-4F05-B07F-00A91CF8752B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F2302-BBF3-4341-9BA5-57316F180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2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68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라인피드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캐리지</a:t>
            </a:r>
            <a:r>
              <a:rPr lang="ko-KR" altLang="en-US" dirty="0" smtClean="0"/>
              <a:t> 리턴 </a:t>
            </a:r>
            <a:r>
              <a:rPr lang="en-US" altLang="ko-KR" dirty="0" smtClean="0"/>
              <a:t>:http://jink1982.tistory.com/122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7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ompart.com/en/unicode/categor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36" y="116632"/>
            <a:ext cx="2374032" cy="28803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주차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스터디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1115616" y="1393612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4</a:t>
            </a:r>
            <a:r>
              <a:rPr kumimoji="1"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장</a:t>
            </a:r>
            <a:r>
              <a:rPr kumimoji="1"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표현식과 연산자</a:t>
            </a:r>
            <a:endParaRPr kumimoji="1"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259632" y="2060848"/>
            <a:ext cx="238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표현식과 연산자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 </a:t>
            </a:r>
            <a:r>
              <a:rPr kumimoji="1" lang="mr-IN" altLang="ko-KR" dirty="0" smtClean="0">
                <a:latin typeface="Nanum Gothic" charset="-127"/>
                <a:ea typeface="Nanum Gothic" charset="-127"/>
                <a:cs typeface="Nanum Gothic" charset="-127"/>
              </a:rPr>
              <a:t>–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63897"/>
            <a:ext cx="4752528" cy="724942"/>
          </a:xfrm>
        </p:spPr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chemeClr val="tx2"/>
                </a:solidFill>
              </a:rPr>
              <a:t>1.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 자바스크립트 소개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10527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87624" y="2492896"/>
            <a:ext cx="1224136" cy="12241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Server</a:t>
            </a:r>
            <a:endParaRPr kumimoji="1"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51920" y="2492896"/>
            <a:ext cx="1224136" cy="12241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Client</a:t>
            </a:r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60032" y="2636912"/>
            <a:ext cx="936104" cy="9361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Browser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48164" y="1632558"/>
            <a:ext cx="936104" cy="93610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406401" y="2636912"/>
            <a:ext cx="936104" cy="93610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032724" y="3643562"/>
            <a:ext cx="936104" cy="93610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endParaRPr kumimoji="1"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1914" y="5032223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웹 페이지를 </a:t>
            </a:r>
            <a:r>
              <a:rPr kumimoji="1"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동적</a:t>
            </a:r>
            <a:r>
              <a:rPr kumimoji="1" lang="ko-KR" altLang="en-US" dirty="0" smtClean="0"/>
              <a:t>으로 만들어 줌</a:t>
            </a:r>
            <a:endParaRPr kumimoji="1"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411760" y="2908821"/>
            <a:ext cx="14401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411760" y="3212976"/>
            <a:ext cx="13681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622186" y="2310280"/>
            <a:ext cx="461982" cy="3917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814138" y="3104964"/>
            <a:ext cx="5400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5710657" y="3448428"/>
            <a:ext cx="322067" cy="3846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5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63897"/>
            <a:ext cx="4752528" cy="724942"/>
          </a:xfrm>
        </p:spPr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chemeClr val="tx2"/>
                </a:solidFill>
              </a:rPr>
              <a:t>1.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 자바스크립트 소개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10527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772816"/>
            <a:ext cx="826266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/>
              <a:t>넷스케이프사 개발</a:t>
            </a:r>
            <a:endParaRPr lang="en-US" altLang="ko-KR" sz="20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/>
              <a:t>객체 지향 스크립트 언어로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HTML</a:t>
            </a:r>
            <a:r>
              <a:rPr lang="ko-KR" altLang="en-US" sz="2000" dirty="0" smtClean="0"/>
              <a:t>문서 내에 작성하고 웹 브라우저에 의해 실행됨</a:t>
            </a:r>
            <a:endParaRPr lang="en-US" altLang="ko-KR" sz="20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/>
              <a:t>인터프리터 언어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150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63897"/>
            <a:ext cx="3024336" cy="724942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tx2"/>
                </a:solidFill>
              </a:rPr>
              <a:t>2.1 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문자집합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대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/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소문자 구분</a:t>
            </a:r>
            <a:endParaRPr lang="en-US" altLang="ko-KR" sz="2800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en-US" altLang="ko-KR" sz="1800" dirty="0" smtClean="0">
                <a:latin typeface="+mj-lt"/>
              </a:rPr>
              <a:t>- </a:t>
            </a:r>
            <a:r>
              <a:rPr lang="ko-KR" altLang="en-US" sz="1800" dirty="0" smtClean="0">
                <a:latin typeface="+mj-lt"/>
              </a:rPr>
              <a:t>키워드,</a:t>
            </a:r>
            <a:r>
              <a:rPr lang="en-US" altLang="ko-KR" sz="1800" dirty="0" smtClean="0">
                <a:latin typeface="+mj-lt"/>
              </a:rPr>
              <a:t> </a:t>
            </a:r>
            <a:r>
              <a:rPr lang="ko-KR" altLang="en-US" sz="1800" dirty="0" smtClean="0">
                <a:latin typeface="+mj-lt"/>
              </a:rPr>
              <a:t>변수</a:t>
            </a:r>
            <a:r>
              <a:rPr lang="en-US" altLang="ko-KR" sz="1800" dirty="0" smtClean="0">
                <a:latin typeface="+mj-lt"/>
              </a:rPr>
              <a:t>, </a:t>
            </a:r>
            <a:r>
              <a:rPr lang="ko-KR" altLang="en-US" sz="1800" dirty="0" smtClean="0">
                <a:latin typeface="+mj-lt"/>
              </a:rPr>
              <a:t>함수 이름</a:t>
            </a:r>
            <a:r>
              <a:rPr lang="en-US" altLang="ko-KR" sz="1800" dirty="0" smtClean="0">
                <a:latin typeface="+mj-lt"/>
              </a:rPr>
              <a:t>, </a:t>
            </a:r>
            <a:r>
              <a:rPr lang="ko-KR" altLang="en-US" sz="1800" dirty="0" err="1" smtClean="0">
                <a:latin typeface="+mj-lt"/>
              </a:rPr>
              <a:t>식별자</a:t>
            </a:r>
            <a:endParaRPr lang="en-US" altLang="ko-KR" sz="1800" dirty="0" smtClean="0">
              <a:latin typeface="+mj-lt"/>
            </a:endParaRPr>
          </a:p>
          <a:p>
            <a:pPr>
              <a:buNone/>
            </a:pPr>
            <a:r>
              <a:rPr lang="en-US" altLang="ko-KR" sz="1800" dirty="0">
                <a:latin typeface="+mj-lt"/>
              </a:rPr>
              <a:t>	</a:t>
            </a:r>
            <a:r>
              <a:rPr lang="en-US" altLang="ko-KR" sz="1800" dirty="0" smtClean="0">
                <a:latin typeface="+mj-lt"/>
              </a:rPr>
              <a:t>- HTML</a:t>
            </a:r>
            <a:r>
              <a:rPr lang="ko-KR" altLang="en-US" sz="1800" dirty="0" smtClean="0">
                <a:latin typeface="+mj-lt"/>
              </a:rPr>
              <a:t>은 대</a:t>
            </a:r>
            <a:r>
              <a:rPr lang="en-US" altLang="ko-KR" sz="1800" dirty="0" smtClean="0">
                <a:latin typeface="+mj-lt"/>
              </a:rPr>
              <a:t>/</a:t>
            </a:r>
            <a:r>
              <a:rPr lang="ko-KR" altLang="en-US" sz="1800" dirty="0" smtClean="0">
                <a:latin typeface="+mj-lt"/>
              </a:rPr>
              <a:t>소문자 구분하지 </a:t>
            </a:r>
            <a:r>
              <a:rPr lang="en-US" altLang="ko-KR" sz="1800" dirty="0" smtClean="0">
                <a:latin typeface="+mj-lt"/>
              </a:rPr>
              <a:t>X</a:t>
            </a:r>
          </a:p>
          <a:p>
            <a:pPr>
              <a:buNone/>
            </a:pPr>
            <a:endParaRPr lang="en-US" altLang="ko-KR" sz="1800" dirty="0" smtClean="0">
              <a:latin typeface="+mj-lt"/>
            </a:endParaRPr>
          </a:p>
          <a:p>
            <a:pPr lvl="0"/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공백 무시</a:t>
            </a:r>
            <a:endParaRPr lang="en-US" altLang="ko-KR" sz="2800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lvl="0">
              <a:buNone/>
            </a:pPr>
            <a:r>
              <a:rPr lang="en-US" altLang="ko-KR" sz="2000" dirty="0" smtClean="0">
                <a:solidFill>
                  <a:prstClr val="black"/>
                </a:solidFill>
                <a:latin typeface="+mj-lt"/>
              </a:rPr>
              <a:t>	</a:t>
            </a:r>
            <a:r>
              <a:rPr lang="en-US" altLang="ko-KR" sz="1800" dirty="0" smtClean="0">
                <a:solidFill>
                  <a:prstClr val="black"/>
                </a:solidFill>
                <a:latin typeface="+mj-lt"/>
              </a:rPr>
              <a:t>- </a:t>
            </a:r>
            <a:r>
              <a:rPr lang="ko-KR" altLang="en-US" sz="1800" dirty="0" smtClean="0">
                <a:solidFill>
                  <a:prstClr val="black"/>
                </a:solidFill>
                <a:latin typeface="+mj-lt"/>
              </a:rPr>
              <a:t>일반적인 공백문자</a:t>
            </a:r>
            <a:r>
              <a:rPr lang="en-US" altLang="ko-KR" sz="1800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  <a:latin typeface="+mj-lt"/>
              </a:rPr>
              <a:t>탭 등</a:t>
            </a:r>
            <a:endParaRPr lang="en-US" altLang="ko-KR" sz="1800" dirty="0">
              <a:solidFill>
                <a:prstClr val="black"/>
              </a:solidFill>
              <a:latin typeface="+mj-lt"/>
            </a:endParaRPr>
          </a:p>
          <a:p>
            <a:pPr lvl="0">
              <a:buNone/>
            </a:pPr>
            <a:r>
              <a:rPr lang="en-US" altLang="ko-KR" sz="1800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altLang="ko-KR" sz="1800" dirty="0" smtClean="0">
                <a:solidFill>
                  <a:prstClr val="black"/>
                </a:solidFill>
                <a:latin typeface="+mj-lt"/>
              </a:rPr>
              <a:t>- </a:t>
            </a:r>
            <a:r>
              <a:rPr lang="ko-KR" altLang="en-US" sz="1800" dirty="0" smtClean="0">
                <a:solidFill>
                  <a:prstClr val="black"/>
                </a:solidFill>
                <a:latin typeface="+mj-lt"/>
                <a:hlinkClick r:id="rId3"/>
              </a:rPr>
              <a:t>유니코드 카테고리 </a:t>
            </a:r>
            <a:r>
              <a:rPr lang="en-US" altLang="ko-KR" sz="1800" dirty="0" smtClean="0">
                <a:solidFill>
                  <a:prstClr val="black"/>
                </a:solidFill>
                <a:latin typeface="+mj-lt"/>
                <a:hlinkClick r:id="rId3"/>
              </a:rPr>
              <a:t>Z</a:t>
            </a:r>
            <a:endParaRPr lang="en-US" altLang="ko-KR" sz="1800" dirty="0" smtClean="0">
              <a:solidFill>
                <a:prstClr val="black"/>
              </a:solidFill>
              <a:latin typeface="+mj-lt"/>
            </a:endParaRPr>
          </a:p>
          <a:p>
            <a:pPr lvl="0">
              <a:buNone/>
            </a:pPr>
            <a:endParaRPr lang="en-US" altLang="ko-KR" sz="1800" dirty="0" smtClean="0">
              <a:solidFill>
                <a:prstClr val="black"/>
              </a:solidFill>
              <a:latin typeface="+mj-lt"/>
            </a:endParaRPr>
          </a:p>
          <a:p>
            <a:pPr lvl="0">
              <a:buNone/>
            </a:pPr>
            <a:endParaRPr lang="en-US" altLang="ko-KR" sz="1800" dirty="0" smtClean="0">
              <a:solidFill>
                <a:prstClr val="black"/>
              </a:solidFill>
              <a:latin typeface="+mj-lt"/>
            </a:endParaRPr>
          </a:p>
          <a:p>
            <a:pPr lvl="0"/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줄바꿈 문자</a:t>
            </a:r>
            <a:endParaRPr lang="en-US" altLang="ko-KR" sz="2800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lvl="0">
              <a:buNone/>
            </a:pPr>
            <a:r>
              <a:rPr lang="en-US" altLang="ko-KR" sz="2000" dirty="0" smtClean="0">
                <a:solidFill>
                  <a:prstClr val="black"/>
                </a:solidFill>
                <a:latin typeface="+mj-lt"/>
              </a:rPr>
              <a:t>	</a:t>
            </a:r>
            <a:r>
              <a:rPr lang="en-US" altLang="ko-KR" sz="1800" dirty="0" smtClean="0">
                <a:solidFill>
                  <a:prstClr val="black"/>
                </a:solidFill>
                <a:latin typeface="+mj-lt"/>
              </a:rPr>
              <a:t>- </a:t>
            </a:r>
            <a:r>
              <a:rPr lang="ko-KR" altLang="en-US" sz="1800" dirty="0" smtClean="0">
                <a:solidFill>
                  <a:prstClr val="black"/>
                </a:solidFill>
                <a:latin typeface="+mj-lt"/>
              </a:rPr>
              <a:t>라인피드</a:t>
            </a:r>
            <a:r>
              <a:rPr lang="en-US" altLang="ko-KR" sz="1800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  <a:latin typeface="+mj-lt"/>
              </a:rPr>
              <a:t>캐리지 리턴</a:t>
            </a:r>
            <a:r>
              <a:rPr lang="en-US" altLang="ko-KR" sz="1800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  <a:latin typeface="+mj-lt"/>
              </a:rPr>
              <a:t>줄바꿈 문자</a:t>
            </a:r>
            <a:r>
              <a:rPr lang="en-US" altLang="ko-KR" sz="1800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  <a:latin typeface="+mj-lt"/>
              </a:rPr>
              <a:t>문단 구분자</a:t>
            </a:r>
            <a:endParaRPr lang="en-US" altLang="ko-KR" sz="1800" dirty="0" smtClean="0">
              <a:solidFill>
                <a:prstClr val="black"/>
              </a:solidFill>
              <a:latin typeface="+mj-lt"/>
            </a:endParaRPr>
          </a:p>
          <a:p>
            <a:pPr lvl="0">
              <a:buNone/>
            </a:pPr>
            <a:r>
              <a:rPr lang="en-US" altLang="ko-KR" sz="1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altLang="ko-KR" sz="1800" dirty="0">
                <a:solidFill>
                  <a:prstClr val="black"/>
                </a:solidFill>
                <a:latin typeface="+mj-lt"/>
              </a:rPr>
            </a:br>
            <a:endParaRPr lang="en-US" altLang="ko-KR" sz="1800" dirty="0">
              <a:solidFill>
                <a:prstClr val="black"/>
              </a:solidFill>
              <a:latin typeface="+mj-lt"/>
            </a:endParaRPr>
          </a:p>
          <a:p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유니코드 이스케이프 시퀀스</a:t>
            </a:r>
            <a:endParaRPr lang="en-US" altLang="ko-KR" sz="2800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ko-KR" altLang="en-US" sz="1800" dirty="0" smtClean="0">
                <a:latin typeface="+mj-lt"/>
              </a:rPr>
              <a:t>    </a:t>
            </a:r>
            <a:r>
              <a:rPr lang="en-US" altLang="ko-KR" sz="1700" dirty="0" smtClean="0">
                <a:solidFill>
                  <a:prstClr val="black"/>
                </a:solidFill>
                <a:latin typeface="+mj-lt"/>
              </a:rPr>
              <a:t>- </a:t>
            </a:r>
            <a:r>
              <a:rPr lang="ko-KR" altLang="en-US" sz="17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altLang="ko-KR" sz="1700" dirty="0" smtClean="0">
                <a:solidFill>
                  <a:prstClr val="black"/>
                </a:solidFill>
                <a:latin typeface="+mj-lt"/>
              </a:rPr>
              <a:t>\u </a:t>
            </a:r>
            <a:r>
              <a:rPr lang="en-US" altLang="ko-KR" sz="1700" dirty="0">
                <a:solidFill>
                  <a:prstClr val="black"/>
                </a:solidFill>
                <a:latin typeface="+mj-lt"/>
              </a:rPr>
              <a:t>+ 16</a:t>
            </a:r>
            <a:r>
              <a:rPr lang="ko-KR" altLang="en-US" sz="1700" dirty="0">
                <a:solidFill>
                  <a:prstClr val="black"/>
                </a:solidFill>
                <a:latin typeface="+mj-lt"/>
              </a:rPr>
              <a:t>진수 숫자 </a:t>
            </a:r>
            <a:r>
              <a:rPr lang="en-US" altLang="ko-KR" sz="1700" dirty="0">
                <a:solidFill>
                  <a:prstClr val="black"/>
                </a:solidFill>
                <a:latin typeface="+mj-lt"/>
              </a:rPr>
              <a:t>4</a:t>
            </a:r>
            <a:r>
              <a:rPr lang="ko-KR" altLang="en-US" sz="1700" dirty="0" smtClean="0">
                <a:solidFill>
                  <a:prstClr val="black"/>
                </a:solidFill>
                <a:latin typeface="+mj-lt"/>
              </a:rPr>
              <a:t>개</a:t>
            </a:r>
            <a:endParaRPr lang="en-US" altLang="ko-KR" sz="1700" dirty="0" smtClean="0">
              <a:solidFill>
                <a:prstClr val="black"/>
              </a:solidFill>
              <a:latin typeface="+mj-lt"/>
            </a:endParaRPr>
          </a:p>
          <a:p>
            <a:pPr>
              <a:buNone/>
            </a:pPr>
            <a:r>
              <a:rPr lang="en-US" altLang="ko-KR" sz="1700" dirty="0" smtClean="0">
                <a:solidFill>
                  <a:prstClr val="black"/>
                </a:solidFill>
                <a:latin typeface="+mj-lt"/>
              </a:rPr>
              <a:t>	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예시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700" dirty="0" smtClean="0">
                <a:solidFill>
                  <a:prstClr val="black"/>
                </a:solidFill>
                <a:latin typeface="+mj-lt"/>
              </a:rPr>
              <a:t>caf</a:t>
            </a:r>
            <a:r>
              <a:rPr lang="en-US" altLang="ko-KR" sz="1800" dirty="0"/>
              <a:t>é</a:t>
            </a:r>
            <a:r>
              <a:rPr lang="ko-KR" altLang="en-US" sz="17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altLang="ko-KR" sz="1700" dirty="0" smtClean="0">
                <a:solidFill>
                  <a:prstClr val="black"/>
                </a:solidFill>
                <a:latin typeface="+mj-lt"/>
              </a:rPr>
              <a:t>===</a:t>
            </a:r>
            <a:r>
              <a:rPr lang="ko-KR" altLang="en-US" sz="17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altLang="ko-KR" sz="1700" dirty="0" err="1" smtClean="0">
                <a:solidFill>
                  <a:prstClr val="black"/>
                </a:solidFill>
                <a:latin typeface="+mj-lt"/>
              </a:rPr>
              <a:t>caf</a:t>
            </a:r>
            <a:r>
              <a:rPr lang="en-US" altLang="ko-KR" sz="17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\u00e9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endParaRPr lang="en-US" altLang="ko-KR" sz="2000" dirty="0" smtClean="0">
              <a:latin typeface="+mj-lt"/>
            </a:endParaRPr>
          </a:p>
          <a:p>
            <a:pPr>
              <a:buNone/>
            </a:pPr>
            <a:endParaRPr lang="en-US" altLang="ko-KR" sz="2000" dirty="0" smtClean="0">
              <a:latin typeface="+mj-lt"/>
            </a:endParaRPr>
          </a:p>
          <a:p>
            <a:pPr>
              <a:buNone/>
            </a:pPr>
            <a:endParaRPr lang="en-US" altLang="ko-KR" sz="2000" dirty="0" smtClean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10527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altLang="ko-KR" sz="3000" dirty="0" smtClean="0">
                <a:solidFill>
                  <a:prstClr val="black"/>
                </a:solidFill>
              </a:rPr>
              <a:t>// </a:t>
            </a:r>
            <a:r>
              <a:rPr lang="ko-KR" altLang="en-US" sz="1800" dirty="0" smtClean="0">
                <a:solidFill>
                  <a:schemeClr val="accent6">
                    <a:lumMod val="75000"/>
                  </a:schemeClr>
                </a:solidFill>
              </a:rPr>
              <a:t>한 줄 주석</a:t>
            </a:r>
            <a:endParaRPr lang="en-US" altLang="ko-KR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buNone/>
            </a:pPr>
            <a:endParaRPr lang="en-US" altLang="ko-KR" sz="30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altLang="ko-KR" sz="3000" dirty="0" smtClean="0">
                <a:solidFill>
                  <a:prstClr val="black"/>
                </a:solidFill>
              </a:rPr>
              <a:t>/*</a:t>
            </a:r>
          </a:p>
          <a:p>
            <a:pPr lvl="0">
              <a:buNone/>
            </a:pPr>
            <a:r>
              <a:rPr lang="en-US" altLang="ko-KR" sz="3000" dirty="0" smtClean="0">
                <a:solidFill>
                  <a:prstClr val="black"/>
                </a:solidFill>
              </a:rPr>
              <a:t>…</a:t>
            </a:r>
          </a:p>
          <a:p>
            <a:pPr lvl="0">
              <a:buNone/>
            </a:pPr>
            <a:r>
              <a:rPr lang="en-US" altLang="ko-KR" sz="3000" dirty="0" smtClean="0">
                <a:solidFill>
                  <a:prstClr val="black"/>
                </a:solidFill>
              </a:rPr>
              <a:t>…</a:t>
            </a:r>
            <a:r>
              <a:rPr lang="ko-KR" altLang="en-US" sz="30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 smtClean="0">
                <a:solidFill>
                  <a:schemeClr val="accent6">
                    <a:lumMod val="75000"/>
                  </a:schemeClr>
                </a:solidFill>
              </a:rPr>
              <a:t>내부 영역 주석으로 처리</a:t>
            </a:r>
            <a:endParaRPr lang="en-US" altLang="ko-KR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buNone/>
            </a:pPr>
            <a:r>
              <a:rPr lang="en-US" altLang="ko-KR" sz="3000" dirty="0" smtClean="0">
                <a:solidFill>
                  <a:prstClr val="black"/>
                </a:solidFill>
              </a:rPr>
              <a:t>*/</a:t>
            </a:r>
            <a:endParaRPr lang="en-US" altLang="ko-KR" sz="3000" dirty="0">
              <a:solidFill>
                <a:prstClr val="black"/>
              </a:solidFill>
            </a:endParaRPr>
          </a:p>
          <a:p>
            <a:pPr lvl="0">
              <a:buNone/>
            </a:pPr>
            <a:endParaRPr lang="en-US" altLang="ko-KR" sz="1800" dirty="0">
              <a:solidFill>
                <a:prstClr val="black"/>
              </a:solidFill>
            </a:endParaRPr>
          </a:p>
          <a:p>
            <a:pPr lvl="0"/>
            <a:endParaRPr lang="en-US" altLang="ko-KR" sz="1800" dirty="0">
              <a:solidFill>
                <a:prstClr val="black"/>
              </a:solidFill>
            </a:endParaRP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10527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23528" y="163897"/>
            <a:ext cx="2088232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tx2"/>
                </a:solidFill>
              </a:rPr>
              <a:t>2.2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 주석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23528" cy="10527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23528" y="163897"/>
            <a:ext cx="259228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tx2"/>
                </a:solidFill>
              </a:rPr>
              <a:t>2.3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 리터럴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916832"/>
            <a:ext cx="64087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: </a:t>
            </a:r>
            <a:r>
              <a:rPr lang="ko-KR" altLang="en-US" sz="2800" dirty="0" smtClean="0"/>
              <a:t>프로그램에 </a:t>
            </a:r>
            <a:r>
              <a:rPr lang="ko-KR" altLang="en-US" sz="2800" dirty="0"/>
              <a:t>직접 나타나는 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데이터 값</a:t>
            </a:r>
            <a:endParaRPr lang="en-US" altLang="ko-K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ko-KR" altLang="en-US" dirty="0"/>
          </a:p>
        </p:txBody>
      </p:sp>
      <p:sp>
        <p:nvSpPr>
          <p:cNvPr id="8" name="모서리가 둥근 사각형 설명선[R] 7"/>
          <p:cNvSpPr/>
          <p:nvPr/>
        </p:nvSpPr>
        <p:spPr>
          <a:xfrm rot="10800000">
            <a:off x="4427984" y="3035301"/>
            <a:ext cx="3312368" cy="1720061"/>
          </a:xfrm>
          <a:prstGeom prst="wedgeRoundRectCallout">
            <a:avLst>
              <a:gd name="adj1" fmla="val -19282"/>
              <a:gd name="adj2" fmla="val 7564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7982" y="3035302"/>
            <a:ext cx="3312369" cy="2016224"/>
          </a:xfrm>
        </p:spPr>
        <p:txBody>
          <a:bodyPr>
            <a:normAutofit/>
          </a:bodyPr>
          <a:lstStyle/>
          <a:p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12, ”hello”, ’hello’</a:t>
            </a: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true/false,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식별자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sz="1500" dirty="0"/>
          </a:p>
          <a:p>
            <a:pPr lvl="1">
              <a:buNone/>
            </a:pPr>
            <a:r>
              <a:rPr lang="en-US" altLang="ko-KR" sz="1500" dirty="0"/>
              <a:t>- 	</a:t>
            </a:r>
            <a:r>
              <a:rPr lang="ko-KR" altLang="en-US" sz="1500" dirty="0"/>
              <a:t>이름 </a:t>
            </a:r>
            <a:r>
              <a:rPr lang="en-US" altLang="ko-KR" sz="1500" dirty="0"/>
              <a:t>(</a:t>
            </a:r>
            <a:r>
              <a:rPr lang="ko-KR" altLang="en-US" sz="1500" dirty="0"/>
              <a:t>변수명</a:t>
            </a:r>
            <a:r>
              <a:rPr lang="en-US" altLang="ko-KR" sz="1500" dirty="0"/>
              <a:t>, </a:t>
            </a:r>
            <a:r>
              <a:rPr lang="ko-KR" altLang="en-US" sz="1500" dirty="0"/>
              <a:t>함수명</a:t>
            </a:r>
            <a:r>
              <a:rPr lang="en-US" altLang="ko-KR" sz="1500" dirty="0"/>
              <a:t>, </a:t>
            </a:r>
            <a:r>
              <a:rPr lang="ko-KR" altLang="en-US" sz="1500" dirty="0"/>
              <a:t>레이블</a:t>
            </a:r>
            <a:r>
              <a:rPr lang="en-US" altLang="ko-KR" sz="1500" dirty="0"/>
              <a:t>)	</a:t>
            </a:r>
          </a:p>
          <a:p>
            <a:pPr lvl="1">
              <a:buFontTx/>
              <a:buChar char="-"/>
            </a:pPr>
            <a:r>
              <a:rPr lang="ko-KR" altLang="en-US" sz="1500" dirty="0"/>
              <a:t>알파벳</a:t>
            </a:r>
            <a:r>
              <a:rPr lang="en-US" altLang="ko-KR" sz="1500" dirty="0"/>
              <a:t>, _ or $</a:t>
            </a:r>
            <a:r>
              <a:rPr lang="ko-KR" altLang="en-US" sz="1500" dirty="0"/>
              <a:t>로 시작되어야함</a:t>
            </a:r>
            <a:r>
              <a:rPr lang="en-US" altLang="ko-KR" sz="1500" dirty="0"/>
              <a:t>. </a:t>
            </a:r>
            <a:r>
              <a:rPr lang="en-US" altLang="ko-KR" sz="15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500" b="1" dirty="0">
                <a:solidFill>
                  <a:schemeClr val="accent6">
                    <a:lumMod val="75000"/>
                  </a:schemeClr>
                </a:solidFill>
              </a:rPr>
              <a:t>숫자 </a:t>
            </a:r>
            <a:r>
              <a:rPr lang="en-US" altLang="ko-KR" sz="1500" b="1" dirty="0">
                <a:solidFill>
                  <a:schemeClr val="accent6">
                    <a:lumMod val="75000"/>
                  </a:schemeClr>
                </a:solidFill>
              </a:rPr>
              <a:t>X)</a:t>
            </a:r>
          </a:p>
          <a:p>
            <a:pPr lvl="1">
              <a:buFontTx/>
              <a:buChar char="-"/>
            </a:pPr>
            <a:r>
              <a:rPr lang="ko-KR" altLang="en-US" sz="1500" dirty="0"/>
              <a:t>유니코드 문자 집합에 속한 문자 숫자 포함가능</a:t>
            </a:r>
            <a:r>
              <a:rPr lang="en-US" altLang="ko-KR" sz="1500" dirty="0"/>
              <a:t> </a:t>
            </a:r>
            <a:endParaRPr lang="en-US" altLang="ko-KR" sz="1500" dirty="0" smtClean="0"/>
          </a:p>
          <a:p>
            <a:pPr lvl="1">
              <a:buFontTx/>
              <a:buChar char="-"/>
            </a:pPr>
            <a:endParaRPr lang="en-US" altLang="ko-KR" sz="1800" dirty="0"/>
          </a:p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예약어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sz="1500" dirty="0"/>
          </a:p>
          <a:p>
            <a:pPr lvl="1">
              <a:buNone/>
            </a:pPr>
            <a:r>
              <a:rPr lang="en-US" altLang="ko-KR" sz="1500" dirty="0"/>
              <a:t>- 	</a:t>
            </a:r>
            <a:r>
              <a:rPr lang="ko-KR" altLang="en-US" sz="1500" dirty="0" smtClean="0"/>
              <a:t>식별자로 사용불가</a:t>
            </a:r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10527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23528" y="163897"/>
            <a:ext cx="4536504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tx2"/>
                </a:solidFill>
              </a:rPr>
              <a:t>2.4 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식별자와 예약어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세미콜론 생략 가능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여러문장이</a:t>
            </a:r>
            <a:r>
              <a:rPr lang="ko-KR" altLang="en-US" sz="1800" dirty="0" smtClean="0"/>
              <a:t> 서로 다른 줄에 나타날 경우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세미콜론 없이 코드 해석 불가능한 경우에만 줄바꿈을 세미콜론으로 해석</a:t>
            </a:r>
            <a:endParaRPr lang="en-US" altLang="ko-KR" sz="1800" dirty="0"/>
          </a:p>
          <a:p>
            <a:pPr>
              <a:buNone/>
            </a:pPr>
            <a:endParaRPr lang="en-US" altLang="ko-KR" sz="1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ko-KR" altLang="en-US" sz="1800" dirty="0" smtClean="0">
                <a:solidFill>
                  <a:schemeClr val="accent6">
                    <a:lumMod val="75000"/>
                  </a:schemeClr>
                </a:solidFill>
              </a:rPr>
              <a:t>예외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- return, break, continue</a:t>
            </a:r>
          </a:p>
          <a:p>
            <a:pPr>
              <a:buNone/>
            </a:pPr>
            <a:r>
              <a:rPr lang="en-US" altLang="ko-KR" sz="1600" dirty="0" smtClean="0"/>
              <a:t>	- ++/ -- </a:t>
            </a:r>
            <a:r>
              <a:rPr lang="ko-KR" altLang="en-US" sz="1600" dirty="0" smtClean="0"/>
              <a:t>포함된 경우</a:t>
            </a:r>
            <a:endParaRPr lang="en-US" altLang="ko-KR" sz="16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10527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23528" y="163897"/>
            <a:ext cx="403244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tx2"/>
                </a:solidFill>
              </a:rPr>
              <a:t>2.5 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세미콜론 사용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120</Words>
  <Application>Microsoft Macintosh PowerPoint</Application>
  <PresentationFormat>화면 슬라이드 쇼(4:3)</PresentationFormat>
  <Paragraphs>79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Nanum Gothic</vt:lpstr>
      <vt:lpstr>Arial</vt:lpstr>
      <vt:lpstr>Office 테마</vt:lpstr>
      <vt:lpstr>3주차 스터디</vt:lpstr>
      <vt:lpstr>1. 자바스크립트 소개</vt:lpstr>
      <vt:lpstr>1. 자바스크립트 소개</vt:lpstr>
      <vt:lpstr>2.1 문자집합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형남오</dc:creator>
  <cp:lastModifiedBy>Microsoft Office 사용자</cp:lastModifiedBy>
  <cp:revision>70</cp:revision>
  <dcterms:created xsi:type="dcterms:W3CDTF">2018-01-01T14:06:52Z</dcterms:created>
  <dcterms:modified xsi:type="dcterms:W3CDTF">2018-01-08T02:13:12Z</dcterms:modified>
</cp:coreProperties>
</file>