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283" r:id="rId3"/>
    <p:sldId id="270" r:id="rId4"/>
    <p:sldId id="257" r:id="rId5"/>
    <p:sldId id="284" r:id="rId6"/>
    <p:sldId id="291" r:id="rId7"/>
    <p:sldId id="274" r:id="rId8"/>
    <p:sldId id="290" r:id="rId9"/>
    <p:sldId id="280" r:id="rId10"/>
    <p:sldId id="282" r:id="rId11"/>
    <p:sldId id="288" r:id="rId12"/>
    <p:sldId id="287" r:id="rId13"/>
    <p:sldId id="286" r:id="rId14"/>
    <p:sldId id="293" r:id="rId15"/>
    <p:sldId id="292" r:id="rId16"/>
    <p:sldId id="278" r:id="rId17"/>
    <p:sldId id="289" r:id="rId18"/>
    <p:sldId id="268" r:id="rId19"/>
    <p:sldId id="262" r:id="rId20"/>
    <p:sldId id="279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 varScale="1">
        <p:scale>
          <a:sx n="77" d="100"/>
          <a:sy n="77" d="100"/>
        </p:scale>
        <p:origin x="96" y="774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30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l-PL" smtClean="0"/>
              <a:t>2015-05-23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l-PL" smtClean="0"/>
              <a:t>2015-05-23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Dowolny kształt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8" name="Dowolny kształt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9" name="Dowolny kształt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0" name="Dowolny kształt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1" name="Dowolny kształt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2" name="Dowolny kształt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3" name="Dowolny kształt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4" name="Dowolny kształt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5" name="Dowolny kształt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6" name="Dowolny kształt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7" name="Dowolny kształt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8" name="Dowolny kształt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9" name="Dowolny kształt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0" name="Dowolny kształt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1" name="Dowolny kształt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2" name="Dowolny kształt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3" name="Dowolny kształt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4" name="Dowolny kształt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5" name="Dowolny kształt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6" name="Dowolny kształt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7" name="Dowolny kształt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8" name="Dowolny kształt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9" name="Dowolny kształt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0" name="Dowolny kształt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1" name="Dowolny kształt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2" name="Dowolny kształt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3" name="Dowolny kształt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4" name="Dowolny kształt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5" name="Dowolny kształt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6" name="Dowolny kształt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7" name="Dowolny kształt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8" name="Dowolny kształt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9" name="Dowolny kształt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0" name="Dowolny kształt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1" name="Dowolny kształt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2" name="Dowolny kształt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3" name="Dowolny kształt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4" name="Dowolny kształt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5" name="Dowolny kształt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6" name="Dowolny kształt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7" name="Dowolny kształt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8" name="Dowolny kształt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9" name="Dowolny kształt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0" name="Dowolny kształt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1" name="Dowolny kształt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2" name="Dowolny kształt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3" name="Dowolny kształt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4" name="Dowolny kształt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5" name="Dowolny kształt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6" name="Dowolny kształt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7" name="Dowolny kształt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8" name="Dowolny kształt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9" name="Dowolny kształt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0" name="Dowolny kształt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1" name="Dowolny kształt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2" name="Dowolny kształt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3" name="Dowolny kształt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4" name="Dowolny kształt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5" name="Dowolny kształt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6" name="Dowolny kształt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7" name="Dowolny kształt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8" name="Dowolny kształt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9" name="Dowolny kształt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0" name="Dowolny kształt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1" name="Dowolny kształt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2" name="Dowolny kształt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3" name="Dowolny kształt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4" name="Dowolny kształt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5" name="Dowolny kształt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6" name="Dowolny kształt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7" name="Dowolny kształt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8" name="Dowolny kształt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9" name="Dowolny kształt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0" name="Dowolny kształt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1" name="Dowolny kształt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2" name="Dowolny kształt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3" name="Dowolny kształt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4" name="Dowolny kształt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5" name="Dowolny kształt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6" name="Dowolny kształt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7" name="Dowolny kształt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8" name="Dowolny kształt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9" name="Dowolny kształt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0" name="Dowolny kształt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1" name="Dowolny kształt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2" name="Dowolny kształt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3" name="Dowolny kształt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4" name="Dowolny kształt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5" name="Dowolny kształt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6" name="Dowolny kształt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7" name="Dowolny kształt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8" name="Dowolny kształt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9" name="Dowolny kształt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0" name="Dowolny kształt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1" name="Dowolny kształt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2" name="Dowolny kształt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3" name="Dowolny kształt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4" name="Dowolny kształt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5" name="Dowolny kształt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6" name="Dowolny kształt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7" name="Dowolny kształt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8" name="Dowolny kształt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9" name="Dowolny kształt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0" name="Dowolny kształt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1" name="Dowolny kształt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2" name="Dowolny kształt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3" name="Dowolny kształt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4" name="Dowolny kształt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5" name="Dowolny kształt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6" name="Dowolny kształt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7" name="Dowolny kształt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8" name="Dowolny kształt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9" name="Dowolny kształt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0" name="Dowolny kształt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1" name="Dowolny kształt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2" name="Dowolny kształt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3" name="Dowolny kształt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4" name="Dowolny kształt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5" name="Dowolny kształt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6" name="Dowolny kształt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7" name="Dowolny kształt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8" name="Dowolny kształt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9" name="Dowolny kształt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Dowolny kształt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9" name="Dowolny kształt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0" name="Dowolny kształt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2015-05-23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9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0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2015-05-23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2015-05-23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Dowolny kształt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7" name="Dowolny kształt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8" name="Dowolny kształt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9" name="Dowolny kształt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0" name="Dowolny kształt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1" name="Dowolny kształt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2" name="Dowolny kształt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3" name="Dowolny kształt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4" name="Dowolny kształt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5" name="Dowolny kształt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6" name="Dowolny kształt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7" name="Dowolny kształt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8" name="Dowolny kształt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9" name="Dowolny kształt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0" name="Dowolny kształt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1" name="Dowolny kształt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2" name="Dowolny kształt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3" name="Dowolny kształt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4" name="Dowolny kształt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5" name="Dowolny kształt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6" name="Dowolny kształt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7" name="Dowolny kształt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8" name="Dowolny kształt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9" name="Dowolny kształt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0" name="Dowolny kształt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1" name="Dowolny kształt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2" name="Dowolny kształt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3" name="Dowolny kształt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4" name="Dowolny kształt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5" name="Dowolny kształt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6" name="Dowolny kształt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7" name="Dowolny kształt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8" name="Dowolny kształt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9" name="Dowolny kształt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0" name="Dowolny kształt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1" name="Dowolny kształt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2" name="Dowolny kształt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3" name="Dowolny kształt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4" name="Dowolny kształt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5" name="Dowolny kształt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6" name="Dowolny kształt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7" name="Dowolny kształt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8" name="Dowolny kształt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9" name="Dowolny kształt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0" name="Dowolny kształt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1" name="Dowolny kształt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2" name="Dowolny kształt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3" name="Dowolny kształt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4" name="Dowolny kształt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5" name="Dowolny kształt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6" name="Dowolny kształt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7" name="Dowolny kształt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8" name="Dowolny kształt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9" name="Dowolny kształt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0" name="Dowolny kształt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1" name="Dowolny kształt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2" name="Dowolny kształt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3" name="Dowolny kształt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4" name="Dowolny kształt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5" name="Dowolny kształt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6" name="Dowolny kształt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7" name="Dowolny kształt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8" name="Dowolny kształt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9" name="Dowolny kształt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0" name="Dowolny kształt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1" name="Dowolny kształt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2" name="Dowolny kształt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3" name="Dowolny kształt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4" name="Dowolny kształt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5" name="Dowolny kształt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6" name="Dowolny kształt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7" name="Dowolny kształt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8" name="Dowolny kształt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9" name="Dowolny kształt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0" name="Dowolny kształt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1" name="Dowolny kształt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2" name="Dowolny kształt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3" name="Dowolny kształt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4" name="Dowolny kształt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5" name="Dowolny kształt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6" name="Dowolny kształt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7" name="Dowolny kształt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8" name="Dowolny kształt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9" name="Dowolny kształt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0" name="Dowolny kształt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1" name="Dowolny kształt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2" name="Dowolny kształt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3" name="Dowolny kształt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4" name="Dowolny kształt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5" name="Dowolny kształt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6" name="Dowolny kształt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7" name="Dowolny kształt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8" name="Dowolny kształt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9" name="Dowolny kształt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0" name="Dowolny kształt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1" name="Dowolny kształt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2" name="Dowolny kształt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3" name="Dowolny kształt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4" name="Dowolny kształt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5" name="Dowolny kształt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6" name="Dowolny kształt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7" name="Dowolny kształt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8" name="Dowolny kształt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9" name="Dowolny kształt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0" name="Dowolny kształt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1" name="Dowolny kształt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2" name="Dowolny kształt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3" name="Dowolny kształt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4" name="Dowolny kształt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5" name="Dowolny kształt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6" name="Dowolny kształt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7" name="Dowolny kształt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8" name="Dowolny kształt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9" name="Dowolny kształt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0" name="Dowolny kształt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1" name="Dowolny kształt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2" name="Dowolny kształt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3" name="Dowolny kształt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4" name="Dowolny kształt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5" name="Dowolny kształt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6" name="Dowolny kształt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7" name="Dowolny kształt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8" name="Dowolny kształt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2015-05-23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0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1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2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3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4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5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6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7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8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1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2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2015-05-23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Dowolny kształt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2" name="Dowolny kształt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3" name="Dowolny kształt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4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5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6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7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8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1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2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3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4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2015-05-23</a:t>
            </a:fld>
            <a:endParaRPr lang="pl-PL" noProof="0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8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9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0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1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2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3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4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5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6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7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8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2015-05-23</a:t>
            </a:fld>
            <a:endParaRPr lang="pl-PL" noProof="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2015-05-23</a:t>
            </a:fld>
            <a:endParaRPr lang="pl-PL" noProof="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a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a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Dowolny kształt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Dowolny kształt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Dowolny kształt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a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Dowolny kształt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Dowolny kształt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Dowolny kształt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a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a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Dowolny kształt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Dowolny kształt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Dowolny kształt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a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Dowolny kształt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Dowolny kształt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Dowolny kształt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2015-05-23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a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a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Dowolny kształt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Dowolny kształt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Dowolny kształt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a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Dowolny kształt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Dowolny kształt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Dowolny kształt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a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a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Dowolny kształt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Dowolny kształt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Dowolny kształt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a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Dowolny kształt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Dowolny kształt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Dowolny kształt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Dowolny kształt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Dowolny kształt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Dowolny kształt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Dowolny kształt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Dowolny kształt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Dowolny kształt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Dowolny kształt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Dowolny kształt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Dowolny kształt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Dowolny kształt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Dowolny kształt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Dowolny kształt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Dowolny kształt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Dowolny kształt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Dowolny kształt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Dowolny kształt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Dowolny kształt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Dowolny kształt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Dowolny kształt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Dowolny kształt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Dowolny kształt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Dowolny kształt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Dowolny kształt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Dowolny kształt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Dowolny kształt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Dowolny kształt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Dowolny kształt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Dowolny kształt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Dowolny kształt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Dowolny kształt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Dowolny kształt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Dowolny kształt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Dowolny kształt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Dowolny kształt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Dowolny kształt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Dowolny kształt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Dowolny kształt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Dowolny kształt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Dowolny kształt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Dowolny kształt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Dowolny kształt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Dowolny kształt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Dowolny kształt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Dowolny kształt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Dowolny kształt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Dowolny kształt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Dowolny kształt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Dowolny kształt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Dowolny kształt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Dowolny kształt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Dowolny kształt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Dowolny kształt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Dowolny kształt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Dowolny kształt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Dowolny kształt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Dowolny kształt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Dowolny kształt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Dowolny kształt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Dowolny kształt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Dowolny kształt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Dowolny kształt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Dowolny kształt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Dowolny kształt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Dowolny kształt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Dowolny kształt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Dowolny kształt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Dowolny kształt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Dowolny kształt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Dowolny kształt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Dowolny kształt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Dowolny kształt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2015-05-23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noProof="0" dirty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dirty="0" smtClean="0"/>
              <a:t>Kliknij, aby edytować style wzorca tekstu</a:t>
            </a:r>
          </a:p>
          <a:p>
            <a:pPr lvl="1"/>
            <a:r>
              <a:rPr lang="pl-PL" noProof="0" dirty="0" smtClean="0"/>
              <a:t>Drugi poziom</a:t>
            </a:r>
          </a:p>
          <a:p>
            <a:pPr lvl="2"/>
            <a:r>
              <a:rPr lang="pl-PL" noProof="0" dirty="0" smtClean="0"/>
              <a:t>Trzeci poziom</a:t>
            </a:r>
          </a:p>
          <a:p>
            <a:pPr lvl="3"/>
            <a:r>
              <a:rPr lang="pl-PL" noProof="0" dirty="0" smtClean="0"/>
              <a:t>Czwarty poziom</a:t>
            </a:r>
          </a:p>
          <a:p>
            <a:pPr lvl="4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l-PL" noProof="0" smtClean="0"/>
              <a:pPr/>
              <a:t>2015-05-23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93812" y="1905000"/>
            <a:ext cx="10369152" cy="266700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pl-PL" sz="4800" dirty="0">
                <a:latin typeface="Colored Crayons" panose="02000500000000000000" pitchFamily="2" charset="0"/>
              </a:rPr>
              <a:t>Projekt i </a:t>
            </a:r>
            <a:r>
              <a:rPr lang="pl-PL" sz="4800" dirty="0" smtClean="0">
                <a:latin typeface="Colored Crayons" panose="02000500000000000000" pitchFamily="2" charset="0"/>
              </a:rPr>
              <a:t>wykonanie prototypowej </a:t>
            </a:r>
            <a:r>
              <a:rPr lang="pl-PL" sz="4800" dirty="0">
                <a:latin typeface="Colored Crayons" panose="02000500000000000000" pitchFamily="2" charset="0"/>
              </a:rPr>
              <a:t>aplikacji </a:t>
            </a:r>
            <a:r>
              <a:rPr lang="pl-PL" sz="4800" dirty="0" smtClean="0">
                <a:latin typeface="Colored Crayons" panose="02000500000000000000" pitchFamily="2" charset="0"/>
              </a:rPr>
              <a:t>rozproszonej</a:t>
            </a:r>
            <a:r>
              <a:rPr lang="pl-PL" sz="4800" dirty="0" smtClean="0">
                <a:latin typeface="Eraser dust" panose="00000400000000000000" pitchFamily="2" charset="0"/>
              </a:rPr>
              <a:t>,</a:t>
            </a:r>
            <a:r>
              <a:rPr lang="pl-PL" sz="4800" dirty="0" smtClean="0">
                <a:latin typeface="Colored Crayons" panose="02000500000000000000" pitchFamily="2" charset="0"/>
              </a:rPr>
              <a:t> realizującej sztuczną sieć neuronową</a:t>
            </a:r>
            <a:endParaRPr lang="pl-PL" sz="4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8820471" cy="1066800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  <a:tabLst>
                <a:tab pos="4308475" algn="ctr"/>
                <a:tab pos="8521700" algn="r"/>
              </a:tabLst>
            </a:pPr>
            <a:r>
              <a:rPr lang="pl-PL" b="0" i="0" dirty="0" err="1" smtClean="0">
                <a:solidFill>
                  <a:schemeClr val="tx1">
                    <a:tint val="75000"/>
                  </a:schemeClr>
                </a:solidFill>
                <a:latin typeface="Colored Crayons" panose="02000500000000000000" pitchFamily="2" charset="0"/>
              </a:rPr>
              <a:t>Werda</a:t>
            </a:r>
            <a:r>
              <a:rPr lang="pl-PL" b="0" i="0" dirty="0" smtClean="0">
                <a:solidFill>
                  <a:schemeClr val="tx1">
                    <a:tint val="75000"/>
                  </a:schemeClr>
                </a:solidFill>
                <a:latin typeface="Colored Crayons" panose="02000500000000000000" pitchFamily="2" charset="0"/>
              </a:rPr>
              <a:t> Paweł</a:t>
            </a:r>
            <a:r>
              <a:rPr lang="pl-PL" dirty="0" smtClean="0">
                <a:latin typeface="Colored Crayons" panose="02000500000000000000" pitchFamily="2" charset="0"/>
              </a:rPr>
              <a:t>	Warecki Adrian	</a:t>
            </a:r>
            <a:r>
              <a:rPr lang="pl-PL" b="0" i="0" dirty="0" smtClean="0">
                <a:solidFill>
                  <a:schemeClr val="tx1">
                    <a:tint val="75000"/>
                  </a:schemeClr>
                </a:solidFill>
                <a:latin typeface="Colored Crayons" panose="02000500000000000000" pitchFamily="2" charset="0"/>
              </a:rPr>
              <a:t>Retinger Marek</a:t>
            </a:r>
            <a:endParaRPr lang="pl-PL" b="0" i="0" dirty="0">
              <a:solidFill>
                <a:schemeClr val="tx1">
                  <a:tint val="75000"/>
                </a:schemeClr>
              </a:solidFill>
              <a:latin typeface="Colored Crayon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9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Model systemu - Szczegóły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Materiał Źródłowy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50" y="2040503"/>
            <a:ext cx="8115415" cy="430907"/>
          </a:xfrm>
          <a:prstGeom prst="rect">
            <a:avLst/>
          </a:prstGeom>
          <a:ln w="19050" cap="rnd">
            <a:solidFill>
              <a:srgbClr val="57BCE5"/>
            </a:solidFill>
            <a:prstDash val="solid"/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50" y="2582256"/>
            <a:ext cx="2457450" cy="3057525"/>
          </a:xfrm>
          <a:prstGeom prst="rect">
            <a:avLst/>
          </a:prstGeom>
          <a:ln w="19050">
            <a:solidFill>
              <a:srgbClr val="57BCE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pole tekstowe 6"/>
          <p:cNvSpPr txBox="1"/>
          <p:nvPr/>
        </p:nvSpPr>
        <p:spPr>
          <a:xfrm>
            <a:off x="1412035" y="1628800"/>
            <a:ext cx="834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i="1" dirty="0" smtClean="0"/>
              <a:t>„</a:t>
            </a:r>
            <a:r>
              <a:rPr lang="en-US" sz="1600" b="1" i="1" dirty="0" smtClean="0"/>
              <a:t>Parallel </a:t>
            </a:r>
            <a:r>
              <a:rPr lang="en-US" sz="1600" b="1" i="1" dirty="0"/>
              <a:t>implementations of feed-forward </a:t>
            </a:r>
            <a:r>
              <a:rPr lang="en-US" sz="1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 </a:t>
            </a:r>
            <a:r>
              <a:rPr lang="en-US" sz="1600" b="1" i="1" dirty="0" smtClean="0"/>
              <a:t>using</a:t>
            </a:r>
            <a:r>
              <a:rPr lang="pl-PL" sz="1600" b="1" i="1" dirty="0" smtClean="0"/>
              <a:t> </a:t>
            </a:r>
            <a:r>
              <a:rPr lang="en-US" sz="1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MPI</a:t>
            </a:r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i="1" dirty="0"/>
              <a:t>and C# on .NET </a:t>
            </a:r>
            <a:r>
              <a:rPr lang="en-US" sz="1600" b="1" i="1" dirty="0" smtClean="0"/>
              <a:t>platform</a:t>
            </a:r>
            <a:r>
              <a:rPr lang="pl-PL" sz="1600" b="1" i="1" dirty="0" smtClean="0"/>
              <a:t>”</a:t>
            </a:r>
            <a:endParaRPr lang="pl-PL" sz="1600" i="1" dirty="0"/>
          </a:p>
        </p:txBody>
      </p:sp>
      <p:sp>
        <p:nvSpPr>
          <p:cNvPr id="8" name="Strzałka w prawo 7"/>
          <p:cNvSpPr/>
          <p:nvPr/>
        </p:nvSpPr>
        <p:spPr>
          <a:xfrm>
            <a:off x="4510236" y="3568124"/>
            <a:ext cx="1872208" cy="1152128"/>
          </a:xfrm>
          <a:prstGeom prst="rightArrow">
            <a:avLst/>
          </a:prstGeom>
          <a:ln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1551239" y="5707356"/>
            <a:ext cx="243536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l-PL" sz="1400" i="1" dirty="0" smtClean="0"/>
              <a:t>Bazowa struktura sieci.</a:t>
            </a:r>
            <a:endParaRPr lang="pl-PL" sz="1400" i="1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6824736" y="6540929"/>
            <a:ext cx="281983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l-PL" sz="1400" i="1" dirty="0" smtClean="0"/>
              <a:t>Zaimplementowana struktura sieci.</a:t>
            </a:r>
            <a:endParaRPr lang="pl-PL" sz="1400" i="1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192" y="2574876"/>
            <a:ext cx="2848373" cy="3896269"/>
          </a:xfrm>
          <a:prstGeom prst="rect">
            <a:avLst/>
          </a:prstGeom>
          <a:ln w="19050">
            <a:solidFill>
              <a:srgbClr val="57BCE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5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Model systemu - Szczegóły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Tryby pracy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Komunikacja z siecią polega na przesłaniu danych wraz ze specjalnym znacznikiem.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Znacznik określa sposób przetwarzania wejścia.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Wyróżnić można trzy tryby pracy: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trening,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odpytywanie,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korektę.  </a:t>
            </a:r>
            <a:endParaRPr lang="pl-PL" sz="20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1787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Model systemu - Szczegóły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Tryb treningu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Początkowa faza pracy syste</a:t>
            </a:r>
            <a:r>
              <a:rPr lang="pl-PL" dirty="0" smtClean="0">
                <a:latin typeface="Corbel"/>
              </a:rPr>
              <a:t>mu.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Wymagana przed rozpoczęciem odpytywania sieci.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Polega na nauczeniu rozpoznawania znaków – zdefiniowaniu wag.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Powiązanie wejścia z wyjściem.</a:t>
            </a:r>
            <a:endParaRPr lang="pl-PL" dirty="0" smtClean="0">
              <a:latin typeface="Corbel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dirty="0" smtClean="0">
              <a:latin typeface="Corbel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dirty="0" smtClean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4205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Model systemu - Szczegóły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Tryb odpytywania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Właściwa faza pracy syste</a:t>
            </a:r>
            <a:r>
              <a:rPr lang="pl-PL" dirty="0" smtClean="0">
                <a:latin typeface="Corbel"/>
              </a:rPr>
              <a:t>mu.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Polega na rozpoznaniu zadanego wejścia i zwrócenie odpowiedzi na wyjście.</a:t>
            </a:r>
          </a:p>
          <a:p>
            <a:pPr marL="548640" indent="-27432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Każdy neuron zwraca własną, </a:t>
            </a:r>
            <a:br>
              <a:rPr lang="pl-PL" dirty="0" smtClean="0">
                <a:latin typeface="Corbel"/>
              </a:rPr>
            </a:br>
            <a:r>
              <a:rPr lang="pl-PL" dirty="0" smtClean="0">
                <a:latin typeface="Corbel"/>
              </a:rPr>
              <a:t>(</a:t>
            </a:r>
            <a:r>
              <a:rPr lang="pl-PL" i="1" dirty="0" smtClean="0">
                <a:latin typeface="Corbel"/>
              </a:rPr>
              <a:t>„jego zdaniem”</a:t>
            </a:r>
            <a:r>
              <a:rPr lang="pl-PL" dirty="0" smtClean="0">
                <a:latin typeface="Corbel"/>
              </a:rPr>
              <a:t>) poprawną odpowiedź.</a:t>
            </a:r>
          </a:p>
          <a:p>
            <a:pPr marL="548640" indent="-27432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Wszystkie odpowiedzi są </a:t>
            </a:r>
            <a:br>
              <a:rPr lang="pl-PL" dirty="0" smtClean="0">
                <a:latin typeface="Corbel"/>
              </a:rPr>
            </a:br>
            <a:r>
              <a:rPr lang="pl-PL" dirty="0" smtClean="0">
                <a:latin typeface="Corbel"/>
              </a:rPr>
              <a:t>przetwarzane i wybierana jest </a:t>
            </a:r>
            <a:br>
              <a:rPr lang="pl-PL" dirty="0" smtClean="0">
                <a:latin typeface="Corbel"/>
              </a:rPr>
            </a:br>
            <a:r>
              <a:rPr lang="pl-PL" dirty="0" smtClean="0">
                <a:latin typeface="Corbel"/>
              </a:rPr>
              <a:t>ta, z największą wartością </a:t>
            </a:r>
            <a:br>
              <a:rPr lang="pl-PL" dirty="0" smtClean="0">
                <a:latin typeface="Corbel"/>
              </a:rPr>
            </a:br>
            <a:r>
              <a:rPr lang="pl-PL" dirty="0" smtClean="0">
                <a:latin typeface="Corbel"/>
              </a:rPr>
              <a:t>prawdopodobieństwa.</a:t>
            </a:r>
            <a:endParaRPr lang="pl-PL" dirty="0" smtClean="0">
              <a:latin typeface="Corbel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dirty="0" smtClean="0">
              <a:latin typeface="Corbel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dirty="0" smtClean="0">
              <a:latin typeface="Corbel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99" y="2894719"/>
            <a:ext cx="5868219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34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Model systemu - Szczegóły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Tryb korekty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Wykorzystywany, aby dokonać korekty przypisanych wag.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Odbywa się z udziałem użytkownika.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Stanowi swego rodzaju sprzężenie zwrotne.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Wpływa</a:t>
            </a:r>
            <a:r>
              <a:rPr lang="pl-PL" dirty="0" smtClean="0">
                <a:latin typeface="Corbel"/>
              </a:rPr>
              <a:t> na pojedynczy (zadany) znak w ramach „korekty”.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dirty="0" smtClean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54289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l-PL" dirty="0">
                <a:latin typeface="Colored Crayons" panose="02000500000000000000" pitchFamily="2" charset="0"/>
              </a:rPr>
              <a:t>Model systemu - Szczegóły</a:t>
            </a: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/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400" dirty="0" smtClean="0">
                <a:latin typeface="Colored Crayons" panose="02000500000000000000" pitchFamily="2" charset="0"/>
              </a:rPr>
              <a:t>Definicja danych wejściowych/wyjściowych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/>
              <a:t>Dane wejściowe: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/>
              <a:t>Odręczna litera alfabetu łacińskiego.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/>
              <a:t>Definiowana przez użytkownika systemu w czasie rzeczywistym.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b="1" dirty="0" smtClean="0"/>
              <a:t>Postać przetwarzania</a:t>
            </a:r>
            <a:r>
              <a:rPr lang="pl-PL" dirty="0" smtClean="0"/>
              <a:t> – tablica bajtów reprezentująca „obraz”.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dirty="0"/>
          </a:p>
          <a:p>
            <a:pPr marL="548640" algn="just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Dane wyjściowe*:</a:t>
            </a:r>
          </a:p>
          <a:p>
            <a:pPr marL="822960" lvl="1" algn="just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Rozpoznana litera.</a:t>
            </a:r>
          </a:p>
          <a:p>
            <a:pPr marL="822960" lvl="1" algn="just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Wartość poziomu „pewności” (prawdopodobieństwo).</a:t>
            </a:r>
          </a:p>
          <a:p>
            <a:pPr marL="822960" lvl="1" algn="just">
              <a:buClr>
                <a:schemeClr val="tx1"/>
              </a:buClr>
              <a:buFont typeface="Wingdings"/>
              <a:buChar char="§"/>
            </a:pPr>
            <a:r>
              <a:rPr lang="pl-PL" b="1" dirty="0" smtClean="0"/>
              <a:t>Postać wynikowa</a:t>
            </a:r>
            <a:r>
              <a:rPr lang="pl-PL" dirty="0" smtClean="0"/>
              <a:t> – struktura JSON.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1773932" y="6381328"/>
            <a:ext cx="675569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i="1" dirty="0" smtClean="0"/>
              <a:t>* użytkownik końcowy otrzymuje dane w ramach interfejsu graficznego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55650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l-PL" dirty="0" smtClean="0">
                <a:latin typeface="Colored Crayons" panose="02000500000000000000" pitchFamily="2" charset="0"/>
              </a:rPr>
              <a:t>Interfejs Użytkownika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56" y="1700808"/>
            <a:ext cx="9580430" cy="4968552"/>
          </a:xfrm>
          <a:prstGeom prst="rect">
            <a:avLst/>
          </a:prstGeom>
          <a:ln w="19050">
            <a:solidFill>
              <a:srgbClr val="57BCE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941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Podział zadań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4550688"/>
              </p:ext>
            </p:extLst>
          </p:nvPr>
        </p:nvGraphicFramePr>
        <p:xfrm>
          <a:off x="837828" y="1667797"/>
          <a:ext cx="10297143" cy="401937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56384"/>
                <a:gridCol w="2280253"/>
                <a:gridCol w="2280253"/>
                <a:gridCol w="2280253"/>
              </a:tblGrid>
              <a:tr h="582626">
                <a:tc>
                  <a:txBody>
                    <a:bodyPr/>
                    <a:lstStyle/>
                    <a:p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noProof="0" dirty="0" err="1" smtClean="0"/>
                        <a:t>Werda</a:t>
                      </a:r>
                      <a:r>
                        <a:rPr lang="pl-PL" noProof="0" dirty="0" smtClean="0"/>
                        <a:t> Paweł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noProof="0" dirty="0" smtClean="0"/>
                        <a:t>Warecki Adrian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noProof="0" dirty="0" smtClean="0"/>
                        <a:t>Retinger Marek</a:t>
                      </a:r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Opracowanie modelu</a:t>
                      </a:r>
                      <a:r>
                        <a:rPr lang="pl-PL" baseline="0" noProof="0" dirty="0" smtClean="0"/>
                        <a:t> systemu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sieci</a:t>
                      </a:r>
                      <a:r>
                        <a:rPr lang="pl-PL" baseline="0" noProof="0" dirty="0" smtClean="0"/>
                        <a:t> neuronowej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mechanizmu rozpraszania</a:t>
                      </a:r>
                      <a:r>
                        <a:rPr lang="pl-PL" baseline="0" noProof="0" dirty="0" smtClean="0"/>
                        <a:t> obliczeń (MPI)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</a:t>
                      </a:r>
                      <a:r>
                        <a:rPr lang="pl-PL" noProof="0" dirty="0" err="1" smtClean="0"/>
                        <a:t>WebService’u</a:t>
                      </a:r>
                      <a:r>
                        <a:rPr lang="pl-PL" noProof="0" dirty="0" smtClean="0"/>
                        <a:t> i mechanizmów </a:t>
                      </a:r>
                      <a:r>
                        <a:rPr lang="pl-PL" noProof="0" dirty="0" err="1" smtClean="0"/>
                        <a:t>persystencji</a:t>
                      </a:r>
                      <a:r>
                        <a:rPr lang="pl-PL" noProof="0" dirty="0" smtClean="0"/>
                        <a:t> wiedzy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mechanizmu obsługi wejścia/wyjścia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Integracja systemu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noProof="0" dirty="0" smtClean="0"/>
                        <a:t>Testowanie</a:t>
                      </a:r>
                      <a:r>
                        <a:rPr lang="pl-PL" baseline="0" noProof="0" dirty="0" smtClean="0"/>
                        <a:t> systemu</a:t>
                      </a:r>
                      <a:endParaRPr lang="pl-PL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597" y="2225092"/>
            <a:ext cx="432048" cy="432048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853" y="2204864"/>
            <a:ext cx="432048" cy="43204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109" y="2225092"/>
            <a:ext cx="432048" cy="432048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97" y="2597489"/>
            <a:ext cx="432048" cy="432048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2" y="2575018"/>
            <a:ext cx="432048" cy="432048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435" y="3759067"/>
            <a:ext cx="392771" cy="392771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853" y="4393385"/>
            <a:ext cx="432048" cy="43204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97" y="5251820"/>
            <a:ext cx="432048" cy="432048"/>
          </a:xfrm>
          <a:prstGeom prst="rect">
            <a:avLst/>
          </a:prstGeom>
        </p:spPr>
      </p:pic>
      <p:pic>
        <p:nvPicPr>
          <p:cNvPr id="18" name="Obraz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853" y="5261247"/>
            <a:ext cx="432048" cy="432048"/>
          </a:xfrm>
          <a:prstGeom prst="rect">
            <a:avLst/>
          </a:prstGeom>
        </p:spPr>
      </p:pic>
      <p:pic>
        <p:nvPicPr>
          <p:cNvPr id="19" name="Obraz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5251820"/>
            <a:ext cx="432048" cy="432048"/>
          </a:xfrm>
          <a:prstGeom prst="rect">
            <a:avLst/>
          </a:prstGeom>
        </p:spPr>
      </p:pic>
      <p:pic>
        <p:nvPicPr>
          <p:cNvPr id="21" name="Obraz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620" y="3125191"/>
            <a:ext cx="432048" cy="432048"/>
          </a:xfrm>
          <a:prstGeom prst="rect">
            <a:avLst/>
          </a:prstGeom>
        </p:spPr>
      </p:pic>
      <p:pic>
        <p:nvPicPr>
          <p:cNvPr id="22" name="Obraz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40" y="4907916"/>
            <a:ext cx="392771" cy="3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2"/>
          <p:cNvSpPr txBox="1">
            <a:spLocks/>
          </p:cNvSpPr>
          <p:nvPr/>
        </p:nvSpPr>
        <p:spPr>
          <a:xfrm>
            <a:off x="1522414" y="3200326"/>
            <a:ext cx="9143998" cy="516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l-PL" sz="4000" dirty="0" smtClean="0">
                <a:latin typeface="Colored Crayons" panose="02000500000000000000" pitchFamily="2" charset="0"/>
              </a:rPr>
              <a:t>Prezentacja systemu</a:t>
            </a:r>
          </a:p>
          <a:p>
            <a:pPr algn="ctr">
              <a:spcBef>
                <a:spcPts val="0"/>
              </a:spcBef>
            </a:pPr>
            <a:r>
              <a:rPr lang="pl-PL" dirty="0" smtClean="0">
                <a:latin typeface="Colored Crayons" panose="02000500000000000000" pitchFamily="2" charset="0"/>
              </a:rPr>
              <a:t>Wersja Stabilna</a:t>
            </a:r>
            <a:endParaRPr lang="pl-PL" sz="4000" dirty="0">
              <a:latin typeface="Colored Crayon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2"/>
          <p:cNvSpPr txBox="1">
            <a:spLocks/>
          </p:cNvSpPr>
          <p:nvPr/>
        </p:nvSpPr>
        <p:spPr>
          <a:xfrm>
            <a:off x="1522414" y="3200326"/>
            <a:ext cx="9143998" cy="516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l-PL" sz="4000" dirty="0" smtClean="0">
                <a:latin typeface="Colored Crayons" panose="02000500000000000000" pitchFamily="2" charset="0"/>
              </a:rPr>
              <a:t>Dziękujemy za Uwagę </a:t>
            </a:r>
            <a:r>
              <a:rPr lang="pl-PL" sz="4000" b="1" dirty="0" smtClean="0">
                <a:latin typeface="Colored Crayons" panose="02000500000000000000" pitchFamily="2" charset="0"/>
              </a:rPr>
              <a:t>!</a:t>
            </a:r>
            <a:endParaRPr lang="pl-PL" sz="4000" b="1" dirty="0">
              <a:latin typeface="Colored Crayon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82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Plan prezentacji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20344"/>
          </a:xfrm>
        </p:spPr>
        <p:txBody>
          <a:bodyPr>
            <a:normAutofit/>
          </a:bodyPr>
          <a:lstStyle/>
          <a:p>
            <a:pPr marL="548640">
              <a:buClr>
                <a:schemeClr val="tx1"/>
              </a:buClr>
              <a:buFont typeface="Wingdings"/>
              <a:buChar char="§"/>
            </a:pPr>
            <a:r>
              <a:rPr lang="pl-PL" dirty="0"/>
              <a:t>Informacje ogólne.</a:t>
            </a:r>
          </a:p>
          <a:p>
            <a:pPr marL="548640">
              <a:buClr>
                <a:schemeClr val="tx1"/>
              </a:buClr>
              <a:buFont typeface="Wingdings"/>
              <a:buChar char="§"/>
            </a:pPr>
            <a:r>
              <a:rPr lang="pl-PL" dirty="0"/>
              <a:t>Wprowadzenie.</a:t>
            </a:r>
          </a:p>
          <a:p>
            <a:pPr marL="548640">
              <a:buClr>
                <a:schemeClr val="tx1"/>
              </a:buClr>
              <a:buFont typeface="Wingdings"/>
              <a:buChar char="§"/>
            </a:pPr>
            <a:r>
              <a:rPr lang="pl-PL" dirty="0"/>
              <a:t>Model systemu – </a:t>
            </a:r>
            <a:r>
              <a:rPr lang="pl-PL" dirty="0" smtClean="0"/>
              <a:t>szczegóły:</a:t>
            </a:r>
          </a:p>
          <a:p>
            <a:pPr marL="822960" lvl="1">
              <a:buClr>
                <a:schemeClr val="tx1"/>
              </a:buClr>
              <a:buFont typeface="Wingdings"/>
              <a:buChar char="§"/>
            </a:pPr>
            <a:r>
              <a:rPr lang="pl-PL" dirty="0"/>
              <a:t>m</a:t>
            </a:r>
            <a:r>
              <a:rPr lang="pl-PL" dirty="0" smtClean="0"/>
              <a:t>odel sieci neuronowej,</a:t>
            </a:r>
          </a:p>
          <a:p>
            <a:pPr marL="822960" lvl="1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trenowanie </a:t>
            </a:r>
            <a:r>
              <a:rPr lang="pl-PL" dirty="0" smtClean="0"/>
              <a:t>sieci,</a:t>
            </a:r>
          </a:p>
          <a:p>
            <a:pPr marL="822960" lvl="1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odpytywanie </a:t>
            </a:r>
            <a:r>
              <a:rPr lang="pl-PL" dirty="0" smtClean="0"/>
              <a:t>sieci.</a:t>
            </a:r>
            <a:endParaRPr lang="pl-PL" dirty="0"/>
          </a:p>
          <a:p>
            <a:pPr marL="548640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Interfejs użytkownika.</a:t>
            </a:r>
          </a:p>
          <a:p>
            <a:pPr marL="548640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Podział </a:t>
            </a:r>
            <a:r>
              <a:rPr lang="pl-PL" dirty="0"/>
              <a:t>zadań.</a:t>
            </a:r>
          </a:p>
          <a:p>
            <a:pPr marL="548640">
              <a:buClr>
                <a:schemeClr val="tx1"/>
              </a:buClr>
              <a:buFont typeface="Wingdings"/>
              <a:buChar char="§"/>
            </a:pPr>
            <a:r>
              <a:rPr lang="pl-PL" dirty="0"/>
              <a:t>Prezentacja stabilnej wersji systemu.</a:t>
            </a:r>
          </a:p>
        </p:txBody>
      </p:sp>
    </p:spTree>
    <p:extLst>
      <p:ext uri="{BB962C8B-B14F-4D97-AF65-F5344CB8AC3E}">
        <p14:creationId xmlns:p14="http://schemas.microsoft.com/office/powerpoint/2010/main" val="10918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Informacje ogólne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b="1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Cel:</a:t>
            </a:r>
            <a:r>
              <a:rPr lang="pl-PL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 Zaprojektowanie oraz implementacja systemu rozpoznającego pojedyncze litery pisma ręcznego. </a:t>
            </a:r>
          </a:p>
          <a:p>
            <a:pPr marL="548640">
              <a:buClr>
                <a:schemeClr val="tx1"/>
              </a:buClr>
              <a:buFont typeface="Wingdings"/>
              <a:buChar char="§"/>
            </a:pPr>
            <a:r>
              <a:rPr lang="pl-PL" dirty="0"/>
              <a:t>Środowisko uruchomieniowe: </a:t>
            </a:r>
          </a:p>
          <a:p>
            <a:pPr marL="822960" lvl="1">
              <a:buClr>
                <a:schemeClr val="tx1"/>
              </a:buClr>
              <a:buFont typeface="Wingdings"/>
              <a:buChar char="§"/>
            </a:pPr>
            <a:r>
              <a:rPr lang="pl-PL" i="1" dirty="0"/>
              <a:t>Microsoft Windows </a:t>
            </a:r>
            <a:r>
              <a:rPr lang="pl-PL" i="1" dirty="0" smtClean="0"/>
              <a:t>7 (i nowsze) / Linux.</a:t>
            </a:r>
            <a:endParaRPr lang="pl-PL" i="1" dirty="0"/>
          </a:p>
          <a:p>
            <a:pPr marL="548640">
              <a:buClr>
                <a:schemeClr val="tx1"/>
              </a:buClr>
              <a:buFont typeface="Wingdings"/>
              <a:buChar char="§"/>
            </a:pPr>
            <a:r>
              <a:rPr lang="pl-PL" dirty="0"/>
              <a:t>Środowisko programistyczne:</a:t>
            </a:r>
          </a:p>
          <a:p>
            <a:pPr marL="822960" lvl="1">
              <a:buClr>
                <a:schemeClr val="tx1"/>
              </a:buClr>
              <a:buFont typeface="Wingdings"/>
              <a:buChar char="§"/>
            </a:pPr>
            <a:r>
              <a:rPr lang="pl-PL" i="1" dirty="0" smtClean="0"/>
              <a:t>(Win)</a:t>
            </a:r>
            <a:r>
              <a:rPr lang="pl-PL" i="1" dirty="0" err="1" smtClean="0"/>
              <a:t>Python</a:t>
            </a:r>
            <a:r>
              <a:rPr lang="pl-PL" i="1" dirty="0" smtClean="0"/>
              <a:t> 2.7.9.3.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Wprowadzenie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dirty="0">
                <a:latin typeface="Colored Crayons" panose="02000500000000000000" pitchFamily="2" charset="0"/>
              </a:rPr>
              <a:t>P</a:t>
            </a: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ojęcia związane z Siecią neuronową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b="1" dirty="0" smtClean="0">
                <a:latin typeface="Corbel"/>
              </a:rPr>
              <a:t>Neuron</a:t>
            </a:r>
            <a:r>
              <a:rPr lang="pl-PL" dirty="0" smtClean="0">
                <a:latin typeface="Corbel"/>
              </a:rPr>
              <a:t> </a:t>
            </a:r>
            <a:r>
              <a:rPr lang="pl-PL" dirty="0" smtClean="0">
                <a:latin typeface="Corbel"/>
              </a:rPr>
              <a:t>– </a:t>
            </a:r>
            <a:r>
              <a:rPr lang="pl-PL" dirty="0" smtClean="0">
                <a:latin typeface="Corbel"/>
              </a:rPr>
              <a:t>podstawowy element przetwarzający, którego </a:t>
            </a:r>
            <a:r>
              <a:rPr lang="pl-PL" dirty="0" smtClean="0">
                <a:latin typeface="Corbel"/>
              </a:rPr>
              <a:t>strukturę opracowano w oparciu o budowę komórki nerwowej. 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dirty="0">
              <a:latin typeface="Corbel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dirty="0" smtClean="0">
              <a:latin typeface="Corbel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dirty="0" smtClean="0">
              <a:latin typeface="Corbel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dirty="0" smtClean="0">
              <a:latin typeface="Corbel"/>
            </a:endParaRPr>
          </a:p>
          <a:p>
            <a:pPr indent="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2728817"/>
            <a:ext cx="6888409" cy="242837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pole tekstowe 2"/>
          <p:cNvSpPr txBox="1"/>
          <p:nvPr/>
        </p:nvSpPr>
        <p:spPr>
          <a:xfrm>
            <a:off x="2133972" y="5229200"/>
            <a:ext cx="760195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600" dirty="0" smtClean="0"/>
              <a:t>Źródło (tło): </a:t>
            </a:r>
            <a:r>
              <a:rPr lang="pl-PL" sz="1600" i="1" dirty="0"/>
              <a:t>http://static1.opracowania.pl/</a:t>
            </a:r>
            <a:r>
              <a:rPr lang="pl-PL" sz="1600" i="1" dirty="0" err="1"/>
              <a:t>images</a:t>
            </a:r>
            <a:r>
              <a:rPr lang="pl-PL" sz="1600" i="1" dirty="0"/>
              <a:t>/186919/budowa_komórki_nerwowej.jpg</a:t>
            </a:r>
            <a:endParaRPr lang="pl-PL" sz="1600" i="1" dirty="0"/>
          </a:p>
        </p:txBody>
      </p:sp>
    </p:spTree>
    <p:extLst>
      <p:ext uri="{BB962C8B-B14F-4D97-AF65-F5344CB8AC3E}">
        <p14:creationId xmlns:p14="http://schemas.microsoft.com/office/powerpoint/2010/main" val="309446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Wprowadzenie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dirty="0">
                <a:latin typeface="Colored Crayons" panose="02000500000000000000" pitchFamily="2" charset="0"/>
              </a:rPr>
              <a:t>P</a:t>
            </a: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ojęcia związane z Siecią neuronową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algn="just">
              <a:buClr>
                <a:schemeClr val="tx1"/>
              </a:buClr>
              <a:buFont typeface="Wingdings"/>
              <a:buChar char="§"/>
            </a:pPr>
            <a:r>
              <a:rPr lang="pl-PL" b="1" dirty="0" smtClean="0">
                <a:latin typeface="Corbel"/>
              </a:rPr>
              <a:t>Funkcja agregacji (sumator)</a:t>
            </a:r>
            <a:r>
              <a:rPr lang="pl-PL" dirty="0" smtClean="0">
                <a:latin typeface="Corbel"/>
              </a:rPr>
              <a:t> </a:t>
            </a:r>
            <a:r>
              <a:rPr lang="pl-PL" dirty="0" smtClean="0"/>
              <a:t>– definiuje sposób zliczania </a:t>
            </a:r>
            <a:r>
              <a:rPr lang="pl-PL" dirty="0"/>
              <a:t>wartości wejściowych </a:t>
            </a:r>
            <a:r>
              <a:rPr lang="pl-PL" dirty="0" smtClean="0"/>
              <a:t>neuronu, zgodnie z przyjętą konwencją np.:</a:t>
            </a:r>
          </a:p>
          <a:p>
            <a:pPr marL="822960" lvl="1" algn="just">
              <a:buClr>
                <a:schemeClr val="tx1"/>
              </a:buClr>
              <a:buFont typeface="Wingdings"/>
              <a:buChar char="§"/>
            </a:pPr>
            <a:r>
              <a:rPr lang="pl-PL" dirty="0"/>
              <a:t>M</a:t>
            </a:r>
            <a:r>
              <a:rPr lang="pl-PL" dirty="0" smtClean="0"/>
              <a:t>etoda liniowa - sumaryczna wartość wejścia stanowi sumę ważoną wejść (wejście x waga).</a:t>
            </a: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b="1" dirty="0" smtClean="0">
                <a:latin typeface="Corbel"/>
              </a:rPr>
              <a:t>Funkcja </a:t>
            </a:r>
            <a:r>
              <a:rPr lang="pl-PL" b="1" dirty="0" smtClean="0">
                <a:latin typeface="Corbel"/>
              </a:rPr>
              <a:t>aktywacji (przejścia) </a:t>
            </a:r>
            <a:r>
              <a:rPr lang="pl-PL" dirty="0" smtClean="0">
                <a:latin typeface="Corbel"/>
              </a:rPr>
              <a:t>– definiuje sposób obliczania wartości wyjściowych neuronu; odpowiada m. in. za przeskalowanie wyniku do zadanego przedziału.</a:t>
            </a:r>
            <a:endParaRPr lang="pl-PL" dirty="0" smtClean="0">
              <a:latin typeface="Corbel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b="1" dirty="0" smtClean="0">
                <a:latin typeface="Corbel"/>
              </a:rPr>
              <a:t>Trening</a:t>
            </a:r>
            <a:r>
              <a:rPr lang="pl-PL" dirty="0" smtClean="0">
                <a:latin typeface="Corbel"/>
              </a:rPr>
              <a:t> </a:t>
            </a:r>
            <a:r>
              <a:rPr lang="pl-PL" dirty="0" smtClean="0">
                <a:latin typeface="Corbel"/>
              </a:rPr>
              <a:t>– faza uczenia neuronu; polega na modyfikacji wag, w taki sposób, aby zminimalizować prawdopodobieństwo wystąpienia błędu (wyniku nieoczekiwanego).</a:t>
            </a:r>
            <a:endParaRPr lang="pl-PL" dirty="0" smtClean="0">
              <a:latin typeface="Corbel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2124434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Model systemu - Szczegóły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Budowa sieci neuronowej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Bazuje na </a:t>
            </a: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wielu neuronach.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Każda jednostka realizuje odrębne, niezależne zadanie.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Grupa neuronów jest nadzorowana przez pojedynczy węzeł.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Węzeł ten realizuje obsługę wejścia-wyjścia „sieci”.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4229499"/>
            <a:ext cx="6773220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Model systemu - Szczegóły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Budowa sieci neuronowej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ymbol zastępczy zawartości 13"/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396534" cy="4267200"/>
              </a:xfrm>
            </p:spPr>
            <p:txBody>
              <a:bodyPr>
                <a:normAutofit/>
              </a:bodyPr>
              <a:lstStyle/>
              <a:p>
                <a:pPr marL="548640" indent="-274320" algn="just" defTabSz="914400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/>
                  <a:buChar char="§"/>
                </a:pPr>
                <a:r>
                  <a:rPr lang="pl-PL" b="0" i="1" dirty="0" smtClean="0">
                    <a:latin typeface="Cambria Math" panose="02040503050406030204" pitchFamily="18" charset="0"/>
                  </a:rPr>
                  <a:t>U – </a:t>
                </a:r>
                <a:r>
                  <a:rPr lang="pl-PL" sz="2000" b="0" dirty="0" smtClean="0">
                    <a:latin typeface="Cambria Math" panose="02040503050406030204" pitchFamily="18" charset="0"/>
                  </a:rPr>
                  <a:t>zagregowane wartości wejściowe</a:t>
                </a:r>
              </a:p>
              <a:p>
                <a:pPr marL="548640" algn="just">
                  <a:buClr>
                    <a:schemeClr val="tx1"/>
                  </a:buClr>
                  <a:buFont typeface="Wingdings"/>
                  <a:buChar char="§"/>
                </a:pPr>
                <a:r>
                  <a:rPr lang="pl-PL" i="1" dirty="0" smtClean="0">
                    <a:latin typeface="Cambria Math" panose="02040503050406030204" pitchFamily="18" charset="0"/>
                  </a:rPr>
                  <a:t>Y </a:t>
                </a:r>
                <a:r>
                  <a:rPr lang="pl-PL" i="1" dirty="0">
                    <a:latin typeface="Cambria Math" panose="02040503050406030204" pitchFamily="18" charset="0"/>
                  </a:rPr>
                  <a:t>– </a:t>
                </a:r>
                <a:r>
                  <a:rPr lang="pl-PL" sz="2000" dirty="0" smtClean="0">
                    <a:latin typeface="Cambria Math" panose="02040503050406030204" pitchFamily="18" charset="0"/>
                  </a:rPr>
                  <a:t>przeskalowane </a:t>
                </a:r>
                <a:r>
                  <a:rPr lang="pl-PL" sz="2000" dirty="0">
                    <a:latin typeface="Cambria Math" panose="02040503050406030204" pitchFamily="18" charset="0"/>
                  </a:rPr>
                  <a:t>wartości </a:t>
                </a:r>
                <a:r>
                  <a:rPr lang="pl-PL" sz="2000" dirty="0" smtClean="0">
                    <a:latin typeface="Cambria Math" panose="02040503050406030204" pitchFamily="18" charset="0"/>
                  </a:rPr>
                  <a:t>wyjściowe</a:t>
                </a:r>
                <a:endParaRPr lang="pl-PL" b="0" dirty="0" smtClean="0">
                  <a:latin typeface="Cambria Math" panose="02040503050406030204" pitchFamily="18" charset="0"/>
                </a:endParaRPr>
              </a:p>
              <a:p>
                <a:pPr marL="548640" indent="-274320" algn="just" defTabSz="914400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/>
                  <a:buChar char="§"/>
                </a:pP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pl-PL" i="1" dirty="0" smtClean="0"/>
              </a:p>
              <a:p>
                <a:pPr marL="548640" indent="-274320" algn="just" defTabSz="914400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/>
                  <a:buChar char="§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l-PL" b="0" i="1" cap="small" smtClean="0">
                        <a:latin typeface="Cambria Math" panose="02040503050406030204" pitchFamily="18" charset="0"/>
                      </a:rPr>
                      <m:t>𝑖𝑛𝑖𝑜𝑤𝑎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i="1" dirty="0"/>
              </a:p>
            </p:txBody>
          </p:sp>
        </mc:Choice>
        <mc:Fallback>
          <p:sp>
            <p:nvSpPr>
              <p:cNvPr id="14" name="Symbol zastępczy zawartości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396534" cy="4267200"/>
              </a:xfrm>
              <a:blipFill rotWithShape="0">
                <a:blip r:embed="rId2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07" y="4230000"/>
            <a:ext cx="6858957" cy="22958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5123814" y="3604913"/>
                <a:ext cx="3729482" cy="637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𝐿𝑖𝑛𝑖𝑜𝑤𝑎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pl-PL" sz="2400" b="0" dirty="0" smtClean="0"/>
              </a:p>
              <a:p>
                <a:pPr algn="r">
                  <a:lnSpc>
                    <a:spcPct val="90000"/>
                  </a:lnSpc>
                </a:pPr>
                <a:r>
                  <a:rPr lang="pl-PL" sz="2000" b="0" dirty="0" smtClean="0"/>
                  <a:t>dla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l-PL" sz="2400" dirty="0" smtClean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814" y="3604913"/>
                <a:ext cx="3729482" cy="637937"/>
              </a:xfrm>
              <a:prstGeom prst="rect">
                <a:avLst/>
              </a:prstGeom>
              <a:blipFill rotWithShape="0">
                <a:blip r:embed="rId4"/>
                <a:stretch>
                  <a:fillRect l="-2291" t="-10476" b="-2571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09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l-PL" dirty="0">
                <a:latin typeface="Colored Crayons" panose="02000500000000000000" pitchFamily="2" charset="0"/>
              </a:rPr>
              <a:t>Model systemu - Szczegóły</a:t>
            </a:r>
            <a:br>
              <a:rPr lang="pl-PL" dirty="0">
                <a:latin typeface="Colored Crayons" panose="02000500000000000000" pitchFamily="2" charset="0"/>
              </a:rPr>
            </a:br>
            <a:r>
              <a:rPr lang="pl-PL" sz="2800" dirty="0">
                <a:latin typeface="Colored Crayons" panose="02000500000000000000" pitchFamily="2" charset="0"/>
              </a:rPr>
              <a:t>Budowa sieci neuronowej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81" y="2101764"/>
            <a:ext cx="6897063" cy="3991532"/>
          </a:xfrm>
        </p:spPr>
      </p:pic>
    </p:spTree>
    <p:extLst>
      <p:ext uri="{BB962C8B-B14F-4D97-AF65-F5344CB8AC3E}">
        <p14:creationId xmlns:p14="http://schemas.microsoft.com/office/powerpoint/2010/main" val="151277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l-PL" dirty="0">
                <a:latin typeface="Colored Crayons" panose="02000500000000000000" pitchFamily="2" charset="0"/>
              </a:rPr>
              <a:t>Model systemu - Szczegóły</a:t>
            </a:r>
            <a:br>
              <a:rPr lang="pl-PL" dirty="0">
                <a:latin typeface="Colored Crayons" panose="02000500000000000000" pitchFamily="2" charset="0"/>
              </a:rPr>
            </a:br>
            <a:r>
              <a:rPr lang="pl-PL" sz="2800" dirty="0">
                <a:latin typeface="Colored Crayons" panose="02000500000000000000" pitchFamily="2" charset="0"/>
              </a:rPr>
              <a:t>Budowa sieci neuronowej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81" y="2101764"/>
            <a:ext cx="6897063" cy="3991532"/>
          </a:xfrm>
        </p:spPr>
      </p:pic>
    </p:spTree>
    <p:extLst>
      <p:ext uri="{BB962C8B-B14F-4D97-AF65-F5344CB8AC3E}">
        <p14:creationId xmlns:p14="http://schemas.microsoft.com/office/powerpoint/2010/main" val="138504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B978907-ECEA-4548-9EFE-D5BEB8856D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Tablica (panoramiczna)</Template>
  <TotalTime>0</TotalTime>
  <Words>508</Words>
  <Application>Microsoft Office PowerPoint</Application>
  <PresentationFormat>Niestandardowy</PresentationFormat>
  <Paragraphs>97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6" baseType="lpstr">
      <vt:lpstr>Cambria Math</vt:lpstr>
      <vt:lpstr>Colored Crayons</vt:lpstr>
      <vt:lpstr>Consolas</vt:lpstr>
      <vt:lpstr>Corbel</vt:lpstr>
      <vt:lpstr>Eraser dust</vt:lpstr>
      <vt:lpstr>Wingdings</vt:lpstr>
      <vt:lpstr>Chalkboard_16x9</vt:lpstr>
      <vt:lpstr>Projekt i wykonanie prototypowej aplikacji rozproszonej, realizującej sztuczną sieć neuronową</vt:lpstr>
      <vt:lpstr>Plan prezentacji</vt:lpstr>
      <vt:lpstr>Informacje ogólne</vt:lpstr>
      <vt:lpstr>Wprowadzenie Pojęcia związane z Siecią neuronową</vt:lpstr>
      <vt:lpstr>Wprowadzenie Pojęcia związane z Siecią neuronową</vt:lpstr>
      <vt:lpstr>Model systemu - Szczegóły Budowa sieci neuronowej</vt:lpstr>
      <vt:lpstr>Model systemu - Szczegóły Budowa sieci neuronowej</vt:lpstr>
      <vt:lpstr>Model systemu - Szczegóły Budowa sieci neuronowej</vt:lpstr>
      <vt:lpstr>Model systemu - Szczegóły Budowa sieci neuronowej</vt:lpstr>
      <vt:lpstr>Model systemu - Szczegóły Materiał Źródłowy</vt:lpstr>
      <vt:lpstr>Model systemu - Szczegóły Tryby pracy</vt:lpstr>
      <vt:lpstr>Model systemu - Szczegóły Tryb treningu</vt:lpstr>
      <vt:lpstr>Model systemu - Szczegóły Tryb odpytywania</vt:lpstr>
      <vt:lpstr>Model systemu - Szczegóły Tryb korekty</vt:lpstr>
      <vt:lpstr>Model systemu - Szczegóły Definicja danych wejściowych/wyjściowych</vt:lpstr>
      <vt:lpstr>Interfejs Użytkownika</vt:lpstr>
      <vt:lpstr>Podział zadań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2015-04-02T18:11:12Z</dcterms:created>
  <dcterms:modified xsi:type="dcterms:W3CDTF">2015-05-23T10:35:04Z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