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83" r:id="rId3"/>
    <p:sldId id="270" r:id="rId4"/>
    <p:sldId id="257" r:id="rId5"/>
    <p:sldId id="272" r:id="rId6"/>
    <p:sldId id="273" r:id="rId7"/>
    <p:sldId id="276" r:id="rId8"/>
    <p:sldId id="274" r:id="rId9"/>
    <p:sldId id="280" r:id="rId10"/>
    <p:sldId id="282" r:id="rId11"/>
    <p:sldId id="281" r:id="rId12"/>
    <p:sldId id="275" r:id="rId13"/>
    <p:sldId id="278" r:id="rId14"/>
    <p:sldId id="268" r:id="rId15"/>
    <p:sldId id="262" r:id="rId16"/>
    <p:sldId id="279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101" d="100"/>
          <a:sy n="101" d="100"/>
        </p:scale>
        <p:origin x="108" y="25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30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l-PL" smtClean="0"/>
              <a:t>2015-04-15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l-PL" smtClean="0"/>
              <a:t>2015-04-15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Dowolny kształt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8" name="Dowolny kształt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9" name="Dowolny kształt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0" name="Dowolny kształt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1" name="Dowolny kształt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2" name="Dowolny kształt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3" name="Dowolny kształt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4" name="Dowolny kształt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5" name="Dowolny kształt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6" name="Dowolny kształt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7" name="Dowolny kształt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8" name="Dowolny kształt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9" name="Dowolny kształt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0" name="Dowolny kształt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1" name="Dowolny kształt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2" name="Dowolny kształt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3" name="Dowolny kształt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4" name="Dowolny kształt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5" name="Dowolny kształt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6" name="Dowolny kształt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7" name="Dowolny kształt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8" name="Dowolny kształt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9" name="Dowolny kształt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0" name="Dowolny kształt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1" name="Dowolny kształt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2" name="Dowolny kształt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3" name="Dowolny kształt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4" name="Dowolny kształt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5" name="Dowolny kształt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6" name="Dowolny kształt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7" name="Dowolny kształt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8" name="Dowolny kształt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9" name="Dowolny kształt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0" name="Dowolny kształt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1" name="Dowolny kształt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2" name="Dowolny kształt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3" name="Dowolny kształt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4" name="Dowolny kształt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5" name="Dowolny kształt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6" name="Dowolny kształt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7" name="Dowolny kształt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8" name="Dowolny kształt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9" name="Dowolny kształt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0" name="Dowolny kształt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1" name="Dowolny kształt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2" name="Dowolny kształt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3" name="Dowolny kształt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4" name="Dowolny kształt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5" name="Dowolny kształt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6" name="Dowolny kształt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7" name="Dowolny kształt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8" name="Dowolny kształt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9" name="Dowolny kształt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0" name="Dowolny kształt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1" name="Dowolny kształt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2" name="Dowolny kształt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3" name="Dowolny kształt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4" name="Dowolny kształt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5" name="Dowolny kształt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6" name="Dowolny kształt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7" name="Dowolny kształt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8" name="Dowolny kształt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9" name="Dowolny kształt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0" name="Dowolny kształt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1" name="Dowolny kształt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2" name="Dowolny kształt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3" name="Dowolny kształt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4" name="Dowolny kształt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5" name="Dowolny kształt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6" name="Dowolny kształt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7" name="Dowolny kształt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8" name="Dowolny kształt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9" name="Dowolny kształt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0" name="Dowolny kształt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1" name="Dowolny kształt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2" name="Dowolny kształt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3" name="Dowolny kształt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4" name="Dowolny kształt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5" name="Dowolny kształt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6" name="Dowolny kształt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7" name="Dowolny kształt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8" name="Dowolny kształt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9" name="Dowolny kształt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0" name="Dowolny kształt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1" name="Dowolny kształt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2" name="Dowolny kształt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3" name="Dowolny kształt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4" name="Dowolny kształt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5" name="Dowolny kształt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6" name="Dowolny kształt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7" name="Dowolny kształt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8" name="Dowolny kształt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9" name="Dowolny kształt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0" name="Dowolny kształt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1" name="Dowolny kształt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2" name="Dowolny kształt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3" name="Dowolny kształt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4" name="Dowolny kształt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5" name="Dowolny kształt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6" name="Dowolny kształt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7" name="Dowolny kształt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8" name="Dowolny kształt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9" name="Dowolny kształt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0" name="Dowolny kształt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1" name="Dowolny kształt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2" name="Dowolny kształt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3" name="Dowolny kształt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4" name="Dowolny kształt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5" name="Dowolny kształt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6" name="Dowolny kształt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7" name="Dowolny kształt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8" name="Dowolny kształt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9" name="Dowolny kształt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0" name="Dowolny kształt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1" name="Dowolny kształt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2" name="Dowolny kształt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3" name="Dowolny kształt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4" name="Dowolny kształt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5" name="Dowolny kształt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6" name="Dowolny kształt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7" name="Dowolny kształt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8" name="Dowolny kształt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9" name="Dowolny kształt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Dowolny kształt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9" name="Dowolny kształt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0" name="Dowolny kształt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9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0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Dowolny kształt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7" name="Dowolny kształt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8" name="Dowolny kształt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9" name="Dowolny kształt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0" name="Dowolny kształt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1" name="Dowolny kształt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2" name="Dowolny kształt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3" name="Dowolny kształt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4" name="Dowolny kształt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5" name="Dowolny kształt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6" name="Dowolny kształt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7" name="Dowolny kształt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8" name="Dowolny kształt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9" name="Dowolny kształt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0" name="Dowolny kształt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1" name="Dowolny kształt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2" name="Dowolny kształt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3" name="Dowolny kształt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4" name="Dowolny kształt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5" name="Dowolny kształt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6" name="Dowolny kształt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7" name="Dowolny kształt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8" name="Dowolny kształt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9" name="Dowolny kształt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0" name="Dowolny kształt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1" name="Dowolny kształt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2" name="Dowolny kształt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3" name="Dowolny kształt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4" name="Dowolny kształt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5" name="Dowolny kształt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6" name="Dowolny kształt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7" name="Dowolny kształt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8" name="Dowolny kształt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9" name="Dowolny kształt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0" name="Dowolny kształt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1" name="Dowolny kształt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2" name="Dowolny kształt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3" name="Dowolny kształt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4" name="Dowolny kształt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5" name="Dowolny kształt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6" name="Dowolny kształt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7" name="Dowolny kształt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8" name="Dowolny kształt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9" name="Dowolny kształt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0" name="Dowolny kształt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1" name="Dowolny kształt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2" name="Dowolny kształt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3" name="Dowolny kształt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4" name="Dowolny kształt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5" name="Dowolny kształt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6" name="Dowolny kształt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7" name="Dowolny kształt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8" name="Dowolny kształt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9" name="Dowolny kształt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0" name="Dowolny kształt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1" name="Dowolny kształt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2" name="Dowolny kształt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3" name="Dowolny kształt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4" name="Dowolny kształt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5" name="Dowolny kształt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6" name="Dowolny kształt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7" name="Dowolny kształt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8" name="Dowolny kształt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9" name="Dowolny kształt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0" name="Dowolny kształt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1" name="Dowolny kształt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2" name="Dowolny kształt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3" name="Dowolny kształt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4" name="Dowolny kształt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5" name="Dowolny kształt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6" name="Dowolny kształt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7" name="Dowolny kształt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8" name="Dowolny kształt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9" name="Dowolny kształt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0" name="Dowolny kształt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1" name="Dowolny kształt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2" name="Dowolny kształt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3" name="Dowolny kształt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4" name="Dowolny kształt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5" name="Dowolny kształt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6" name="Dowolny kształt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7" name="Dowolny kształt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8" name="Dowolny kształt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9" name="Dowolny kształt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0" name="Dowolny kształt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1" name="Dowolny kształt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2" name="Dowolny kształt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3" name="Dowolny kształt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4" name="Dowolny kształt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5" name="Dowolny kształt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6" name="Dowolny kształt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7" name="Dowolny kształt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8" name="Dowolny kształt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9" name="Dowolny kształt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0" name="Dowolny kształt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1" name="Dowolny kształt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2" name="Dowolny kształt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3" name="Dowolny kształt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4" name="Dowolny kształt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5" name="Dowolny kształt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6" name="Dowolny kształt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7" name="Dowolny kształt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8" name="Dowolny kształt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9" name="Dowolny kształt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0" name="Dowolny kształt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1" name="Dowolny kształt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2" name="Dowolny kształt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3" name="Dowolny kształt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4" name="Dowolny kształt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5" name="Dowolny kształt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6" name="Dowolny kształt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7" name="Dowolny kształt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8" name="Dowolny kształt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9" name="Dowolny kształt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0" name="Dowolny kształt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1" name="Dowolny kształt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2" name="Dowolny kształt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3" name="Dowolny kształt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4" name="Dowolny kształt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5" name="Dowolny kształt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6" name="Dowolny kształt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7" name="Dowolny kształt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8" name="Dowolny kształt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0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1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2015-04-15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Dowolny kształt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3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4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2015-04-15</a:t>
            </a:fld>
            <a:endParaRPr lang="pl-PL" noProof="0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8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9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0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1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2015-04-15</a:t>
            </a:fld>
            <a:endParaRPr lang="pl-PL" noProof="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2015-04-15</a:t>
            </a:fld>
            <a:endParaRPr lang="pl-PL" noProof="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Dowolny kształt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Dowolny kształt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Dowolny kształt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Dowolny kształt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Dowolny kształt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Dowolny kształt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Dowolny kształt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Dowolny kształt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Dowolny kształt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Dowolny kształt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Dowolny kształt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Dowolny kształt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2015-04-15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Dowolny kształt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Dowolny kształt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Dowolny kształt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Dowolny kształt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Dowolny kształt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Dowolny kształt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Dowolny kształt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Dowolny kształt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Dowolny kształt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Dowolny kształt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Dowolny kształt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Dowolny kształt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Dowolny kształt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Dowolny kształt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Dowolny kształt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Dowolny kształt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Dowolny kształt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Dowolny kształt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Dowolny kształt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Dowolny kształt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Dowolny kształt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Dowolny kształt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Dowolny kształt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Dowolny kształt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Dowolny kształt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Dowolny kształt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Dowolny kształt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Dowolny kształt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Dowolny kształt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Dowolny kształt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Dowolny kształt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Dowolny kształt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Dowolny kształt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Dowolny kształt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Dowolny kształt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Dowolny kształt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Dowolny kształt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Dowolny kształt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Dowolny kształt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Dowolny kształt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Dowolny kształt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Dowolny kształt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Dowolny kształt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Dowolny kształt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Dowolny kształt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Dowolny kształt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Dowolny kształt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Dowolny kształt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Dowolny kształt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Dowolny kształt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Dowolny kształt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Dowolny kształt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Dowolny kształt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Dowolny kształt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Dowolny kształt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Dowolny kształt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Dowolny kształt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Dowolny kształt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Dowolny kształt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Dowolny kształt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Dowolny kształt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Dowolny kształt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Dowolny kształt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Dowolny kształt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Dowolny kształt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Dowolny kształt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Dowolny kształt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Dowolny kształt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Dowolny kształt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Dowolny kształt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Dowolny kształt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Dowolny kształt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Dowolny kształt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Dowolny kształt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Dowolny kształt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Dowolny kształt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Dowolny kształt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Dowolny kształt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Dowolny kształt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Dowolny kształt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Dowolny kształt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Dowolny kształt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Dowolny kształt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2015-04-15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noProof="0" dirty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dirty="0" smtClean="0"/>
              <a:t>Kliknij, aby edytować style wzorca tekstu</a:t>
            </a:r>
          </a:p>
          <a:p>
            <a:pPr lvl="1"/>
            <a:r>
              <a:rPr lang="pl-PL" noProof="0" dirty="0" smtClean="0"/>
              <a:t>Drugi poziom</a:t>
            </a:r>
          </a:p>
          <a:p>
            <a:pPr lvl="2"/>
            <a:r>
              <a:rPr lang="pl-PL" noProof="0" dirty="0" smtClean="0"/>
              <a:t>Trzeci poziom</a:t>
            </a:r>
          </a:p>
          <a:p>
            <a:pPr lvl="3"/>
            <a:r>
              <a:rPr lang="pl-PL" noProof="0" dirty="0" smtClean="0"/>
              <a:t>Czwarty poziom</a:t>
            </a:r>
          </a:p>
          <a:p>
            <a:pPr lvl="4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l-PL" noProof="0" smtClean="0"/>
              <a:pPr/>
              <a:t>2015-04-15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93812" y="1905000"/>
            <a:ext cx="10369152" cy="26670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pl-PL" sz="4800" dirty="0">
                <a:latin typeface="Colored Crayons" panose="02000500000000000000" pitchFamily="2" charset="0"/>
              </a:rPr>
              <a:t>Projekt i </a:t>
            </a:r>
            <a:r>
              <a:rPr lang="pl-PL" sz="4800" dirty="0" smtClean="0">
                <a:latin typeface="Colored Crayons" panose="02000500000000000000" pitchFamily="2" charset="0"/>
              </a:rPr>
              <a:t>wykonanie prototypowej </a:t>
            </a:r>
            <a:r>
              <a:rPr lang="pl-PL" sz="4800" dirty="0">
                <a:latin typeface="Colored Crayons" panose="02000500000000000000" pitchFamily="2" charset="0"/>
              </a:rPr>
              <a:t>aplikacji </a:t>
            </a:r>
            <a:r>
              <a:rPr lang="pl-PL" sz="4800" dirty="0" smtClean="0">
                <a:latin typeface="Colored Crayons" panose="02000500000000000000" pitchFamily="2" charset="0"/>
              </a:rPr>
              <a:t>rozproszonej</a:t>
            </a:r>
            <a:r>
              <a:rPr lang="pl-PL" sz="4800" dirty="0" smtClean="0">
                <a:latin typeface="Eraser dust" panose="00000400000000000000" pitchFamily="2" charset="0"/>
              </a:rPr>
              <a:t>,</a:t>
            </a:r>
            <a:r>
              <a:rPr lang="pl-PL" sz="4800" dirty="0" smtClean="0">
                <a:latin typeface="Colored Crayons" panose="02000500000000000000" pitchFamily="2" charset="0"/>
              </a:rPr>
              <a:t> realizującej sztuczną sieć neuronową</a:t>
            </a:r>
            <a:endParaRPr lang="pl-PL" sz="4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8820471" cy="106680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  <a:tabLst>
                <a:tab pos="4308475" algn="ctr"/>
                <a:tab pos="8521700" algn="r"/>
              </a:tabLst>
            </a:pPr>
            <a:r>
              <a:rPr lang="pl-PL" b="0" i="0" dirty="0" err="1" smtClean="0">
                <a:solidFill>
                  <a:schemeClr val="tx1">
                    <a:tint val="75000"/>
                  </a:schemeClr>
                </a:solidFill>
                <a:latin typeface="Colored Crayons" panose="02000500000000000000" pitchFamily="2" charset="0"/>
              </a:rPr>
              <a:t>Werda</a:t>
            </a:r>
            <a:r>
              <a:rPr lang="pl-PL" b="0" i="0" dirty="0" smtClean="0">
                <a:solidFill>
                  <a:schemeClr val="tx1">
                    <a:tint val="75000"/>
                  </a:schemeClr>
                </a:solidFill>
                <a:latin typeface="Colored Crayons" panose="02000500000000000000" pitchFamily="2" charset="0"/>
              </a:rPr>
              <a:t> Paweł</a:t>
            </a:r>
            <a:r>
              <a:rPr lang="pl-PL" dirty="0" smtClean="0">
                <a:latin typeface="Colored Crayons" panose="02000500000000000000" pitchFamily="2" charset="0"/>
              </a:rPr>
              <a:t>	Warecki Adrian	</a:t>
            </a:r>
            <a:r>
              <a:rPr lang="pl-PL" b="0" i="0" dirty="0" smtClean="0">
                <a:solidFill>
                  <a:schemeClr val="tx1">
                    <a:tint val="75000"/>
                  </a:schemeClr>
                </a:solidFill>
                <a:latin typeface="Colored Crayons" panose="02000500000000000000" pitchFamily="2" charset="0"/>
              </a:rPr>
              <a:t>Retinger Marek</a:t>
            </a:r>
            <a:endParaRPr lang="pl-PL" b="0" i="0" dirty="0">
              <a:solidFill>
                <a:schemeClr val="tx1">
                  <a:tint val="75000"/>
                </a:schemeClr>
              </a:solidFill>
              <a:latin typeface="Colored Crayon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9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Sieć neuronowa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Zasada działania sieci – lista kroków: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węzeł nadzorujący odbiera dane do przetworzenia,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dirty="0">
                <a:latin typeface="Corbel"/>
              </a:rPr>
              <a:t>w</a:t>
            </a:r>
            <a:r>
              <a:rPr lang="pl-PL" dirty="0" smtClean="0">
                <a:latin typeface="Corbel"/>
              </a:rPr>
              <a:t>ęzeł </a:t>
            </a:r>
            <a:r>
              <a:rPr lang="pl-PL" dirty="0"/>
              <a:t>nadzorujący </a:t>
            </a:r>
            <a:r>
              <a:rPr lang="pl-PL" dirty="0" smtClean="0"/>
              <a:t>rozsyła dane do pozostałych jednostek obliczeniowych (neuronów),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dirty="0" smtClean="0"/>
              <a:t>każdy neuron przetwarza dane, przypisując poszczególnym pikselom odpowiednie wagi i wyliczając sumaryczną wartość dla całego wejścia,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dirty="0"/>
              <a:t>n</a:t>
            </a:r>
            <a:r>
              <a:rPr lang="pl-PL" dirty="0" smtClean="0"/>
              <a:t>eurony zwracają uzyskane wartości prawdopodobieństwa do węzła nadzorującego,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dirty="0"/>
              <a:t>w</a:t>
            </a:r>
            <a:r>
              <a:rPr lang="pl-PL" dirty="0" smtClean="0"/>
              <a:t>ęzeł nadzorujący zbiera uzyskane wyniki, wyznacza najlepszy (z największym stopniem prawdopodobieństwa) i wysyła przetworzony zbiór do „nadawcy”.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0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3849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Model systemu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400" dirty="0" smtClean="0">
                <a:latin typeface="Colored Crayons" panose="02000500000000000000" pitchFamily="2" charset="0"/>
              </a:rPr>
              <a:t>Diagram połączeń i przepływu danych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917948" y="3278088"/>
            <a:ext cx="9396534" cy="2527176"/>
          </a:xfrm>
        </p:spPr>
        <p:txBody>
          <a:bodyPr>
            <a:noAutofit/>
          </a:bodyPr>
          <a:lstStyle/>
          <a:p>
            <a:pPr marL="731520" indent="-45720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1600" dirty="0" smtClean="0"/>
              <a:t>Pobranie grafiki wykonanej przez użytkownika w ramach wyznaczonego pola.</a:t>
            </a:r>
          </a:p>
          <a:p>
            <a:pPr marL="731520" indent="-457200">
              <a:buClr>
                <a:schemeClr val="tx1"/>
              </a:buClr>
              <a:buFont typeface="+mj-lt"/>
              <a:buAutoNum type="arabicPeriod"/>
            </a:pPr>
            <a:r>
              <a:rPr lang="pl-PL" sz="1600" dirty="0" smtClean="0"/>
              <a:t>Wysłanie przetworzonych danych (</a:t>
            </a:r>
            <a:r>
              <a:rPr lang="pl-PL" sz="1600" i="1" dirty="0" smtClean="0"/>
              <a:t>struktura </a:t>
            </a:r>
            <a:r>
              <a:rPr lang="pl-PL" sz="1600" i="1" dirty="0"/>
              <a:t>JSON</a:t>
            </a:r>
            <a:r>
              <a:rPr lang="pl-PL" sz="1600" i="1" dirty="0" smtClean="0"/>
              <a:t>; postać bajtowa</a:t>
            </a:r>
            <a:r>
              <a:rPr lang="pl-PL" sz="1600" dirty="0" smtClean="0"/>
              <a:t>) do </a:t>
            </a:r>
            <a:br>
              <a:rPr lang="pl-PL" sz="1600" dirty="0" smtClean="0"/>
            </a:br>
            <a:r>
              <a:rPr lang="pl-PL" sz="1600" dirty="0" smtClean="0"/>
              <a:t>węzła nadzorującego.</a:t>
            </a:r>
          </a:p>
          <a:p>
            <a:pPr marL="731520" indent="-45720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1600" dirty="0" smtClean="0"/>
              <a:t>Dystrybucja danych do węzłów (niezależnych neuronów).</a:t>
            </a:r>
          </a:p>
          <a:p>
            <a:pPr marL="731520" indent="-45720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1600" dirty="0" smtClean="0"/>
              <a:t>Zwrócenie wyników przez neurony.</a:t>
            </a:r>
          </a:p>
          <a:p>
            <a:pPr marL="731520" indent="-457200">
              <a:buClr>
                <a:schemeClr val="tx1"/>
              </a:buClr>
              <a:buFont typeface="+mj-lt"/>
              <a:buAutoNum type="arabicPeriod"/>
            </a:pPr>
            <a:r>
              <a:rPr lang="pl-PL" sz="1600" dirty="0" smtClean="0"/>
              <a:t>Wysłanie przetworzonych danych (</a:t>
            </a:r>
            <a:r>
              <a:rPr lang="pl-PL" sz="1600" i="1" dirty="0" smtClean="0"/>
              <a:t>struktura </a:t>
            </a:r>
            <a:r>
              <a:rPr lang="pl-PL" sz="1600" i="1" dirty="0"/>
              <a:t>JSON</a:t>
            </a:r>
            <a:r>
              <a:rPr lang="pl-PL" sz="1600" dirty="0"/>
              <a:t>) </a:t>
            </a:r>
            <a:r>
              <a:rPr lang="pl-PL" sz="1600" dirty="0" smtClean="0"/>
              <a:t>do </a:t>
            </a:r>
            <a:r>
              <a:rPr lang="pl-PL" sz="1600" dirty="0" err="1" smtClean="0"/>
              <a:t>WebService’u</a:t>
            </a:r>
            <a:r>
              <a:rPr lang="pl-PL" sz="1600" dirty="0" smtClean="0"/>
              <a:t>.</a:t>
            </a:r>
          </a:p>
          <a:p>
            <a:pPr marL="731520" indent="-45720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1600" dirty="0" smtClean="0"/>
              <a:t>Zwrócenie wyniku do przeglądarki użytkownika.</a:t>
            </a:r>
            <a:endParaRPr lang="pl-PL" sz="16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752162"/>
            <a:ext cx="945964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7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Model systemu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400" dirty="0" smtClean="0">
                <a:latin typeface="Colored Crayons" panose="02000500000000000000" pitchFamily="2" charset="0"/>
              </a:rPr>
              <a:t>Definicja danych wejściowych/wyjściowych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/>
              <a:t>Dane wejściowe: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/>
              <a:t>Odręczna litera alfabetu łacińskiego.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/>
              <a:t>Definiowana przez użytkownika systemu w czasie rzeczywistym.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b="1" dirty="0" smtClean="0"/>
              <a:t>Postać przetwarzania</a:t>
            </a:r>
            <a:r>
              <a:rPr lang="pl-PL" dirty="0" smtClean="0"/>
              <a:t> – tablica bajtów reprezentująca „obraz”.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dirty="0"/>
          </a:p>
          <a:p>
            <a:pPr marL="548640" algn="just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Dane wyjściowe:</a:t>
            </a:r>
          </a:p>
          <a:p>
            <a:pPr marL="822960" lvl="1" algn="just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Rozpoznana litera.</a:t>
            </a:r>
          </a:p>
          <a:p>
            <a:pPr marL="822960" lvl="1" algn="just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Wartość poziomu „pewności” (prawdopodobieństwo).</a:t>
            </a:r>
          </a:p>
          <a:p>
            <a:pPr marL="822960" lvl="1" algn="just">
              <a:buClr>
                <a:schemeClr val="tx1"/>
              </a:buClr>
              <a:buFont typeface="Wingdings"/>
              <a:buChar char="§"/>
            </a:pPr>
            <a:r>
              <a:rPr lang="pl-PL" b="1" dirty="0" smtClean="0"/>
              <a:t>Postać wynikowa</a:t>
            </a:r>
            <a:r>
              <a:rPr lang="pl-PL" dirty="0" smtClean="0"/>
              <a:t> – struktura JSON.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65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Podział zadań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4550688"/>
              </p:ext>
            </p:extLst>
          </p:nvPr>
        </p:nvGraphicFramePr>
        <p:xfrm>
          <a:off x="837828" y="1667797"/>
          <a:ext cx="10297143" cy="401937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56384"/>
                <a:gridCol w="2280253"/>
                <a:gridCol w="2280253"/>
                <a:gridCol w="2280253"/>
              </a:tblGrid>
              <a:tr h="582626">
                <a:tc>
                  <a:txBody>
                    <a:bodyPr/>
                    <a:lstStyle/>
                    <a:p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 err="1" smtClean="0"/>
                        <a:t>Werda</a:t>
                      </a:r>
                      <a:r>
                        <a:rPr lang="pl-PL" noProof="0" dirty="0" smtClean="0"/>
                        <a:t> Paweł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 smtClean="0"/>
                        <a:t>Warecki Adrian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 smtClean="0"/>
                        <a:t>Retinger Marek</a:t>
                      </a:r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Opracowanie modelu</a:t>
                      </a:r>
                      <a:r>
                        <a:rPr lang="pl-PL" baseline="0" noProof="0" dirty="0" smtClean="0"/>
                        <a:t> systemu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sieci</a:t>
                      </a:r>
                      <a:r>
                        <a:rPr lang="pl-PL" baseline="0" noProof="0" dirty="0" smtClean="0"/>
                        <a:t> neuronowej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mechanizmu rozpraszania</a:t>
                      </a:r>
                      <a:r>
                        <a:rPr lang="pl-PL" baseline="0" noProof="0" dirty="0" smtClean="0"/>
                        <a:t> obliczeń (MPI)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</a:t>
                      </a:r>
                      <a:r>
                        <a:rPr lang="pl-PL" noProof="0" dirty="0" err="1" smtClean="0"/>
                        <a:t>WebService’u</a:t>
                      </a:r>
                      <a:r>
                        <a:rPr lang="pl-PL" noProof="0" dirty="0" smtClean="0"/>
                        <a:t> i mechanizmów </a:t>
                      </a:r>
                      <a:r>
                        <a:rPr lang="pl-PL" noProof="0" dirty="0" err="1" smtClean="0"/>
                        <a:t>persystencji</a:t>
                      </a:r>
                      <a:r>
                        <a:rPr lang="pl-PL" noProof="0" dirty="0" smtClean="0"/>
                        <a:t> wiedzy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mechanizmu obsługi wejścia/wyjścia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Integracja systemu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noProof="0" dirty="0" smtClean="0"/>
                        <a:t>Testowanie</a:t>
                      </a:r>
                      <a:r>
                        <a:rPr lang="pl-PL" baseline="0" noProof="0" dirty="0" smtClean="0"/>
                        <a:t> systemu</a:t>
                      </a:r>
                      <a:endParaRPr lang="pl-PL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97" y="2225092"/>
            <a:ext cx="432048" cy="432048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853" y="2204864"/>
            <a:ext cx="432048" cy="43204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109" y="2225092"/>
            <a:ext cx="432048" cy="432048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97" y="2597489"/>
            <a:ext cx="432048" cy="432048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2" y="2575018"/>
            <a:ext cx="432048" cy="432048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35" y="3759067"/>
            <a:ext cx="392771" cy="392771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853" y="4393385"/>
            <a:ext cx="432048" cy="43204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97" y="5251820"/>
            <a:ext cx="432048" cy="432048"/>
          </a:xfrm>
          <a:prstGeom prst="rect">
            <a:avLst/>
          </a:prstGeom>
        </p:spPr>
      </p:pic>
      <p:pic>
        <p:nvPicPr>
          <p:cNvPr id="18" name="Obraz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853" y="5261247"/>
            <a:ext cx="432048" cy="432048"/>
          </a:xfrm>
          <a:prstGeom prst="rect">
            <a:avLst/>
          </a:prstGeom>
        </p:spPr>
      </p:pic>
      <p:pic>
        <p:nvPicPr>
          <p:cNvPr id="19" name="Obraz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5251820"/>
            <a:ext cx="432048" cy="432048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0" y="3125191"/>
            <a:ext cx="432048" cy="432048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40" y="4907916"/>
            <a:ext cx="392771" cy="3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2"/>
          <p:cNvSpPr txBox="1">
            <a:spLocks/>
          </p:cNvSpPr>
          <p:nvPr/>
        </p:nvSpPr>
        <p:spPr>
          <a:xfrm>
            <a:off x="1522414" y="3200326"/>
            <a:ext cx="9143998" cy="516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l-PL" sz="4000" dirty="0" smtClean="0">
                <a:latin typeface="Colored Crayons" panose="02000500000000000000" pitchFamily="2" charset="0"/>
              </a:rPr>
              <a:t>Prezentacja systemu</a:t>
            </a:r>
          </a:p>
          <a:p>
            <a:pPr algn="ctr">
              <a:spcBef>
                <a:spcPts val="0"/>
              </a:spcBef>
            </a:pPr>
            <a:r>
              <a:rPr lang="pl-PL" b="1" dirty="0" smtClean="0">
                <a:latin typeface="Colored Crayons" panose="02000500000000000000" pitchFamily="2" charset="0"/>
              </a:rPr>
              <a:t>Wersja wstępna</a:t>
            </a:r>
            <a:endParaRPr lang="pl-PL" sz="4000" b="1" dirty="0">
              <a:latin typeface="Colored Crayon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2"/>
          <p:cNvSpPr txBox="1">
            <a:spLocks/>
          </p:cNvSpPr>
          <p:nvPr/>
        </p:nvSpPr>
        <p:spPr>
          <a:xfrm>
            <a:off x="1522414" y="3200326"/>
            <a:ext cx="9143998" cy="516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l-PL" sz="4000" dirty="0" smtClean="0">
                <a:latin typeface="Colored Crayons" panose="02000500000000000000" pitchFamily="2" charset="0"/>
              </a:rPr>
              <a:t>Dziękujemy za Uwagę </a:t>
            </a:r>
            <a:r>
              <a:rPr lang="pl-PL" sz="4000" b="1" dirty="0" smtClean="0">
                <a:latin typeface="Colored Crayons" panose="02000500000000000000" pitchFamily="2" charset="0"/>
              </a:rPr>
              <a:t>!</a:t>
            </a:r>
            <a:endParaRPr lang="pl-PL" sz="4000" b="1" dirty="0">
              <a:latin typeface="Colored Crayon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2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Plan prezentacji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20344"/>
          </a:xfrm>
        </p:spPr>
        <p:txBody>
          <a:bodyPr>
            <a:normAutofit fontScale="92500" lnSpcReduction="20000"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Informacje ogólne.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Prezentacja narzędzi/bibliotek/algorytmów, m.in: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000" dirty="0" err="1" smtClean="0">
                <a:latin typeface="Corbel"/>
              </a:rPr>
              <a:t>Python</a:t>
            </a:r>
            <a:r>
              <a:rPr lang="pl-PL" sz="2000" dirty="0" smtClean="0">
                <a:latin typeface="Corbel"/>
              </a:rPr>
              <a:t>,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mpi4py</a:t>
            </a:r>
            <a:r>
              <a:rPr lang="pl-PL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,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>
                <a:latin typeface="Corbel"/>
              </a:rPr>
              <a:t>s</a:t>
            </a:r>
            <a:r>
              <a:rPr lang="pl-PL" dirty="0" smtClean="0">
                <a:latin typeface="Corbel"/>
              </a:rPr>
              <a:t>ieć neuronowa/MPI.</a:t>
            </a:r>
            <a:endParaRPr lang="pl-PL" sz="2000" b="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Model systemu: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>
                <a:latin typeface="Corbel"/>
              </a:rPr>
              <a:t>d</a:t>
            </a:r>
            <a:r>
              <a:rPr lang="pl-PL" sz="20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iagram połączeń i przepływu danych,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definicja danych wejściowych/wyjściowych.</a:t>
            </a:r>
            <a:endParaRPr lang="pl-PL" sz="2000" b="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Podział zadań.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Prezentacja wstępnej wersji systemu.</a:t>
            </a:r>
            <a:endParaRPr lang="pl-PL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8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Informacje ogólne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1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Cel:</a:t>
            </a: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 Zaprojektowanie oraz implementacja systemu rozpoznającego litery pisma ręcznego. </a:t>
            </a:r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/>
              <a:t>Środowisko uruchomieniowe: 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/>
              <a:t>Microsoft Windows </a:t>
            </a:r>
            <a:r>
              <a:rPr lang="pl-PL" i="1" dirty="0" smtClean="0"/>
              <a:t>7 (i nowsze) / Linux.</a:t>
            </a:r>
            <a:endParaRPr lang="pl-PL" i="1" dirty="0"/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/>
              <a:t>Środowisko programistyczne: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 smtClean="0"/>
              <a:t>(Win)</a:t>
            </a:r>
            <a:r>
              <a:rPr lang="pl-PL" i="1" dirty="0" err="1" smtClean="0"/>
              <a:t>Python</a:t>
            </a:r>
            <a:r>
              <a:rPr lang="pl-PL" i="1" dirty="0" smtClean="0"/>
              <a:t> 2.7.9.3.</a:t>
            </a:r>
            <a:endParaRPr lang="pl-PL" i="1" dirty="0"/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Dodatkowe biblioteki:</a:t>
            </a:r>
            <a:endParaRPr lang="pl-PL" dirty="0"/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/>
              <a:t>mpi4py,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 err="1"/>
              <a:t>numpy</a:t>
            </a:r>
            <a:r>
              <a:rPr lang="pl-PL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Narzędzia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err="1" smtClean="0">
                <a:solidFill>
                  <a:schemeClr val="tx1"/>
                </a:solidFill>
                <a:latin typeface="Colored Crayons" panose="02000500000000000000" pitchFamily="2" charset="0"/>
              </a:rPr>
              <a:t>Python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Ro</a:t>
            </a: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związanie oparte na licencji Open-Source.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Duża liczba dostępnych bibliotek.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Relatywnie wysoka wydajność.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Słabe typowanie.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Zbliżone możliwości programowania rozproszonego </a:t>
            </a:r>
            <a:br>
              <a:rPr lang="pl-PL" dirty="0" smtClean="0">
                <a:latin typeface="Corbel"/>
              </a:rPr>
            </a:br>
            <a:r>
              <a:rPr lang="pl-PL" dirty="0" smtClean="0">
                <a:latin typeface="Corbel"/>
              </a:rPr>
              <a:t>jak w C, czy Fortran.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Wymagana </a:t>
            </a:r>
            <a:r>
              <a:rPr lang="pl-PL" dirty="0" smtClean="0">
                <a:latin typeface="Corbel"/>
              </a:rPr>
              <a:t>zewnętrzna </a:t>
            </a: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biblioteka.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2276872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Biblioteki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mpi</a:t>
            </a:r>
            <a:r>
              <a:rPr lang="pl-PL" sz="2800" b="0" i="0" dirty="0" smtClean="0">
                <a:solidFill>
                  <a:schemeClr val="tx1"/>
                </a:solidFill>
                <a:latin typeface="Eraser" panose="00000400000000000000" pitchFamily="2" charset="0"/>
              </a:rPr>
              <a:t>4</a:t>
            </a: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py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Jedna z wielu bibliotek (implementacji) MPI dla systemu </a:t>
            </a:r>
            <a:r>
              <a:rPr lang="pl-PL" sz="2400" i="0" dirty="0" err="1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Python</a:t>
            </a: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Popularnie wykorzystywana w kręgach naukowych oraz akademickich.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Dobrze udokumentowana.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Dynamicznie rozwijana.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Ograniczona użyteczność w środowisku (Win)</a:t>
            </a:r>
            <a:r>
              <a:rPr lang="pl-PL" dirty="0" err="1" smtClean="0">
                <a:latin typeface="Corbel"/>
              </a:rPr>
              <a:t>Python</a:t>
            </a:r>
            <a:r>
              <a:rPr lang="pl-PL" dirty="0" smtClean="0">
                <a:latin typeface="Corbel"/>
              </a:rPr>
              <a:t> w wersji 3.x.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8336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Biblioteki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err="1" smtClean="0">
                <a:solidFill>
                  <a:schemeClr val="tx1"/>
                </a:solidFill>
                <a:latin typeface="Colored Crayons" panose="02000500000000000000" pitchFamily="2" charset="0"/>
              </a:rPr>
              <a:t>Numpy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Natywna biblioteka środowiska </a:t>
            </a:r>
            <a:r>
              <a:rPr lang="pl-PL" sz="2400" i="0" dirty="0" err="1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Python</a:t>
            </a:r>
            <a:r>
              <a:rPr lang="pl-PL" dirty="0">
                <a:latin typeface="Corbel"/>
              </a:rPr>
              <a:t>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Dostarcza rozwiązania znajdujące zastosowanie w działaniach (operacjach) matematycznych.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Oferuje m.in.: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wydajne, n-wymiarowe obiekty typu tablicowego,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wyrafinowane funkcje matematyczne,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>
                <a:latin typeface="Corbel"/>
              </a:rPr>
              <a:t>g</a:t>
            </a:r>
            <a:r>
              <a:rPr lang="pl-PL" dirty="0" smtClean="0">
                <a:latin typeface="Corbel"/>
              </a:rPr>
              <a:t>eneratory liczb pseudolosowych.</a:t>
            </a:r>
            <a:endParaRPr lang="pl-PL" sz="20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3961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Sieć neuronowa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Bazuje na </a:t>
            </a: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wielu neuronach.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Każda jednostka realizuje odrębne, niezależne zadanie.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Grupa neuronów jest nadzorowana przez pojedynczy węzeł.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Węzeł ten realizuje obsługę wejścia-wyjścia „sieci”.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4229499"/>
            <a:ext cx="6773220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Sieć neuronowa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81" y="2101764"/>
            <a:ext cx="6897063" cy="3991532"/>
          </a:xfrm>
        </p:spPr>
      </p:pic>
    </p:spTree>
    <p:extLst>
      <p:ext uri="{BB962C8B-B14F-4D97-AF65-F5344CB8AC3E}">
        <p14:creationId xmlns:p14="http://schemas.microsoft.com/office/powerpoint/2010/main" val="151277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Sieć neuronowa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81" y="2101764"/>
            <a:ext cx="6897063" cy="3991532"/>
          </a:xfrm>
        </p:spPr>
      </p:pic>
    </p:spTree>
    <p:extLst>
      <p:ext uri="{BB962C8B-B14F-4D97-AF65-F5344CB8AC3E}">
        <p14:creationId xmlns:p14="http://schemas.microsoft.com/office/powerpoint/2010/main" val="138504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B978907-ECEA-4548-9EFE-D5BEB8856D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Tablica (panoramiczna)</Template>
  <TotalTime>0</TotalTime>
  <Words>406</Words>
  <Application>Microsoft Office PowerPoint</Application>
  <PresentationFormat>Niestandardowy</PresentationFormat>
  <Paragraphs>89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2" baseType="lpstr">
      <vt:lpstr>Colored Crayons</vt:lpstr>
      <vt:lpstr>Consolas</vt:lpstr>
      <vt:lpstr>Corbel</vt:lpstr>
      <vt:lpstr>Eraser</vt:lpstr>
      <vt:lpstr>Eraser dust</vt:lpstr>
      <vt:lpstr>Wingdings</vt:lpstr>
      <vt:lpstr>Chalkboard_16x9</vt:lpstr>
      <vt:lpstr>Projekt i wykonanie prototypowej aplikacji rozproszonej, realizującej sztuczną sieć neuronową</vt:lpstr>
      <vt:lpstr>Plan prezentacji</vt:lpstr>
      <vt:lpstr>Informacje ogólne</vt:lpstr>
      <vt:lpstr>Narzędzia Python</vt:lpstr>
      <vt:lpstr>Biblioteki mpi4py</vt:lpstr>
      <vt:lpstr>Biblioteki Numpy</vt:lpstr>
      <vt:lpstr>Algorytmy Sieć neuronowa</vt:lpstr>
      <vt:lpstr>Algorytmy Sieć neuronowa</vt:lpstr>
      <vt:lpstr>Algorytmy Sieć neuronowa</vt:lpstr>
      <vt:lpstr>Algorytmy Sieć neuronowa</vt:lpstr>
      <vt:lpstr>Model systemu Diagram połączeń i przepływu danych</vt:lpstr>
      <vt:lpstr>Model systemu Definicja danych wejściowych/wyjściowych</vt:lpstr>
      <vt:lpstr>Podział zadań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2015-04-02T18:11:12Z</dcterms:created>
  <dcterms:modified xsi:type="dcterms:W3CDTF">2015-04-15T16:37:47Z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